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210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40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0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0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4255" y="192023"/>
            <a:ext cx="8028432" cy="64373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0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5693" y="127203"/>
            <a:ext cx="8052612" cy="760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40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32350" y="1271473"/>
            <a:ext cx="4329430" cy="4664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Z.Kobeljanka@chnu.edu.ua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54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0017" y="-5384"/>
            <a:ext cx="4785360" cy="942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47625" algn="ctr">
              <a:lnSpc>
                <a:spcPct val="100000"/>
              </a:lnSpc>
              <a:spcBef>
                <a:spcPts val="95"/>
              </a:spcBef>
            </a:pPr>
            <a:r>
              <a:rPr sz="2000" spc="-10" dirty="0">
                <a:latin typeface="Cambria"/>
                <a:cs typeface="Cambria"/>
              </a:rPr>
              <a:t>Міністерство</a:t>
            </a:r>
            <a:r>
              <a:rPr sz="2000" spc="-7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освіти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і</a:t>
            </a:r>
            <a:r>
              <a:rPr sz="2000" spc="-80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науки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України</a:t>
            </a:r>
            <a:endParaRPr sz="2000">
              <a:latin typeface="Cambria"/>
              <a:cs typeface="Cambria"/>
            </a:endParaRPr>
          </a:p>
          <a:p>
            <a:pPr marL="12700" marR="5080" algn="ctr">
              <a:lnSpc>
                <a:spcPts val="2420"/>
              </a:lnSpc>
              <a:spcBef>
                <a:spcPts val="70"/>
              </a:spcBef>
            </a:pPr>
            <a:r>
              <a:rPr sz="2000" spc="-10" dirty="0">
                <a:latin typeface="Cambria"/>
                <a:cs typeface="Cambria"/>
              </a:rPr>
              <a:t>Чернівецький</a:t>
            </a:r>
            <a:r>
              <a:rPr sz="2000" spc="-6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національний</a:t>
            </a:r>
            <a:r>
              <a:rPr sz="2000" spc="29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університет </a:t>
            </a:r>
            <a:r>
              <a:rPr sz="2000" dirty="0">
                <a:latin typeface="Cambria"/>
                <a:cs typeface="Cambria"/>
              </a:rPr>
              <a:t>імені</a:t>
            </a:r>
            <a:r>
              <a:rPr sz="2000" spc="-100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Юрія</a:t>
            </a:r>
            <a:r>
              <a:rPr sz="2000" spc="-6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Федьковича</a:t>
            </a:r>
            <a:endParaRPr sz="20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1380" y="863769"/>
            <a:ext cx="8613775" cy="1934210"/>
          </a:xfrm>
          <a:prstGeom prst="rect">
            <a:avLst/>
          </a:prstGeom>
        </p:spPr>
        <p:txBody>
          <a:bodyPr vert="horz" wrap="square" lIns="0" tIns="4457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510"/>
              </a:spcBef>
            </a:pPr>
            <a:r>
              <a:rPr sz="6000" b="1" dirty="0">
                <a:latin typeface="Times New Roman"/>
                <a:cs typeface="Times New Roman"/>
              </a:rPr>
              <a:t>HR</a:t>
            </a:r>
            <a:r>
              <a:rPr sz="6000" b="1" spc="-25" dirty="0">
                <a:latin typeface="Times New Roman"/>
                <a:cs typeface="Times New Roman"/>
              </a:rPr>
              <a:t> </a:t>
            </a:r>
            <a:r>
              <a:rPr sz="6000" b="1" dirty="0">
                <a:latin typeface="Times New Roman"/>
                <a:cs typeface="Times New Roman"/>
              </a:rPr>
              <a:t>–</a:t>
            </a:r>
            <a:r>
              <a:rPr sz="6000" b="1" spc="-135" dirty="0">
                <a:latin typeface="Times New Roman"/>
                <a:cs typeface="Times New Roman"/>
              </a:rPr>
              <a:t> </a:t>
            </a:r>
            <a:r>
              <a:rPr sz="6000" b="1" spc="-10" dirty="0">
                <a:latin typeface="Times New Roman"/>
                <a:cs typeface="Times New Roman"/>
              </a:rPr>
              <a:t>ТЕХНОЛОГІЇ</a:t>
            </a:r>
            <a:endParaRPr sz="6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415"/>
              </a:spcBef>
            </a:pPr>
            <a:r>
              <a:rPr sz="2500" b="1" spc="-90" dirty="0">
                <a:latin typeface="Times New Roman"/>
                <a:cs typeface="Times New Roman"/>
              </a:rPr>
              <a:t>(ТЕХНОЛОГІЇ</a:t>
            </a:r>
            <a:r>
              <a:rPr sz="2500" b="1" spc="10" dirty="0">
                <a:latin typeface="Times New Roman"/>
                <a:cs typeface="Times New Roman"/>
              </a:rPr>
              <a:t> </a:t>
            </a:r>
            <a:r>
              <a:rPr sz="2500" b="1" spc="-130" dirty="0">
                <a:latin typeface="Times New Roman"/>
                <a:cs typeface="Times New Roman"/>
              </a:rPr>
              <a:t>УПРАВЛІННЯ</a:t>
            </a:r>
            <a:r>
              <a:rPr sz="2500" b="1" spc="-30" dirty="0">
                <a:latin typeface="Times New Roman"/>
                <a:cs typeface="Times New Roman"/>
              </a:rPr>
              <a:t> </a:t>
            </a:r>
            <a:r>
              <a:rPr sz="2500" b="1" spc="-114" dirty="0">
                <a:latin typeface="Times New Roman"/>
                <a:cs typeface="Times New Roman"/>
              </a:rPr>
              <a:t>ЛЮДСЬКИМИ</a:t>
            </a:r>
            <a:r>
              <a:rPr sz="2500" b="1" spc="-30" dirty="0">
                <a:latin typeface="Times New Roman"/>
                <a:cs typeface="Times New Roman"/>
              </a:rPr>
              <a:t> </a:t>
            </a:r>
            <a:r>
              <a:rPr sz="2500" b="1" spc="-35" dirty="0">
                <a:latin typeface="Times New Roman"/>
                <a:cs typeface="Times New Roman"/>
              </a:rPr>
              <a:t>РЕСУРСАМИ)</a:t>
            </a:r>
            <a:endParaRPr sz="25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2971798"/>
            <a:ext cx="8610600" cy="3886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54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91000" y="2819400"/>
            <a:ext cx="4419600" cy="23724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4545" marR="150495" indent="-7924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Calibri"/>
                <a:cs typeface="Calibri"/>
              </a:rPr>
              <a:t>Кобеля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Зоряна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Ігорівна </a:t>
            </a:r>
            <a:r>
              <a:rPr sz="3000" dirty="0">
                <a:latin typeface="Calibri"/>
                <a:cs typeface="Calibri"/>
              </a:rPr>
              <a:t>к.е.н.,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доцент</a:t>
            </a:r>
            <a:endParaRPr sz="3000" dirty="0">
              <a:latin typeface="Calibri"/>
              <a:cs typeface="Calibri"/>
            </a:endParaRPr>
          </a:p>
          <a:p>
            <a:pPr marL="97790">
              <a:lnSpc>
                <a:spcPct val="100000"/>
              </a:lnSpc>
              <a:spcBef>
                <a:spcPts val="5"/>
              </a:spcBef>
            </a:pPr>
            <a:r>
              <a:rPr sz="3000" dirty="0">
                <a:latin typeface="Calibri"/>
                <a:cs typeface="Calibri"/>
              </a:rPr>
              <a:t>кафедри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бізнесу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lang="uk-UA" sz="3000" dirty="0">
                <a:latin typeface="Calibri"/>
                <a:cs typeface="Calibri"/>
              </a:rPr>
              <a:t>та</a:t>
            </a:r>
            <a:r>
              <a:rPr sz="3000" spc="15" dirty="0">
                <a:latin typeface="Calibri"/>
                <a:cs typeface="Calibri"/>
              </a:rPr>
              <a:t> </a:t>
            </a:r>
            <a:r>
              <a:rPr lang="uk-UA" sz="3000" spc="-25" dirty="0">
                <a:latin typeface="Calibri"/>
                <a:cs typeface="Calibri"/>
              </a:rPr>
              <a:t>управління персоналом</a:t>
            </a:r>
            <a:endParaRPr sz="3000" dirty="0">
              <a:latin typeface="Calibri"/>
              <a:cs typeface="Calibri"/>
            </a:endParaRPr>
          </a:p>
          <a:p>
            <a:pPr marL="246379">
              <a:lnSpc>
                <a:spcPct val="100000"/>
              </a:lnSpc>
              <a:spcBef>
                <a:spcPts val="420"/>
              </a:spcBef>
            </a:pPr>
            <a:r>
              <a:rPr lang="en-US" sz="3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z</a:t>
            </a:r>
            <a:r>
              <a:rPr sz="3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.</a:t>
            </a:r>
            <a:r>
              <a:rPr lang="en-US" sz="3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k</a:t>
            </a:r>
            <a:r>
              <a:rPr sz="3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obelja@chnu.edu.ua</a:t>
            </a:r>
            <a:endParaRPr sz="3000" dirty="0">
              <a:latin typeface="Calibri"/>
              <a:cs typeface="Calibri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D00A21C9-B39C-43F8-8FFB-E4E168E79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3429000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54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4598" y="127203"/>
            <a:ext cx="409956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000000"/>
                </a:solidFill>
              </a:rPr>
              <a:t>ЗМІСТОВНИЙ</a:t>
            </a:r>
            <a:r>
              <a:rPr sz="3000" spc="-130" dirty="0">
                <a:solidFill>
                  <a:srgbClr val="000000"/>
                </a:solidFill>
              </a:rPr>
              <a:t> </a:t>
            </a:r>
            <a:r>
              <a:rPr sz="3000" dirty="0">
                <a:solidFill>
                  <a:srgbClr val="000000"/>
                </a:solidFill>
              </a:rPr>
              <a:t>МОДУЛЬ</a:t>
            </a:r>
            <a:r>
              <a:rPr sz="3000" spc="-130" dirty="0">
                <a:solidFill>
                  <a:srgbClr val="000000"/>
                </a:solidFill>
              </a:rPr>
              <a:t> </a:t>
            </a:r>
            <a:r>
              <a:rPr sz="3000" spc="-50" dirty="0">
                <a:solidFill>
                  <a:srgbClr val="000000"/>
                </a:solidFill>
              </a:rPr>
              <a:t>1</a:t>
            </a:r>
            <a:endParaRPr sz="3000"/>
          </a:p>
        </p:txBody>
      </p:sp>
      <p:sp>
        <p:nvSpPr>
          <p:cNvPr id="52" name="object 52"/>
          <p:cNvSpPr txBox="1"/>
          <p:nvPr/>
        </p:nvSpPr>
        <p:spPr>
          <a:xfrm>
            <a:off x="533400" y="610437"/>
            <a:ext cx="8286801" cy="2910412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200" spc="-10" dirty="0">
                <a:latin typeface="Times New Roman"/>
                <a:cs typeface="Times New Roman"/>
              </a:rPr>
              <a:t>Тема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1.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Праця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та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lang="uk-UA" sz="2200" dirty="0">
                <a:latin typeface="Times New Roman"/>
                <a:cs typeface="Times New Roman"/>
              </a:rPr>
              <a:t>її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lang="uk-UA" sz="2200" spc="-10" dirty="0">
                <a:latin typeface="Times New Roman"/>
                <a:cs typeface="Times New Roman"/>
              </a:rPr>
              <a:t>фізіолого-психологічні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особливості</a:t>
            </a:r>
            <a:endParaRPr sz="2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200" dirty="0">
                <a:latin typeface="Times New Roman"/>
                <a:cs typeface="Times New Roman"/>
              </a:rPr>
              <a:t>Тема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2.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Персонал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та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його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ефективність</a:t>
            </a:r>
            <a:endParaRPr sz="2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200" spc="-10" dirty="0">
                <a:latin typeface="Times New Roman"/>
                <a:cs typeface="Times New Roman"/>
              </a:rPr>
              <a:t>Тема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3.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Організація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та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нормування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праці</a:t>
            </a:r>
            <a:endParaRPr sz="2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latin typeface="Times New Roman"/>
                <a:cs typeface="Times New Roman"/>
              </a:rPr>
              <a:t>Тема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4.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Умови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та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безпека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праці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співробітників</a:t>
            </a:r>
            <a:endParaRPr sz="2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spc="-10" dirty="0">
                <a:latin typeface="Times New Roman"/>
                <a:cs typeface="Times New Roman"/>
              </a:rPr>
              <a:t>Тема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5.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Політика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доходів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і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оплата</a:t>
            </a:r>
            <a:r>
              <a:rPr sz="2200" spc="-9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праці</a:t>
            </a:r>
            <a:endParaRPr sz="2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latin typeface="Times New Roman"/>
                <a:cs typeface="Times New Roman"/>
              </a:rPr>
              <a:t>Тема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6.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Теорія</a:t>
            </a:r>
            <a:r>
              <a:rPr sz="2200" spc="-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та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практика</a:t>
            </a:r>
            <a:r>
              <a:rPr sz="2200" spc="-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мотивації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в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HR</a:t>
            </a:r>
            <a:endParaRPr sz="2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737870" algn="l"/>
                <a:tab pos="1091565" algn="l"/>
                <a:tab pos="3247390" algn="l"/>
                <a:tab pos="4957445" algn="l"/>
                <a:tab pos="7037070" algn="l"/>
                <a:tab pos="7887970" algn="l"/>
                <a:tab pos="8671560" algn="l"/>
              </a:tabLst>
            </a:pPr>
            <a:r>
              <a:rPr lang="uk-UA" sz="2200" spc="-20" dirty="0">
                <a:latin typeface="Times New Roman"/>
                <a:cs typeface="Times New Roman"/>
              </a:rPr>
              <a:t>Тема </a:t>
            </a:r>
            <a:r>
              <a:rPr sz="2200" spc="-25" dirty="0">
                <a:latin typeface="Times New Roman"/>
                <a:cs typeface="Times New Roman"/>
              </a:rPr>
              <a:t>7.</a:t>
            </a:r>
            <a:r>
              <a:rPr lang="uk-UA" sz="2200" spc="-25" dirty="0">
                <a:latin typeface="Times New Roman"/>
                <a:cs typeface="Times New Roman"/>
              </a:rPr>
              <a:t> </a:t>
            </a:r>
            <a:r>
              <a:rPr lang="uk-UA" sz="2200" spc="-10" dirty="0">
                <a:latin typeface="Times New Roman"/>
                <a:cs typeface="Times New Roman"/>
              </a:rPr>
              <a:t>Інфраструктурне забезпечення функціонування ринку праці </a:t>
            </a:r>
            <a:r>
              <a:rPr sz="2200" spc="-50" dirty="0">
                <a:latin typeface="Times New Roman"/>
                <a:cs typeface="Times New Roman"/>
              </a:rPr>
              <a:t>в</a:t>
            </a:r>
            <a:r>
              <a:rPr lang="uk-UA" sz="2200" spc="-50" dirty="0">
                <a:latin typeface="Times New Roman"/>
                <a:cs typeface="Times New Roman"/>
              </a:rPr>
              <a:t> </a:t>
            </a:r>
            <a:r>
              <a:rPr lang="uk-UA" sz="2200" spc="-10" dirty="0">
                <a:latin typeface="Times New Roman"/>
                <a:cs typeface="Times New Roman"/>
              </a:rPr>
              <a:t>Україні</a:t>
            </a:r>
            <a:endParaRPr lang="uk-UA" sz="2200" dirty="0">
              <a:latin typeface="Times New Roman"/>
              <a:cs typeface="Times New Roman"/>
            </a:endParaRPr>
          </a:p>
        </p:txBody>
      </p:sp>
      <p:pic>
        <p:nvPicPr>
          <p:cNvPr id="53" name="object 5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8099" y="3643041"/>
            <a:ext cx="8667801" cy="31241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54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4598" y="127203"/>
            <a:ext cx="409956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000000"/>
                </a:solidFill>
              </a:rPr>
              <a:t>ЗМІСТОВНИЙ</a:t>
            </a:r>
            <a:r>
              <a:rPr sz="3000" spc="-130" dirty="0">
                <a:solidFill>
                  <a:srgbClr val="000000"/>
                </a:solidFill>
              </a:rPr>
              <a:t> </a:t>
            </a:r>
            <a:r>
              <a:rPr sz="3000" dirty="0">
                <a:solidFill>
                  <a:srgbClr val="000000"/>
                </a:solidFill>
              </a:rPr>
              <a:t>МОДУЛЬ</a:t>
            </a:r>
            <a:r>
              <a:rPr sz="3000" spc="-130" dirty="0">
                <a:solidFill>
                  <a:srgbClr val="000000"/>
                </a:solidFill>
              </a:rPr>
              <a:t> </a:t>
            </a:r>
            <a:r>
              <a:rPr sz="3000" spc="-50" dirty="0">
                <a:solidFill>
                  <a:srgbClr val="000000"/>
                </a:solidFill>
              </a:rPr>
              <a:t>2</a:t>
            </a:r>
            <a:endParaRPr sz="3000"/>
          </a:p>
        </p:txBody>
      </p:sp>
      <p:sp>
        <p:nvSpPr>
          <p:cNvPr id="49" name="object 49"/>
          <p:cNvSpPr txBox="1"/>
          <p:nvPr/>
        </p:nvSpPr>
        <p:spPr>
          <a:xfrm>
            <a:off x="762000" y="635252"/>
            <a:ext cx="7218045" cy="2239010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sz="2200" spc="-10" dirty="0">
                <a:latin typeface="Times New Roman"/>
                <a:cs typeface="Times New Roman"/>
              </a:rPr>
              <a:t>Тема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8.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HR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технології</a:t>
            </a:r>
            <a:r>
              <a:rPr sz="2200" spc="-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та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емоційний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інтелект</a:t>
            </a:r>
            <a:endParaRPr sz="2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2200" dirty="0">
                <a:latin typeface="Times New Roman"/>
                <a:cs typeface="Times New Roman"/>
              </a:rPr>
              <a:t>Тема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9.</a:t>
            </a:r>
            <a:r>
              <a:rPr sz="2200" spc="-25" dirty="0">
                <a:latin typeface="Times New Roman"/>
                <a:cs typeface="Times New Roman"/>
              </a:rPr>
              <a:t> Командоутворення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та</a:t>
            </a:r>
            <a:r>
              <a:rPr sz="2200" spc="-20" dirty="0">
                <a:latin typeface="Times New Roman"/>
                <a:cs typeface="Times New Roman"/>
              </a:rPr>
              <a:t> комунікації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в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HR</a:t>
            </a:r>
            <a:endParaRPr sz="2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2200" spc="-10" dirty="0">
                <a:latin typeface="Times New Roman"/>
                <a:cs typeface="Times New Roman"/>
              </a:rPr>
              <a:t>Тема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10.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Інноваційні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технології</a:t>
            </a:r>
            <a:r>
              <a:rPr sz="2200" spc="-11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набору</a:t>
            </a:r>
            <a:r>
              <a:rPr sz="2200" spc="-1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персоналу</a:t>
            </a:r>
            <a:endParaRPr sz="2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2200" dirty="0">
                <a:latin typeface="Times New Roman"/>
                <a:cs typeface="Times New Roman"/>
              </a:rPr>
              <a:t>Тема</a:t>
            </a:r>
            <a:r>
              <a:rPr sz="2200" spc="-1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11.</a:t>
            </a:r>
            <a:r>
              <a:rPr sz="2200" spc="-1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Організація</a:t>
            </a:r>
            <a:r>
              <a:rPr sz="2200" spc="-11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розвитку</a:t>
            </a:r>
            <a:r>
              <a:rPr sz="2200" spc="-8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персоналу</a:t>
            </a:r>
            <a:endParaRPr sz="2200" dirty="0">
              <a:latin typeface="Times New Roman"/>
              <a:cs typeface="Times New Roman"/>
            </a:endParaRPr>
          </a:p>
          <a:p>
            <a:pPr marL="12700" marR="5080">
              <a:lnSpc>
                <a:spcPct val="110100"/>
              </a:lnSpc>
            </a:pPr>
            <a:r>
              <a:rPr sz="2200" spc="-10" dirty="0">
                <a:latin typeface="Times New Roman"/>
                <a:cs typeface="Times New Roman"/>
              </a:rPr>
              <a:t>Тема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12.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Соціальна</a:t>
            </a:r>
            <a:r>
              <a:rPr sz="2200" spc="-1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відповідальність</a:t>
            </a:r>
            <a:r>
              <a:rPr sz="2200" spc="-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та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контроль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заходів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НR </a:t>
            </a:r>
            <a:r>
              <a:rPr sz="2200" spc="-10" dirty="0">
                <a:latin typeface="Times New Roman"/>
                <a:cs typeface="Times New Roman"/>
              </a:rPr>
              <a:t>Тема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13.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Діджиталізація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spc="-30" dirty="0">
                <a:latin typeface="Times New Roman"/>
                <a:cs typeface="Times New Roman"/>
              </a:rPr>
              <a:t>HR-</a:t>
            </a:r>
            <a:r>
              <a:rPr sz="2200" spc="-10" dirty="0">
                <a:latin typeface="Times New Roman"/>
                <a:cs typeface="Times New Roman"/>
              </a:rPr>
              <a:t>технологій</a:t>
            </a:r>
            <a:endParaRPr sz="2200" dirty="0">
              <a:latin typeface="Times New Roman"/>
              <a:cs typeface="Times New Roman"/>
            </a:endParaRPr>
          </a:p>
        </p:txBody>
      </p:sp>
      <p:pic>
        <p:nvPicPr>
          <p:cNvPr id="50" name="object 5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8244" y="3048000"/>
            <a:ext cx="8287512" cy="352653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54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3715" y="389033"/>
            <a:ext cx="3225042" cy="50133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5694" y="239871"/>
            <a:ext cx="8052612" cy="760272"/>
          </a:xfrm>
          <a:prstGeom prst="rect">
            <a:avLst/>
          </a:prstGeom>
        </p:spPr>
        <p:txBody>
          <a:bodyPr vert="horz" wrap="square" lIns="0" tIns="76377" rIns="0" bIns="0" rtlCol="0">
            <a:spAutoFit/>
          </a:bodyPr>
          <a:lstStyle/>
          <a:p>
            <a:pPr marL="2134235">
              <a:lnSpc>
                <a:spcPct val="100000"/>
              </a:lnSpc>
              <a:spcBef>
                <a:spcPts val="90"/>
              </a:spcBef>
            </a:pPr>
            <a:r>
              <a:rPr sz="4400" dirty="0">
                <a:solidFill>
                  <a:srgbClr val="FF0000"/>
                </a:solidFill>
              </a:rPr>
              <a:t>ТИ</a:t>
            </a:r>
            <a:r>
              <a:rPr sz="4400" spc="5" dirty="0">
                <a:solidFill>
                  <a:srgbClr val="FF0000"/>
                </a:solidFill>
              </a:rPr>
              <a:t> </a:t>
            </a:r>
            <a:r>
              <a:rPr sz="4400" spc="-10" dirty="0">
                <a:solidFill>
                  <a:srgbClr val="FF0000"/>
                </a:solidFill>
              </a:rPr>
              <a:t>дізнаєшся</a:t>
            </a:r>
            <a:r>
              <a:rPr sz="4400" b="0" spc="-1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762000" y="1295400"/>
            <a:ext cx="7620000" cy="4855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170">
              <a:spcBef>
                <a:spcPts val="100"/>
              </a:spcBef>
              <a:buFont typeface="Arial MT"/>
              <a:buChar char="•"/>
              <a:tabLst>
                <a:tab pos="356870" algn="l"/>
              </a:tabLst>
            </a:pPr>
            <a:r>
              <a:rPr lang="uk-UA" sz="2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</a:t>
            </a:r>
            <a:r>
              <a:rPr lang="uk-UA" sz="2800" spc="-15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2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нові</a:t>
            </a:r>
            <a:r>
              <a:rPr lang="uk-UA" sz="2800" spc="-35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2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тренди</a:t>
            </a:r>
            <a:r>
              <a:rPr lang="uk-UA" sz="2800" spc="-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2800" spc="-25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та </a:t>
            </a:r>
            <a:r>
              <a:rPr lang="uk-UA" sz="2800" spc="-1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професії</a:t>
            </a:r>
          </a:p>
          <a:p>
            <a:pPr marL="356870" indent="-344170">
              <a:spcBef>
                <a:spcPts val="100"/>
              </a:spcBef>
              <a:buFont typeface="Arial MT"/>
              <a:buChar char="•"/>
              <a:tabLst>
                <a:tab pos="356870" algn="l"/>
              </a:tabLst>
            </a:pPr>
            <a:r>
              <a:rPr lang="uk-UA" sz="2800" dirty="0">
                <a:solidFill>
                  <a:srgbClr val="006F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Що</a:t>
            </a:r>
            <a:r>
              <a:rPr lang="uk-UA" sz="2800" spc="-70" dirty="0">
                <a:solidFill>
                  <a:srgbClr val="006F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2800" dirty="0">
                <a:solidFill>
                  <a:srgbClr val="006F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розвиває</a:t>
            </a:r>
            <a:r>
              <a:rPr lang="uk-UA" sz="2800" spc="-114" dirty="0">
                <a:solidFill>
                  <a:srgbClr val="006F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2800" spc="-10" dirty="0">
                <a:solidFill>
                  <a:srgbClr val="006F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емоційний інтелект</a:t>
            </a:r>
          </a:p>
          <a:p>
            <a:pPr marL="356870" indent="-34417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6870" algn="l"/>
              </a:tabLst>
            </a:pPr>
            <a:r>
              <a:rPr lang="uk-UA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Як</a:t>
            </a:r>
            <a:r>
              <a:rPr lang="uk-UA" sz="28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складати</a:t>
            </a:r>
            <a:r>
              <a:rPr lang="uk-UA" sz="2800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28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резюме</a:t>
            </a:r>
          </a:p>
          <a:p>
            <a:pPr marL="356870" marR="862330" indent="-344805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356870" algn="l"/>
              </a:tabLst>
            </a:pPr>
            <a:r>
              <a:rPr lang="uk-UA" sz="2800" dirty="0">
                <a:solidFill>
                  <a:srgbClr val="00AF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Технології рекрутингу персоналу</a:t>
            </a:r>
          </a:p>
          <a:p>
            <a:pPr marL="356870" marR="862330" indent="-344805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356870" algn="l"/>
              </a:tabLst>
            </a:pPr>
            <a:r>
              <a:rPr lang="uk-UA" sz="2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Ефективність</a:t>
            </a:r>
            <a:r>
              <a:rPr sz="2800" spc="-13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2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team-</a:t>
            </a:r>
            <a:r>
              <a:rPr sz="2800" spc="-1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building</a:t>
            </a:r>
            <a:endParaRPr lang="uk-UA" sz="2800" spc="-1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56870" marR="862330" indent="-344805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356870" algn="l"/>
              </a:tabLst>
            </a:pPr>
            <a:r>
              <a:rPr lang="uk-UA" sz="2800" spc="-1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Побудова кар’єри, кар'єрний розвиток та професійні деформації</a:t>
            </a:r>
            <a:endParaRPr sz="2800" spc="-1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56870" marR="616585" indent="-344805">
              <a:spcBef>
                <a:spcPts val="100"/>
              </a:spcBef>
              <a:buFont typeface="Arial MT"/>
              <a:buChar char="•"/>
              <a:tabLst>
                <a:tab pos="356870" algn="l"/>
              </a:tabLst>
            </a:pPr>
            <a:r>
              <a:rPr lang="uk-UA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Зміна характеру праці в цифрову економіку</a:t>
            </a:r>
          </a:p>
          <a:p>
            <a:pPr marL="356870" marR="616585" indent="-344805">
              <a:spcBef>
                <a:spcPts val="100"/>
              </a:spcBef>
              <a:buFont typeface="Arial MT"/>
              <a:buChar char="•"/>
              <a:tabLst>
                <a:tab pos="356870" algn="l"/>
              </a:tabLst>
            </a:pPr>
            <a:r>
              <a:rPr lang="uk-UA" sz="2800" dirty="0">
                <a:solidFill>
                  <a:srgbClr val="94373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Як</a:t>
            </a:r>
            <a:r>
              <a:rPr lang="uk-UA" sz="2800" spc="-85" dirty="0">
                <a:solidFill>
                  <a:srgbClr val="94373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2800" dirty="0">
                <a:solidFill>
                  <a:srgbClr val="94373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розвинути</a:t>
            </a:r>
            <a:r>
              <a:rPr lang="uk-UA" sz="2800" spc="-70" dirty="0">
                <a:solidFill>
                  <a:srgbClr val="94373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dirty="0">
                <a:solidFill>
                  <a:srgbClr val="94373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Soft</a:t>
            </a:r>
            <a:r>
              <a:rPr sz="2800" spc="-145" dirty="0">
                <a:solidFill>
                  <a:srgbClr val="94373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35" dirty="0">
                <a:solidFill>
                  <a:srgbClr val="94373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та </a:t>
            </a:r>
            <a:r>
              <a:rPr sz="2800" spc="-10" dirty="0">
                <a:solidFill>
                  <a:srgbClr val="94373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Hard</a:t>
            </a:r>
            <a:r>
              <a:rPr sz="2800" spc="-145" dirty="0">
                <a:solidFill>
                  <a:srgbClr val="94373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spc="-10" dirty="0">
                <a:solidFill>
                  <a:srgbClr val="94373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skills</a:t>
            </a:r>
            <a:endParaRPr lang="uk-UA" sz="2800" spc="-10" dirty="0">
              <a:solidFill>
                <a:srgbClr val="943735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56870" marR="616585" indent="-344805">
              <a:spcBef>
                <a:spcPts val="100"/>
              </a:spcBef>
              <a:buFont typeface="Arial MT"/>
              <a:buChar char="•"/>
              <a:tabLst>
                <a:tab pos="356870" algn="l"/>
              </a:tabLst>
            </a:pPr>
            <a:r>
              <a:rPr lang="uk-UA" sz="2800" spc="-1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Взаємозв'язок між професійним визначенням та покликанням</a:t>
            </a:r>
            <a:endParaRPr sz="2800" spc="-1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54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5694" y="381000"/>
            <a:ext cx="8052612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dirty="0"/>
              <a:t>На</a:t>
            </a:r>
            <a:r>
              <a:rPr spc="-30" dirty="0"/>
              <a:t> </a:t>
            </a:r>
            <a:r>
              <a:rPr dirty="0"/>
              <a:t>ТЕБЕ</a:t>
            </a:r>
            <a:r>
              <a:rPr spc="-35" dirty="0"/>
              <a:t> </a:t>
            </a:r>
            <a:r>
              <a:rPr spc="-10" dirty="0"/>
              <a:t>чекають:</a:t>
            </a: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0DE70577-9420-493E-BBCE-380B7894B7A2}"/>
              </a:ext>
            </a:extLst>
          </p:cNvPr>
          <p:cNvSpPr/>
          <p:nvPr/>
        </p:nvSpPr>
        <p:spPr>
          <a:xfrm>
            <a:off x="311426" y="1329985"/>
            <a:ext cx="480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Аналіз реальних або змодельованих ситуацій з HR-практики (набір персоналу, конфлікти, оцінювання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uk-UA" sz="20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438DDEB8-924B-45CC-B4E9-FCFBF4832B42}"/>
              </a:ext>
            </a:extLst>
          </p:cNvPr>
          <p:cNvSpPr/>
          <p:nvPr/>
        </p:nvSpPr>
        <p:spPr>
          <a:xfrm>
            <a:off x="4260574" y="1995548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Аналіз вакансій на </a:t>
            </a:r>
            <a:r>
              <a:rPr lang="pl-PL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Work.ua, Rabota.ua, LinkedIn</a:t>
            </a:r>
            <a:endParaRPr lang="uk-UA" sz="20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r"/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Створення профілю, пошук кандидатів 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3D2E5A51-302D-4BAB-8BEE-EC6B8C29913A}"/>
              </a:ext>
            </a:extLst>
          </p:cNvPr>
          <p:cNvSpPr/>
          <p:nvPr/>
        </p:nvSpPr>
        <p:spPr>
          <a:xfrm>
            <a:off x="468795" y="2968887"/>
            <a:ext cx="441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Системи оцінювання персоналу, тест на учасника ідеальної команди</a:t>
            </a:r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01D6220E-6205-4138-8B24-E7B97572FB61}"/>
              </a:ext>
            </a:extLst>
          </p:cNvPr>
          <p:cNvSpPr/>
          <p:nvPr/>
        </p:nvSpPr>
        <p:spPr>
          <a:xfrm>
            <a:off x="5532936" y="3894057"/>
            <a:ext cx="30620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Навчальні симулятори </a:t>
            </a:r>
          </a:p>
        </p:txBody>
      </p:sp>
      <p:sp>
        <p:nvSpPr>
          <p:cNvPr id="11" name="Прямокутник 10">
            <a:extLst>
              <a:ext uri="{FF2B5EF4-FFF2-40B4-BE49-F238E27FC236}">
                <a16:creationId xmlns:a16="http://schemas.microsoft.com/office/drawing/2014/main" id="{6EBC2452-1385-4BAB-AA27-C9588D7C4B95}"/>
              </a:ext>
            </a:extLst>
          </p:cNvPr>
          <p:cNvSpPr/>
          <p:nvPr/>
        </p:nvSpPr>
        <p:spPr>
          <a:xfrm>
            <a:off x="501926" y="4402339"/>
            <a:ext cx="44195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Складання кар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’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єрограми, професіограми та персонограми</a:t>
            </a:r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9F592569-69C9-4314-800E-74B8B226125D}"/>
              </a:ext>
            </a:extLst>
          </p:cNvPr>
          <p:cNvSpPr/>
          <p:nvPr/>
        </p:nvSpPr>
        <p:spPr>
          <a:xfrm>
            <a:off x="4648200" y="5110225"/>
            <a:ext cx="4038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Практики розвитку емоційного інтелекту</a:t>
            </a:r>
          </a:p>
        </p:txBody>
      </p:sp>
      <p:sp>
        <p:nvSpPr>
          <p:cNvPr id="14" name="Прямокутник 13">
            <a:extLst>
              <a:ext uri="{FF2B5EF4-FFF2-40B4-BE49-F238E27FC236}">
                <a16:creationId xmlns:a16="http://schemas.microsoft.com/office/drawing/2014/main" id="{1090BB0D-B37C-4146-95D6-E570EE2198C2}"/>
              </a:ext>
            </a:extLst>
          </p:cNvPr>
          <p:cNvSpPr/>
          <p:nvPr/>
        </p:nvSpPr>
        <p:spPr>
          <a:xfrm>
            <a:off x="501926" y="56388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Вивчення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коуч-методик в 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HR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-управлінні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1482" y="5754725"/>
            <a:ext cx="534098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Дякуємо</a:t>
            </a:r>
            <a:r>
              <a:rPr b="0" spc="-6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за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співпрацю!!!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265</Words>
  <Application>Microsoft Office PowerPoint</Application>
  <PresentationFormat>Екран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Arial MT</vt:lpstr>
      <vt:lpstr>Calibri</vt:lpstr>
      <vt:lpstr>Cambria</vt:lpstr>
      <vt:lpstr>Comic Sans MS</vt:lpstr>
      <vt:lpstr>Times New Roman</vt:lpstr>
      <vt:lpstr>Office Theme</vt:lpstr>
      <vt:lpstr>Презентація PowerPoint</vt:lpstr>
      <vt:lpstr>Презентація PowerPoint</vt:lpstr>
      <vt:lpstr>ЗМІСТОВНИЙ МОДУЛЬ 1</vt:lpstr>
      <vt:lpstr>ЗМІСТОВНИЙ МОДУЛЬ 2</vt:lpstr>
      <vt:lpstr>ТИ дізнаєшся:</vt:lpstr>
      <vt:lpstr>На ТЕБЕ чекають:</vt:lpstr>
      <vt:lpstr>Дякуємо за співпрацю!!!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Адмін</dc:creator>
  <cp:lastModifiedBy>Зоряна Кобеля</cp:lastModifiedBy>
  <cp:revision>2</cp:revision>
  <dcterms:created xsi:type="dcterms:W3CDTF">2025-11-04T20:46:57Z</dcterms:created>
  <dcterms:modified xsi:type="dcterms:W3CDTF">2026-02-05T15:08:48Z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2022-01-29T00:00:00Z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2025-11-04T00:00:00Z</vt:filetime>
  </property>
  <property fmtid="{D5CDD505-2E9C-101B-9397-08002B2CF9AE}" pid="5" name="Producer">
    <vt:lpwstr>www.ilovepdf.com</vt:lpwstr>
  </property>
</Properties>
</file>