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sldIdLst>
    <p:sldId id="256" r:id="rId2"/>
    <p:sldId id="257" r:id="rId3"/>
    <p:sldId id="269" r:id="rId4"/>
    <p:sldId id="270" r:id="rId5"/>
    <p:sldId id="258" r:id="rId6"/>
    <p:sldId id="264" r:id="rId7"/>
    <p:sldId id="259" r:id="rId8"/>
    <p:sldId id="265" r:id="rId9"/>
    <p:sldId id="260" r:id="rId10"/>
    <p:sldId id="266" r:id="rId11"/>
    <p:sldId id="262" r:id="rId12"/>
    <p:sldId id="261" r:id="rId13"/>
    <p:sldId id="267" r:id="rId14"/>
    <p:sldId id="271" r:id="rId15"/>
    <p:sldId id="268" r:id="rId16"/>
    <p:sldId id="272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4B4818-A895-49D4-8F18-B2AD37794EBF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238734-8F44-428E-9145-1DA03627734C}">
      <dgm:prSet phldrT="[Текст]"/>
      <dgm:spPr/>
      <dgm:t>
        <a:bodyPr/>
        <a:lstStyle/>
        <a:p>
          <a:r>
            <a:rPr lang="uk-UA" dirty="0"/>
            <a:t>Науковий</a:t>
          </a:r>
          <a:endParaRPr lang="ru-RU" dirty="0"/>
        </a:p>
      </dgm:t>
    </dgm:pt>
    <dgm:pt modelId="{5B9974B3-5F1D-4B16-9DED-1D339E3CDCF6}" type="parTrans" cxnId="{E83AADEE-3439-4060-9F54-802CBBD10691}">
      <dgm:prSet/>
      <dgm:spPr/>
      <dgm:t>
        <a:bodyPr/>
        <a:lstStyle/>
        <a:p>
          <a:endParaRPr lang="ru-RU"/>
        </a:p>
      </dgm:t>
    </dgm:pt>
    <dgm:pt modelId="{E3170506-9375-4AB7-9B72-8B1F3309D5D0}" type="sibTrans" cxnId="{E83AADEE-3439-4060-9F54-802CBBD10691}">
      <dgm:prSet/>
      <dgm:spPr/>
      <dgm:t>
        <a:bodyPr/>
        <a:lstStyle/>
        <a:p>
          <a:endParaRPr lang="ru-RU"/>
        </a:p>
      </dgm:t>
    </dgm:pt>
    <dgm:pt modelId="{15172B6F-D2B1-46F6-8250-A8CD6FB64066}">
      <dgm:prSet phldrT="[Текст]"/>
      <dgm:spPr/>
      <dgm:t>
        <a:bodyPr/>
        <a:lstStyle/>
        <a:p>
          <a:r>
            <a:rPr lang="uk-UA" dirty="0"/>
            <a:t>конференції</a:t>
          </a:r>
          <a:endParaRPr lang="ru-RU" dirty="0"/>
        </a:p>
      </dgm:t>
    </dgm:pt>
    <dgm:pt modelId="{CC99130C-3F38-4B49-BAE9-9014900F303B}" type="parTrans" cxnId="{AF4028BF-C056-46DC-B802-D94FEB60B78E}">
      <dgm:prSet/>
      <dgm:spPr/>
      <dgm:t>
        <a:bodyPr/>
        <a:lstStyle/>
        <a:p>
          <a:endParaRPr lang="ru-RU"/>
        </a:p>
      </dgm:t>
    </dgm:pt>
    <dgm:pt modelId="{7FAD2155-33C6-4F88-A222-61380BC59369}" type="sibTrans" cxnId="{AF4028BF-C056-46DC-B802-D94FEB60B78E}">
      <dgm:prSet/>
      <dgm:spPr/>
      <dgm:t>
        <a:bodyPr/>
        <a:lstStyle/>
        <a:p>
          <a:endParaRPr lang="ru-RU"/>
        </a:p>
      </dgm:t>
    </dgm:pt>
    <dgm:pt modelId="{6643DAC7-7AFE-4AAF-B0B2-FDB87B503C49}">
      <dgm:prSet phldrT="[Текст]"/>
      <dgm:spPr/>
      <dgm:t>
        <a:bodyPr/>
        <a:lstStyle/>
        <a:p>
          <a:r>
            <a:rPr lang="uk-UA" dirty="0"/>
            <a:t>круглі столи</a:t>
          </a:r>
          <a:endParaRPr lang="ru-RU" dirty="0"/>
        </a:p>
      </dgm:t>
    </dgm:pt>
    <dgm:pt modelId="{8F522FAE-DA3B-499C-8D16-63F8C8575C7B}" type="parTrans" cxnId="{9C5DDA94-58F9-4B04-97D8-597DF3B3457B}">
      <dgm:prSet/>
      <dgm:spPr/>
      <dgm:t>
        <a:bodyPr/>
        <a:lstStyle/>
        <a:p>
          <a:endParaRPr lang="ru-RU"/>
        </a:p>
      </dgm:t>
    </dgm:pt>
    <dgm:pt modelId="{29D525A7-12BD-421F-A4E2-9731D1B2776F}" type="sibTrans" cxnId="{9C5DDA94-58F9-4B04-97D8-597DF3B3457B}">
      <dgm:prSet/>
      <dgm:spPr/>
      <dgm:t>
        <a:bodyPr/>
        <a:lstStyle/>
        <a:p>
          <a:endParaRPr lang="ru-RU"/>
        </a:p>
      </dgm:t>
    </dgm:pt>
    <dgm:pt modelId="{E867BEBF-471A-4251-B901-4638A91EA967}">
      <dgm:prSet phldrT="[Текст]"/>
      <dgm:spPr/>
      <dgm:t>
        <a:bodyPr/>
        <a:lstStyle/>
        <a:p>
          <a:r>
            <a:rPr lang="uk-UA" dirty="0"/>
            <a:t>Освітній </a:t>
          </a:r>
          <a:endParaRPr lang="ru-RU" dirty="0"/>
        </a:p>
      </dgm:t>
    </dgm:pt>
    <dgm:pt modelId="{B02C394E-F58F-4555-AB51-AA32CA374044}" type="parTrans" cxnId="{788AA92D-E09D-4407-B15B-1D226234AAEC}">
      <dgm:prSet/>
      <dgm:spPr/>
      <dgm:t>
        <a:bodyPr/>
        <a:lstStyle/>
        <a:p>
          <a:endParaRPr lang="ru-RU"/>
        </a:p>
      </dgm:t>
    </dgm:pt>
    <dgm:pt modelId="{EC6AB0E9-D40F-471C-9097-09AA3A181D01}" type="sibTrans" cxnId="{788AA92D-E09D-4407-B15B-1D226234AAEC}">
      <dgm:prSet/>
      <dgm:spPr/>
      <dgm:t>
        <a:bodyPr/>
        <a:lstStyle/>
        <a:p>
          <a:endParaRPr lang="ru-RU"/>
        </a:p>
      </dgm:t>
    </dgm:pt>
    <dgm:pt modelId="{0400DAE4-D378-4E09-B322-5909747A9BCE}">
      <dgm:prSet phldrT="[Текст]"/>
      <dgm:spPr/>
      <dgm:t>
        <a:bodyPr/>
        <a:lstStyle/>
        <a:p>
          <a:r>
            <a:rPr lang="uk-UA" dirty="0"/>
            <a:t>підвищення кваліфікації </a:t>
          </a:r>
          <a:endParaRPr lang="ru-RU" dirty="0"/>
        </a:p>
      </dgm:t>
    </dgm:pt>
    <dgm:pt modelId="{3B8ED9BC-29A9-4855-AFEC-511F55D1E619}" type="parTrans" cxnId="{0C9C1A67-3C64-4A04-AB4E-1560133C27CF}">
      <dgm:prSet/>
      <dgm:spPr/>
      <dgm:t>
        <a:bodyPr/>
        <a:lstStyle/>
        <a:p>
          <a:endParaRPr lang="ru-RU"/>
        </a:p>
      </dgm:t>
    </dgm:pt>
    <dgm:pt modelId="{4A003E5E-86A7-442D-807F-B52F4EAE4E65}" type="sibTrans" cxnId="{0C9C1A67-3C64-4A04-AB4E-1560133C27CF}">
      <dgm:prSet/>
      <dgm:spPr/>
      <dgm:t>
        <a:bodyPr/>
        <a:lstStyle/>
        <a:p>
          <a:endParaRPr lang="ru-RU"/>
        </a:p>
      </dgm:t>
    </dgm:pt>
    <dgm:pt modelId="{CD9B6DB7-4F1B-4393-9223-075AF7D5ED31}">
      <dgm:prSet phldrT="[Текст]"/>
      <dgm:spPr/>
      <dgm:t>
        <a:bodyPr/>
        <a:lstStyle/>
        <a:p>
          <a:r>
            <a:rPr lang="uk-UA" dirty="0"/>
            <a:t>тренінги</a:t>
          </a:r>
          <a:endParaRPr lang="ru-RU" dirty="0"/>
        </a:p>
      </dgm:t>
    </dgm:pt>
    <dgm:pt modelId="{56A580BE-2E96-4AF6-9C6F-F63A72F81256}" type="parTrans" cxnId="{9BD2AD89-7FB3-4A92-9F57-C445F43C8DB9}">
      <dgm:prSet/>
      <dgm:spPr/>
      <dgm:t>
        <a:bodyPr/>
        <a:lstStyle/>
        <a:p>
          <a:endParaRPr lang="ru-RU"/>
        </a:p>
      </dgm:t>
    </dgm:pt>
    <dgm:pt modelId="{4EEB9E1B-0AB3-4F24-8A84-81986B88E000}" type="sibTrans" cxnId="{9BD2AD89-7FB3-4A92-9F57-C445F43C8DB9}">
      <dgm:prSet/>
      <dgm:spPr/>
      <dgm:t>
        <a:bodyPr/>
        <a:lstStyle/>
        <a:p>
          <a:endParaRPr lang="ru-RU"/>
        </a:p>
      </dgm:t>
    </dgm:pt>
    <dgm:pt modelId="{3CA0C04E-1055-4D0B-B481-2B0B5133AF4B}">
      <dgm:prSet phldrT="[Текст]"/>
      <dgm:spPr/>
      <dgm:t>
        <a:bodyPr/>
        <a:lstStyle/>
        <a:p>
          <a:r>
            <a:rPr lang="uk-UA" dirty="0"/>
            <a:t>Профорієнтаційний</a:t>
          </a:r>
          <a:endParaRPr lang="ru-RU" dirty="0"/>
        </a:p>
      </dgm:t>
    </dgm:pt>
    <dgm:pt modelId="{C6239AAF-BBC1-457E-A34C-6236A094C4ED}" type="parTrans" cxnId="{BB8A3743-F62B-4A7B-B2B9-D250C04E71F3}">
      <dgm:prSet/>
      <dgm:spPr/>
      <dgm:t>
        <a:bodyPr/>
        <a:lstStyle/>
        <a:p>
          <a:endParaRPr lang="ru-RU"/>
        </a:p>
      </dgm:t>
    </dgm:pt>
    <dgm:pt modelId="{A7FAA998-5C25-40A7-B78A-E01310A3B5FC}" type="sibTrans" cxnId="{BB8A3743-F62B-4A7B-B2B9-D250C04E71F3}">
      <dgm:prSet/>
      <dgm:spPr/>
      <dgm:t>
        <a:bodyPr/>
        <a:lstStyle/>
        <a:p>
          <a:endParaRPr lang="ru-RU"/>
        </a:p>
      </dgm:t>
    </dgm:pt>
    <dgm:pt modelId="{68F19F6F-B0EE-4A36-BE38-0F0C6182E37F}">
      <dgm:prSet phldrT="[Текст]"/>
      <dgm:spPr/>
      <dgm:t>
        <a:bodyPr/>
        <a:lstStyle/>
        <a:p>
          <a:r>
            <a:rPr lang="uk-UA" dirty="0"/>
            <a:t>заходи для школярів</a:t>
          </a:r>
          <a:endParaRPr lang="ru-RU" dirty="0"/>
        </a:p>
      </dgm:t>
    </dgm:pt>
    <dgm:pt modelId="{DA17F120-634E-40E2-B9C9-466F68BAB36A}" type="parTrans" cxnId="{5AAF3CFE-71F2-4041-8111-99D740091D58}">
      <dgm:prSet/>
      <dgm:spPr/>
      <dgm:t>
        <a:bodyPr/>
        <a:lstStyle/>
        <a:p>
          <a:endParaRPr lang="ru-RU"/>
        </a:p>
      </dgm:t>
    </dgm:pt>
    <dgm:pt modelId="{BAD56741-8CA2-4B5C-A7DD-13D4BB57163B}" type="sibTrans" cxnId="{5AAF3CFE-71F2-4041-8111-99D740091D58}">
      <dgm:prSet/>
      <dgm:spPr/>
      <dgm:t>
        <a:bodyPr/>
        <a:lstStyle/>
        <a:p>
          <a:endParaRPr lang="ru-RU"/>
        </a:p>
      </dgm:t>
    </dgm:pt>
    <dgm:pt modelId="{F617A693-7ABC-4CF0-8614-189AA4A6E488}">
      <dgm:prSet phldrT="[Текст]"/>
      <dgm:spPr/>
      <dgm:t>
        <a:bodyPr/>
        <a:lstStyle/>
        <a:p>
          <a:r>
            <a:rPr lang="uk-UA" dirty="0"/>
            <a:t>просвітницькі заходи</a:t>
          </a:r>
          <a:endParaRPr lang="ru-RU" dirty="0"/>
        </a:p>
      </dgm:t>
    </dgm:pt>
    <dgm:pt modelId="{2A2F42A7-A2B4-4FB9-8CBC-12F33D2C1BF3}" type="parTrans" cxnId="{6A7B95A9-7567-4953-BC94-D50354568326}">
      <dgm:prSet/>
      <dgm:spPr/>
      <dgm:t>
        <a:bodyPr/>
        <a:lstStyle/>
        <a:p>
          <a:endParaRPr lang="ru-RU"/>
        </a:p>
      </dgm:t>
    </dgm:pt>
    <dgm:pt modelId="{8D66E714-EF15-4081-A54A-E628ADBA9D9E}" type="sibTrans" cxnId="{6A7B95A9-7567-4953-BC94-D50354568326}">
      <dgm:prSet/>
      <dgm:spPr/>
      <dgm:t>
        <a:bodyPr/>
        <a:lstStyle/>
        <a:p>
          <a:endParaRPr lang="ru-RU"/>
        </a:p>
      </dgm:t>
    </dgm:pt>
    <dgm:pt modelId="{9C8FB0A5-EB2A-46A7-8349-53B9A8BA753D}">
      <dgm:prSet phldrT="[Текст]"/>
      <dgm:spPr/>
      <dgm:t>
        <a:bodyPr/>
        <a:lstStyle/>
        <a:p>
          <a:r>
            <a:rPr lang="uk-UA" dirty="0"/>
            <a:t>симпозіуми</a:t>
          </a:r>
          <a:endParaRPr lang="ru-RU" dirty="0"/>
        </a:p>
      </dgm:t>
    </dgm:pt>
    <dgm:pt modelId="{8631969C-48C0-44BD-9308-12BC91208FF9}" type="parTrans" cxnId="{D679B866-31C2-4B92-A314-6875B075CDCB}">
      <dgm:prSet/>
      <dgm:spPr/>
      <dgm:t>
        <a:bodyPr/>
        <a:lstStyle/>
        <a:p>
          <a:endParaRPr lang="ru-RU"/>
        </a:p>
      </dgm:t>
    </dgm:pt>
    <dgm:pt modelId="{AC428A85-F94E-465C-8068-03F69036DBCE}" type="sibTrans" cxnId="{D679B866-31C2-4B92-A314-6875B075CDCB}">
      <dgm:prSet/>
      <dgm:spPr/>
      <dgm:t>
        <a:bodyPr/>
        <a:lstStyle/>
        <a:p>
          <a:endParaRPr lang="ru-RU"/>
        </a:p>
      </dgm:t>
    </dgm:pt>
    <dgm:pt modelId="{5722C234-3BD4-4E69-BDAC-6C3178B8DE0B}" type="pres">
      <dgm:prSet presAssocID="{D94B4818-A895-49D4-8F18-B2AD37794EBF}" presName="Name0" presStyleCnt="0">
        <dgm:presLayoutVars>
          <dgm:dir/>
          <dgm:animLvl val="lvl"/>
          <dgm:resizeHandles val="exact"/>
        </dgm:presLayoutVars>
      </dgm:prSet>
      <dgm:spPr/>
    </dgm:pt>
    <dgm:pt modelId="{300702A3-5347-448A-B68F-64F669435FAC}" type="pres">
      <dgm:prSet presAssocID="{DC238734-8F44-428E-9145-1DA03627734C}" presName="composite" presStyleCnt="0"/>
      <dgm:spPr/>
    </dgm:pt>
    <dgm:pt modelId="{655547D9-2645-4AC1-8447-C12C98BE8622}" type="pres">
      <dgm:prSet presAssocID="{DC238734-8F44-428E-9145-1DA03627734C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855FCEC3-78DB-4DBB-829F-1EB7BF86C88F}" type="pres">
      <dgm:prSet presAssocID="{DC238734-8F44-428E-9145-1DA03627734C}" presName="desTx" presStyleLbl="alignAccFollowNode1" presStyleIdx="0" presStyleCnt="3" custLinFactNeighborX="-1993" custLinFactNeighborY="-1419">
        <dgm:presLayoutVars>
          <dgm:bulletEnabled val="1"/>
        </dgm:presLayoutVars>
      </dgm:prSet>
      <dgm:spPr/>
    </dgm:pt>
    <dgm:pt modelId="{7D470E3B-D8DE-4FA7-9B84-60732A7B26F8}" type="pres">
      <dgm:prSet presAssocID="{E3170506-9375-4AB7-9B72-8B1F3309D5D0}" presName="space" presStyleCnt="0"/>
      <dgm:spPr/>
    </dgm:pt>
    <dgm:pt modelId="{9D2F4422-E4B4-4F84-8890-6A1F29688463}" type="pres">
      <dgm:prSet presAssocID="{E867BEBF-471A-4251-B901-4638A91EA967}" presName="composite" presStyleCnt="0"/>
      <dgm:spPr/>
    </dgm:pt>
    <dgm:pt modelId="{9339AD47-9049-4DFA-8806-102887F31B6E}" type="pres">
      <dgm:prSet presAssocID="{E867BEBF-471A-4251-B901-4638A91EA967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69A60CEE-ACDD-4822-98D8-D17D97C139E2}" type="pres">
      <dgm:prSet presAssocID="{E867BEBF-471A-4251-B901-4638A91EA967}" presName="desTx" presStyleLbl="alignAccFollowNode1" presStyleIdx="1" presStyleCnt="3">
        <dgm:presLayoutVars>
          <dgm:bulletEnabled val="1"/>
        </dgm:presLayoutVars>
      </dgm:prSet>
      <dgm:spPr/>
    </dgm:pt>
    <dgm:pt modelId="{D35F03AE-B9E3-49E2-B8B3-7C35E85F1431}" type="pres">
      <dgm:prSet presAssocID="{EC6AB0E9-D40F-471C-9097-09AA3A181D01}" presName="space" presStyleCnt="0"/>
      <dgm:spPr/>
    </dgm:pt>
    <dgm:pt modelId="{D89ABF8F-8246-4C22-8419-DA5F0A823EFA}" type="pres">
      <dgm:prSet presAssocID="{3CA0C04E-1055-4D0B-B481-2B0B5133AF4B}" presName="composite" presStyleCnt="0"/>
      <dgm:spPr/>
    </dgm:pt>
    <dgm:pt modelId="{25DCDF8D-BDD6-4ED6-AFEC-0189EB61B6DF}" type="pres">
      <dgm:prSet presAssocID="{3CA0C04E-1055-4D0B-B481-2B0B5133AF4B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02A06ECC-0EF6-4AFC-9EB1-D0ED349805FD}" type="pres">
      <dgm:prSet presAssocID="{3CA0C04E-1055-4D0B-B481-2B0B5133AF4B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9DC6A704-8E0B-4825-B24D-2EEB65DF861E}" type="presOf" srcId="{9C8FB0A5-EB2A-46A7-8349-53B9A8BA753D}" destId="{855FCEC3-78DB-4DBB-829F-1EB7BF86C88F}" srcOrd="0" destOrd="2" presId="urn:microsoft.com/office/officeart/2005/8/layout/hList1"/>
    <dgm:cxn modelId="{A9B31E20-804E-40A3-A240-9F4CAAC37A5B}" type="presOf" srcId="{D94B4818-A895-49D4-8F18-B2AD37794EBF}" destId="{5722C234-3BD4-4E69-BDAC-6C3178B8DE0B}" srcOrd="0" destOrd="0" presId="urn:microsoft.com/office/officeart/2005/8/layout/hList1"/>
    <dgm:cxn modelId="{788AA92D-E09D-4407-B15B-1D226234AAEC}" srcId="{D94B4818-A895-49D4-8F18-B2AD37794EBF}" destId="{E867BEBF-471A-4251-B901-4638A91EA967}" srcOrd="1" destOrd="0" parTransId="{B02C394E-F58F-4555-AB51-AA32CA374044}" sibTransId="{EC6AB0E9-D40F-471C-9097-09AA3A181D01}"/>
    <dgm:cxn modelId="{00BFCF38-BCE1-4843-A546-464AA7CAD3D3}" type="presOf" srcId="{15172B6F-D2B1-46F6-8250-A8CD6FB64066}" destId="{855FCEC3-78DB-4DBB-829F-1EB7BF86C88F}" srcOrd="0" destOrd="0" presId="urn:microsoft.com/office/officeart/2005/8/layout/hList1"/>
    <dgm:cxn modelId="{E7EB8960-6FB5-49E1-800D-8DBE2812AC70}" type="presOf" srcId="{6643DAC7-7AFE-4AAF-B0B2-FDB87B503C49}" destId="{855FCEC3-78DB-4DBB-829F-1EB7BF86C88F}" srcOrd="0" destOrd="1" presId="urn:microsoft.com/office/officeart/2005/8/layout/hList1"/>
    <dgm:cxn modelId="{BB8A3743-F62B-4A7B-B2B9-D250C04E71F3}" srcId="{D94B4818-A895-49D4-8F18-B2AD37794EBF}" destId="{3CA0C04E-1055-4D0B-B481-2B0B5133AF4B}" srcOrd="2" destOrd="0" parTransId="{C6239AAF-BBC1-457E-A34C-6236A094C4ED}" sibTransId="{A7FAA998-5C25-40A7-B78A-E01310A3B5FC}"/>
    <dgm:cxn modelId="{D679B866-31C2-4B92-A314-6875B075CDCB}" srcId="{DC238734-8F44-428E-9145-1DA03627734C}" destId="{9C8FB0A5-EB2A-46A7-8349-53B9A8BA753D}" srcOrd="2" destOrd="0" parTransId="{8631969C-48C0-44BD-9308-12BC91208FF9}" sibTransId="{AC428A85-F94E-465C-8068-03F69036DBCE}"/>
    <dgm:cxn modelId="{0C9C1A67-3C64-4A04-AB4E-1560133C27CF}" srcId="{E867BEBF-471A-4251-B901-4638A91EA967}" destId="{0400DAE4-D378-4E09-B322-5909747A9BCE}" srcOrd="0" destOrd="0" parTransId="{3B8ED9BC-29A9-4855-AFEC-511F55D1E619}" sibTransId="{4A003E5E-86A7-442D-807F-B52F4EAE4E65}"/>
    <dgm:cxn modelId="{5A347E7A-0BF3-4D85-981E-EAABA7E14B98}" type="presOf" srcId="{0400DAE4-D378-4E09-B322-5909747A9BCE}" destId="{69A60CEE-ACDD-4822-98D8-D17D97C139E2}" srcOrd="0" destOrd="0" presId="urn:microsoft.com/office/officeart/2005/8/layout/hList1"/>
    <dgm:cxn modelId="{3690A184-BACE-4B2E-811F-6E3765F767D2}" type="presOf" srcId="{E867BEBF-471A-4251-B901-4638A91EA967}" destId="{9339AD47-9049-4DFA-8806-102887F31B6E}" srcOrd="0" destOrd="0" presId="urn:microsoft.com/office/officeart/2005/8/layout/hList1"/>
    <dgm:cxn modelId="{9BD2AD89-7FB3-4A92-9F57-C445F43C8DB9}" srcId="{E867BEBF-471A-4251-B901-4638A91EA967}" destId="{CD9B6DB7-4F1B-4393-9223-075AF7D5ED31}" srcOrd="1" destOrd="0" parTransId="{56A580BE-2E96-4AF6-9C6F-F63A72F81256}" sibTransId="{4EEB9E1B-0AB3-4F24-8A84-81986B88E000}"/>
    <dgm:cxn modelId="{9C5DDA94-58F9-4B04-97D8-597DF3B3457B}" srcId="{DC238734-8F44-428E-9145-1DA03627734C}" destId="{6643DAC7-7AFE-4AAF-B0B2-FDB87B503C49}" srcOrd="1" destOrd="0" parTransId="{8F522FAE-DA3B-499C-8D16-63F8C8575C7B}" sibTransId="{29D525A7-12BD-421F-A4E2-9731D1B2776F}"/>
    <dgm:cxn modelId="{6A7B95A9-7567-4953-BC94-D50354568326}" srcId="{3CA0C04E-1055-4D0B-B481-2B0B5133AF4B}" destId="{F617A693-7ABC-4CF0-8614-189AA4A6E488}" srcOrd="1" destOrd="0" parTransId="{2A2F42A7-A2B4-4FB9-8CBC-12F33D2C1BF3}" sibTransId="{8D66E714-EF15-4081-A54A-E628ADBA9D9E}"/>
    <dgm:cxn modelId="{AF4028BF-C056-46DC-B802-D94FEB60B78E}" srcId="{DC238734-8F44-428E-9145-1DA03627734C}" destId="{15172B6F-D2B1-46F6-8250-A8CD6FB64066}" srcOrd="0" destOrd="0" parTransId="{CC99130C-3F38-4B49-BAE9-9014900F303B}" sibTransId="{7FAD2155-33C6-4F88-A222-61380BC59369}"/>
    <dgm:cxn modelId="{8477FFCE-E2EC-40F3-9F24-D2D21B7ECB26}" type="presOf" srcId="{68F19F6F-B0EE-4A36-BE38-0F0C6182E37F}" destId="{02A06ECC-0EF6-4AFC-9EB1-D0ED349805FD}" srcOrd="0" destOrd="0" presId="urn:microsoft.com/office/officeart/2005/8/layout/hList1"/>
    <dgm:cxn modelId="{3D7B7CD4-A14C-4E63-B128-FC59BE746559}" type="presOf" srcId="{3CA0C04E-1055-4D0B-B481-2B0B5133AF4B}" destId="{25DCDF8D-BDD6-4ED6-AFEC-0189EB61B6DF}" srcOrd="0" destOrd="0" presId="urn:microsoft.com/office/officeart/2005/8/layout/hList1"/>
    <dgm:cxn modelId="{97F7FBE9-4448-478C-BF50-14ECDD09E370}" type="presOf" srcId="{F617A693-7ABC-4CF0-8614-189AA4A6E488}" destId="{02A06ECC-0EF6-4AFC-9EB1-D0ED349805FD}" srcOrd="0" destOrd="1" presId="urn:microsoft.com/office/officeart/2005/8/layout/hList1"/>
    <dgm:cxn modelId="{B54FB2EC-3487-4644-89DD-DEDFA14C1320}" type="presOf" srcId="{DC238734-8F44-428E-9145-1DA03627734C}" destId="{655547D9-2645-4AC1-8447-C12C98BE8622}" srcOrd="0" destOrd="0" presId="urn:microsoft.com/office/officeart/2005/8/layout/hList1"/>
    <dgm:cxn modelId="{E83AADEE-3439-4060-9F54-802CBBD10691}" srcId="{D94B4818-A895-49D4-8F18-B2AD37794EBF}" destId="{DC238734-8F44-428E-9145-1DA03627734C}" srcOrd="0" destOrd="0" parTransId="{5B9974B3-5F1D-4B16-9DED-1D339E3CDCF6}" sibTransId="{E3170506-9375-4AB7-9B72-8B1F3309D5D0}"/>
    <dgm:cxn modelId="{0D6304F9-DF24-492E-95DE-6E85146459A3}" type="presOf" srcId="{CD9B6DB7-4F1B-4393-9223-075AF7D5ED31}" destId="{69A60CEE-ACDD-4822-98D8-D17D97C139E2}" srcOrd="0" destOrd="1" presId="urn:microsoft.com/office/officeart/2005/8/layout/hList1"/>
    <dgm:cxn modelId="{5AAF3CFE-71F2-4041-8111-99D740091D58}" srcId="{3CA0C04E-1055-4D0B-B481-2B0B5133AF4B}" destId="{68F19F6F-B0EE-4A36-BE38-0F0C6182E37F}" srcOrd="0" destOrd="0" parTransId="{DA17F120-634E-40E2-B9C9-466F68BAB36A}" sibTransId="{BAD56741-8CA2-4B5C-A7DD-13D4BB57163B}"/>
    <dgm:cxn modelId="{D732BEC2-6461-4096-B65B-9DBBE547026A}" type="presParOf" srcId="{5722C234-3BD4-4E69-BDAC-6C3178B8DE0B}" destId="{300702A3-5347-448A-B68F-64F669435FAC}" srcOrd="0" destOrd="0" presId="urn:microsoft.com/office/officeart/2005/8/layout/hList1"/>
    <dgm:cxn modelId="{1E0263F8-C110-4DDA-BBBC-CB30F4F76888}" type="presParOf" srcId="{300702A3-5347-448A-B68F-64F669435FAC}" destId="{655547D9-2645-4AC1-8447-C12C98BE8622}" srcOrd="0" destOrd="0" presId="urn:microsoft.com/office/officeart/2005/8/layout/hList1"/>
    <dgm:cxn modelId="{3A9CCA9F-3767-4A96-BF9F-CD1C9FDFDB8B}" type="presParOf" srcId="{300702A3-5347-448A-B68F-64F669435FAC}" destId="{855FCEC3-78DB-4DBB-829F-1EB7BF86C88F}" srcOrd="1" destOrd="0" presId="urn:microsoft.com/office/officeart/2005/8/layout/hList1"/>
    <dgm:cxn modelId="{150C4D11-5E73-41BC-B3C0-1601E51CFE53}" type="presParOf" srcId="{5722C234-3BD4-4E69-BDAC-6C3178B8DE0B}" destId="{7D470E3B-D8DE-4FA7-9B84-60732A7B26F8}" srcOrd="1" destOrd="0" presId="urn:microsoft.com/office/officeart/2005/8/layout/hList1"/>
    <dgm:cxn modelId="{6463CDE3-08C8-4252-9CE3-9676FF0AC4DE}" type="presParOf" srcId="{5722C234-3BD4-4E69-BDAC-6C3178B8DE0B}" destId="{9D2F4422-E4B4-4F84-8890-6A1F29688463}" srcOrd="2" destOrd="0" presId="urn:microsoft.com/office/officeart/2005/8/layout/hList1"/>
    <dgm:cxn modelId="{95E1C14A-CC4C-4013-B8E6-5E6608D0FAD1}" type="presParOf" srcId="{9D2F4422-E4B4-4F84-8890-6A1F29688463}" destId="{9339AD47-9049-4DFA-8806-102887F31B6E}" srcOrd="0" destOrd="0" presId="urn:microsoft.com/office/officeart/2005/8/layout/hList1"/>
    <dgm:cxn modelId="{1F052FD7-8F4B-4D19-85F1-D7C343437FC1}" type="presParOf" srcId="{9D2F4422-E4B4-4F84-8890-6A1F29688463}" destId="{69A60CEE-ACDD-4822-98D8-D17D97C139E2}" srcOrd="1" destOrd="0" presId="urn:microsoft.com/office/officeart/2005/8/layout/hList1"/>
    <dgm:cxn modelId="{98A7937B-4390-4AD6-B11B-644136DDB078}" type="presParOf" srcId="{5722C234-3BD4-4E69-BDAC-6C3178B8DE0B}" destId="{D35F03AE-B9E3-49E2-B8B3-7C35E85F1431}" srcOrd="3" destOrd="0" presId="urn:microsoft.com/office/officeart/2005/8/layout/hList1"/>
    <dgm:cxn modelId="{8EF34A15-2638-43E3-BD5B-45A97AFDF17D}" type="presParOf" srcId="{5722C234-3BD4-4E69-BDAC-6C3178B8DE0B}" destId="{D89ABF8F-8246-4C22-8419-DA5F0A823EFA}" srcOrd="4" destOrd="0" presId="urn:microsoft.com/office/officeart/2005/8/layout/hList1"/>
    <dgm:cxn modelId="{1043B976-6F23-47DD-8169-8085F4B2390B}" type="presParOf" srcId="{D89ABF8F-8246-4C22-8419-DA5F0A823EFA}" destId="{25DCDF8D-BDD6-4ED6-AFEC-0189EB61B6DF}" srcOrd="0" destOrd="0" presId="urn:microsoft.com/office/officeart/2005/8/layout/hList1"/>
    <dgm:cxn modelId="{8B761A08-FE99-435F-965B-80E19F426CAB}" type="presParOf" srcId="{D89ABF8F-8246-4C22-8419-DA5F0A823EFA}" destId="{02A06ECC-0EF6-4AFC-9EB1-D0ED349805F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5547D9-2645-4AC1-8447-C12C98BE8622}">
      <dsp:nvSpPr>
        <dsp:cNvPr id="0" name=""/>
        <dsp:cNvSpPr/>
      </dsp:nvSpPr>
      <dsp:spPr>
        <a:xfrm>
          <a:off x="3395" y="974752"/>
          <a:ext cx="3310770" cy="633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200" kern="1200" dirty="0"/>
            <a:t>Науковий</a:t>
          </a:r>
          <a:endParaRPr lang="ru-RU" sz="2200" kern="1200" dirty="0"/>
        </a:p>
      </dsp:txBody>
      <dsp:txXfrm>
        <a:off x="3395" y="974752"/>
        <a:ext cx="3310770" cy="633600"/>
      </dsp:txXfrm>
    </dsp:sp>
    <dsp:sp modelId="{855FCEC3-78DB-4DBB-829F-1EB7BF86C88F}">
      <dsp:nvSpPr>
        <dsp:cNvPr id="0" name=""/>
        <dsp:cNvSpPr/>
      </dsp:nvSpPr>
      <dsp:spPr>
        <a:xfrm>
          <a:off x="0" y="1585376"/>
          <a:ext cx="3310770" cy="161920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200" kern="1200" dirty="0"/>
            <a:t>конференції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200" kern="1200" dirty="0"/>
            <a:t>круглі столи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200" kern="1200" dirty="0"/>
            <a:t>симпозіуми</a:t>
          </a:r>
          <a:endParaRPr lang="ru-RU" sz="2200" kern="1200" dirty="0"/>
        </a:p>
      </dsp:txBody>
      <dsp:txXfrm>
        <a:off x="0" y="1585376"/>
        <a:ext cx="3310770" cy="1619206"/>
      </dsp:txXfrm>
    </dsp:sp>
    <dsp:sp modelId="{9339AD47-9049-4DFA-8806-102887F31B6E}">
      <dsp:nvSpPr>
        <dsp:cNvPr id="0" name=""/>
        <dsp:cNvSpPr/>
      </dsp:nvSpPr>
      <dsp:spPr>
        <a:xfrm>
          <a:off x="3777674" y="974752"/>
          <a:ext cx="3310770" cy="633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200" kern="1200" dirty="0"/>
            <a:t>Освітній </a:t>
          </a:r>
          <a:endParaRPr lang="ru-RU" sz="2200" kern="1200" dirty="0"/>
        </a:p>
      </dsp:txBody>
      <dsp:txXfrm>
        <a:off x="3777674" y="974752"/>
        <a:ext cx="3310770" cy="633600"/>
      </dsp:txXfrm>
    </dsp:sp>
    <dsp:sp modelId="{69A60CEE-ACDD-4822-98D8-D17D97C139E2}">
      <dsp:nvSpPr>
        <dsp:cNvPr id="0" name=""/>
        <dsp:cNvSpPr/>
      </dsp:nvSpPr>
      <dsp:spPr>
        <a:xfrm>
          <a:off x="3777674" y="1608352"/>
          <a:ext cx="3310770" cy="161920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200" kern="1200" dirty="0"/>
            <a:t>підвищення кваліфікації 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200" kern="1200" dirty="0"/>
            <a:t>тренінги</a:t>
          </a:r>
          <a:endParaRPr lang="ru-RU" sz="2200" kern="1200" dirty="0"/>
        </a:p>
      </dsp:txBody>
      <dsp:txXfrm>
        <a:off x="3777674" y="1608352"/>
        <a:ext cx="3310770" cy="1619206"/>
      </dsp:txXfrm>
    </dsp:sp>
    <dsp:sp modelId="{25DCDF8D-BDD6-4ED6-AFEC-0189EB61B6DF}">
      <dsp:nvSpPr>
        <dsp:cNvPr id="0" name=""/>
        <dsp:cNvSpPr/>
      </dsp:nvSpPr>
      <dsp:spPr>
        <a:xfrm>
          <a:off x="7551953" y="974752"/>
          <a:ext cx="3310770" cy="633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200" kern="1200" dirty="0"/>
            <a:t>Профорієнтаційний</a:t>
          </a:r>
          <a:endParaRPr lang="ru-RU" sz="2200" kern="1200" dirty="0"/>
        </a:p>
      </dsp:txBody>
      <dsp:txXfrm>
        <a:off x="7551953" y="974752"/>
        <a:ext cx="3310770" cy="633600"/>
      </dsp:txXfrm>
    </dsp:sp>
    <dsp:sp modelId="{02A06ECC-0EF6-4AFC-9EB1-D0ED349805FD}">
      <dsp:nvSpPr>
        <dsp:cNvPr id="0" name=""/>
        <dsp:cNvSpPr/>
      </dsp:nvSpPr>
      <dsp:spPr>
        <a:xfrm>
          <a:off x="7551953" y="1608352"/>
          <a:ext cx="3310770" cy="161920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200" kern="1200" dirty="0"/>
            <a:t>заходи для школярів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200" kern="1200" dirty="0"/>
            <a:t>просвітницькі заходи</a:t>
          </a:r>
          <a:endParaRPr lang="ru-RU" sz="2200" kern="1200" dirty="0"/>
        </a:p>
      </dsp:txBody>
      <dsp:txXfrm>
        <a:off x="7551953" y="1608352"/>
        <a:ext cx="3310770" cy="16192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246A-F9C2-492D-B8AC-DA78A2439B0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C91CD31-9E0A-4339-970E-12E7123CD8A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6267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246A-F9C2-492D-B8AC-DA78A2439B0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C91CD31-9E0A-4339-970E-12E7123CD8A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9473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246A-F9C2-492D-B8AC-DA78A2439B0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C91CD31-9E0A-4339-970E-12E7123CD8A0}" type="slidenum">
              <a:rPr lang="ru-RU" smtClean="0"/>
              <a:t>‹№›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07450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246A-F9C2-492D-B8AC-DA78A2439B0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C91CD31-9E0A-4339-970E-12E7123CD8A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327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246A-F9C2-492D-B8AC-DA78A2439B0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C91CD31-9E0A-4339-970E-12E7123CD8A0}" type="slidenum">
              <a:rPr lang="ru-RU" smtClean="0"/>
              <a:t>‹№›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5949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246A-F9C2-492D-B8AC-DA78A2439B0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C91CD31-9E0A-4339-970E-12E7123CD8A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1242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246A-F9C2-492D-B8AC-DA78A2439B0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1CD31-9E0A-4339-970E-12E7123CD8A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22299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246A-F9C2-492D-B8AC-DA78A2439B0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1CD31-9E0A-4339-970E-12E7123CD8A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223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246A-F9C2-492D-B8AC-DA78A2439B0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1CD31-9E0A-4339-970E-12E7123CD8A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590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246A-F9C2-492D-B8AC-DA78A2439B0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C91CD31-9E0A-4339-970E-12E7123CD8A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6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246A-F9C2-492D-B8AC-DA78A2439B0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C91CD31-9E0A-4339-970E-12E7123CD8A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5294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246A-F9C2-492D-B8AC-DA78A2439B0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C91CD31-9E0A-4339-970E-12E7123CD8A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489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246A-F9C2-492D-B8AC-DA78A2439B0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1CD31-9E0A-4339-970E-12E7123CD8A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246A-F9C2-492D-B8AC-DA78A2439B0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1CD31-9E0A-4339-970E-12E7123CD8A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243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246A-F9C2-492D-B8AC-DA78A2439B0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1CD31-9E0A-4339-970E-12E7123CD8A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8755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246A-F9C2-492D-B8AC-DA78A2439B0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C91CD31-9E0A-4339-970E-12E7123CD8A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203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1246A-F9C2-492D-B8AC-DA78A2439B0F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C91CD31-9E0A-4339-970E-12E7123CD8A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3498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  <p:sldLayoutId id="2147483809" r:id="rId12"/>
    <p:sldLayoutId id="2147483810" r:id="rId13"/>
    <p:sldLayoutId id="2147483811" r:id="rId14"/>
    <p:sldLayoutId id="2147483812" r:id="rId15"/>
    <p:sldLayoutId id="214748381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nu.edu.ua/novyny/naukova-diialnist/v-universyteti-vidbulys-naukovi-pikniky-protydiia-zmini-klimatu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nu.edu.ua/novyny/aktualni-novyny/vidbuvsia-naukovo-prosvitnytskyi-zakhid-festnauka/v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nu.edu.ua/novyny/aktualni-novyny/nahorodzhennia-peremozhtsiv-vseukrainskoho-konkursu-molodyi-vchenyi-roku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nu.edu.ua/novyny/aktualni-novyny/v-chernivetskomu-natsionalnomu-universyteti-imeni-yuriia-fedkovycha-zavershyla-svoiu-robotu-persha-shkola-lidera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nu.edu.ua/novyny/aktualni-novyny/vidbulas-iv-mizhnarodna-naukovo-praktychna-konferentsiia-molodizhna-nauka-zarady-myru-ta-rozvytku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nu.edu.ua/nauka/pov-iazani-pidrozdily/rada-molodykh-vchenykh/konferentsii-kursy/kursy-pidvyshchennia-kvalifikatsii-molodykh-vchenykh-i-vykladachiv-2024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nu.edu.ua/nauka/pov-iazani-pidrozdily/rada-molodykh-vchenykh/konferentsii-kursy/kursy-pidvyshchennia-kvalifikatsii-molodykh-vchenykh-i-vykladachiv-2025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nu.edu.ua/novyny/naukova-diialnist/v-universyteti-vidbulys-naukovi-pikniky-protydiia-zmini-klimatu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92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39098" y="462116"/>
            <a:ext cx="10648334" cy="2467897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Звіт</a:t>
            </a:r>
            <a:r>
              <a:rPr lang="uk-UA" sz="3600" dirty="0"/>
              <a:t> </a:t>
            </a:r>
            <a:br>
              <a:rPr lang="uk-UA" sz="3600" dirty="0"/>
            </a:br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Голови Ради молодих вчених Чернівецького національного університету імені Юрія Федьковича  </a:t>
            </a:r>
            <a:b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(2023-2024, 2024-2025  навчальні роки)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02711" y="4611329"/>
            <a:ext cx="6391880" cy="1968580"/>
          </a:xfrm>
        </p:spPr>
        <p:txBody>
          <a:bodyPr>
            <a:normAutofit/>
          </a:bodyPr>
          <a:lstStyle/>
          <a:p>
            <a:pPr algn="just"/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Підготував:</a:t>
            </a:r>
          </a:p>
          <a:p>
            <a:pPr algn="just"/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Крайній П.І. – Голова РМВ Чернівецького національного університету імені Юрія Федьковича, </a:t>
            </a:r>
            <a:r>
              <a:rPr lang="uk-UA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к.ю.н</a:t>
            </a: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., доцент, доцент кафедри публічного права юридичного факультету ЧНУ імені Юрія Федьковича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01213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7584" y="624110"/>
            <a:ext cx="11236749" cy="9973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dirty="0"/>
              <a:t>Молодий вчений року Чернівецького національного університету імені Юрія Федьковича 2025</a:t>
            </a:r>
            <a:endParaRPr lang="ru-RU" sz="3200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593889" y="1715678"/>
            <a:ext cx="11340445" cy="220587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2000" dirty="0">
                <a:solidFill>
                  <a:srgbClr val="1F1F1F"/>
                </a:solidFill>
                <a:latin typeface="Nunito"/>
              </a:rPr>
              <a:t>Участь у Конкурсі взяли 35 молодих науковців з усіх факультетів</a:t>
            </a:r>
            <a:r>
              <a:rPr lang="en-US" sz="2000" dirty="0">
                <a:solidFill>
                  <a:srgbClr val="1F1F1F"/>
                </a:solidFill>
                <a:latin typeface="Nunito"/>
              </a:rPr>
              <a:t>/</a:t>
            </a:r>
            <a:r>
              <a:rPr lang="uk-UA" sz="2000" dirty="0">
                <a:solidFill>
                  <a:srgbClr val="1F1F1F"/>
                </a:solidFill>
                <a:latin typeface="Nunito"/>
              </a:rPr>
              <a:t>інститутів університету.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2000" dirty="0">
                <a:solidFill>
                  <a:srgbClr val="1F1F1F"/>
                </a:solidFill>
                <a:latin typeface="Nunito"/>
              </a:rPr>
              <a:t>Лауреатами стали 18 науковців.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2000" dirty="0">
                <a:solidFill>
                  <a:srgbClr val="1F1F1F"/>
                </a:solidFill>
                <a:latin typeface="Nunito"/>
              </a:rPr>
              <a:t>Номінантами стали 17 науковців.</a:t>
            </a:r>
            <a:endParaRPr lang="ru-RU" sz="20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2000" dirty="0">
                <a:solidFill>
                  <a:srgbClr val="1F1F1F"/>
                </a:solidFill>
                <a:latin typeface="Nunito"/>
              </a:rPr>
              <a:t>Всі учасники отримали сертифікати про участь; лауреати – грошові винагороди.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2000" dirty="0">
                <a:solidFill>
                  <a:srgbClr val="1F1F1F"/>
                </a:solidFill>
                <a:latin typeface="Nunito"/>
                <a:hlinkClick r:id="rId3"/>
              </a:rPr>
              <a:t>https://www.chnu.edu.ua/novyny/naukova-diialnist/v-universyteti-vidbulys-naukovi-pikniky-protydiia-zmini-klimatu/</a:t>
            </a:r>
            <a:r>
              <a:rPr lang="uk-UA" sz="2000" dirty="0">
                <a:solidFill>
                  <a:srgbClr val="1F1F1F"/>
                </a:solidFill>
                <a:latin typeface="Nunito"/>
              </a:rPr>
              <a:t>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uk-UA" dirty="0">
              <a:solidFill>
                <a:srgbClr val="1F1F1F"/>
              </a:solidFill>
              <a:latin typeface="Nunito"/>
            </a:endParaRPr>
          </a:p>
        </p:txBody>
      </p:sp>
    </p:spTree>
    <p:extLst>
      <p:ext uri="{BB962C8B-B14F-4D97-AF65-F5344CB8AC3E}">
        <p14:creationId xmlns:p14="http://schemas.microsoft.com/office/powerpoint/2010/main" val="2400537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7584" y="624109"/>
            <a:ext cx="11236749" cy="1515775"/>
          </a:xfrm>
        </p:spPr>
        <p:txBody>
          <a:bodyPr>
            <a:normAutofit fontScale="90000"/>
          </a:bodyPr>
          <a:lstStyle/>
          <a:p>
            <a:pPr algn="ctr"/>
            <a:br>
              <a:rPr lang="uk-UA" sz="3200" dirty="0"/>
            </a:br>
            <a:r>
              <a:rPr lang="uk-UA" sz="3200" dirty="0"/>
              <a:t>Науково-просвітницький захід «</a:t>
            </a:r>
            <a:r>
              <a:rPr lang="en-US" sz="3200" dirty="0"/>
              <a:t>Fest</a:t>
            </a:r>
            <a:r>
              <a:rPr lang="uk-UA" sz="3200" dirty="0"/>
              <a:t>-наука»</a:t>
            </a:r>
            <a:br>
              <a:rPr lang="en-US" sz="3200"/>
            </a:br>
            <a:r>
              <a:rPr lang="en-US" sz="3200"/>
              <a:t>(19.05.2024)</a:t>
            </a:r>
            <a:endParaRPr lang="ru-RU" sz="3200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593889" y="2271860"/>
            <a:ext cx="11340445" cy="3393648"/>
          </a:xfrm>
        </p:spPr>
        <p:txBody>
          <a:bodyPr>
            <a:normAutofit/>
          </a:bodyPr>
          <a:lstStyle/>
          <a:p>
            <a:pPr fontAlgn="base"/>
            <a:r>
              <a:rPr lang="ru-RU" dirty="0" err="1">
                <a:solidFill>
                  <a:schemeClr val="tx1"/>
                </a:solidFill>
                <a:latin typeface="Nunito"/>
              </a:rPr>
              <a:t>Захід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відбувся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вперше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. </a:t>
            </a:r>
          </a:p>
          <a:p>
            <a:pPr fontAlgn="base"/>
            <a:r>
              <a:rPr lang="uk-UA" dirty="0">
                <a:solidFill>
                  <a:schemeClr val="tx1"/>
                </a:solidFill>
                <a:latin typeface="Nunito"/>
              </a:rPr>
              <a:t>Ініціатори: 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Рада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молодих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вчених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при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Чернівецькій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обласній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військовій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адміністрації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та Рада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молодих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вчених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Чернівецького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національного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університету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імені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Юрія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Федьковича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, за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підтримки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 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Чернівецької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обласної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військової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адміністрації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Чернівецького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національного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університету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імені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Юрія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Федьковича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. </a:t>
            </a:r>
          </a:p>
          <a:p>
            <a:pPr fontAlgn="base"/>
            <a:r>
              <a:rPr lang="ru-RU" dirty="0" err="1">
                <a:solidFill>
                  <a:schemeClr val="tx1"/>
                </a:solidFill>
                <a:latin typeface="Nunito"/>
              </a:rPr>
              <a:t>Захід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було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присвячено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пам’яті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видатних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 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українських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науковців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стали жертвами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радянського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тоталітарного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режиму.</a:t>
            </a:r>
          </a:p>
          <a:p>
            <a:pPr fontAlgn="base"/>
            <a:r>
              <a:rPr lang="ru-RU" dirty="0">
                <a:solidFill>
                  <a:schemeClr val="tx1"/>
                </a:solidFill>
                <a:latin typeface="Nunito"/>
              </a:rPr>
              <a:t>До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організації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проведення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заходу активно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долучилися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представники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Ради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молодих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вчених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університету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викладачі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студенти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представники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студентських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самоврядних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Nunito"/>
              </a:rPr>
              <a:t>організацій</a:t>
            </a:r>
            <a:r>
              <a:rPr lang="ru-RU" dirty="0">
                <a:solidFill>
                  <a:schemeClr val="tx1"/>
                </a:solidFill>
                <a:latin typeface="Nunito"/>
              </a:rPr>
              <a:t>.  </a:t>
            </a:r>
            <a:endParaRPr lang="en-US" dirty="0">
              <a:solidFill>
                <a:schemeClr val="tx1"/>
              </a:solidFill>
              <a:latin typeface="Nunito"/>
            </a:endParaRPr>
          </a:p>
          <a:p>
            <a:pPr fontAlgn="base"/>
            <a:r>
              <a:rPr lang="en-US" dirty="0">
                <a:solidFill>
                  <a:schemeClr val="tx1"/>
                </a:solidFill>
                <a:latin typeface="Nunito"/>
                <a:hlinkClick r:id="rId3"/>
              </a:rPr>
              <a:t>https://www.chnu.edu.ua/novyny/aktualni-novyny/vidbuvsia-naukovo-prosvitnytskyi-zakhid-festnauka/v</a:t>
            </a:r>
            <a:r>
              <a:rPr lang="en-US" dirty="0">
                <a:solidFill>
                  <a:schemeClr val="tx1"/>
                </a:solidFill>
                <a:latin typeface="Nunito"/>
              </a:rPr>
              <a:t> </a:t>
            </a:r>
            <a:endParaRPr lang="uk-UA" dirty="0">
              <a:solidFill>
                <a:schemeClr val="tx1"/>
              </a:solidFill>
              <a:latin typeface="Nunito"/>
            </a:endParaRPr>
          </a:p>
        </p:txBody>
      </p:sp>
    </p:spTree>
    <p:extLst>
      <p:ext uri="{BB962C8B-B14F-4D97-AF65-F5344CB8AC3E}">
        <p14:creationId xmlns:p14="http://schemas.microsoft.com/office/powerpoint/2010/main" val="2560213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7584" y="624110"/>
            <a:ext cx="11236749" cy="9973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dirty="0"/>
              <a:t>Молодий вчений року 2024</a:t>
            </a:r>
            <a:br>
              <a:rPr lang="uk-UA" sz="3200" dirty="0"/>
            </a:br>
            <a:r>
              <a:rPr lang="uk-UA" sz="3200" dirty="0"/>
              <a:t>(при МОН)</a:t>
            </a:r>
            <a:br>
              <a:rPr lang="uk-UA" sz="3200" dirty="0"/>
            </a:br>
            <a:endParaRPr lang="ru-RU" sz="3200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593889" y="1715678"/>
            <a:ext cx="11340445" cy="220587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dirty="0">
                <a:solidFill>
                  <a:srgbClr val="1F1F1F"/>
                </a:solidFill>
                <a:latin typeface="Nunito"/>
              </a:rPr>
              <a:t>Двоє молодих викладачів нашого університету стали лауреатами конкурсу: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dirty="0" err="1">
                <a:solidFill>
                  <a:srgbClr val="1F1F1F"/>
                </a:solidFill>
                <a:latin typeface="Nunito"/>
              </a:rPr>
              <a:t>Тичініна</a:t>
            </a:r>
            <a:r>
              <a:rPr lang="uk-UA" dirty="0">
                <a:solidFill>
                  <a:srgbClr val="1F1F1F"/>
                </a:solidFill>
                <a:latin typeface="Nunito"/>
              </a:rPr>
              <a:t> Альона Романівна </a:t>
            </a:r>
            <a:r>
              <a:rPr lang="uk-UA" dirty="0" err="1">
                <a:solidFill>
                  <a:srgbClr val="1F1F1F"/>
                </a:solidFill>
                <a:latin typeface="Nunito"/>
              </a:rPr>
              <a:t>к.ю.н</a:t>
            </a:r>
            <a:r>
              <a:rPr lang="uk-UA" dirty="0">
                <a:solidFill>
                  <a:srgbClr val="1F1F1F"/>
                </a:solidFill>
                <a:latin typeface="Nunito"/>
              </a:rPr>
              <a:t>., </a:t>
            </a:r>
            <a:r>
              <a:rPr lang="uk-UA" dirty="0" err="1">
                <a:solidFill>
                  <a:srgbClr val="1F1F1F"/>
                </a:solidFill>
                <a:latin typeface="Nunito"/>
              </a:rPr>
              <a:t>доцентка</a:t>
            </a:r>
            <a:r>
              <a:rPr lang="uk-UA" dirty="0">
                <a:solidFill>
                  <a:srgbClr val="1F1F1F"/>
                </a:solidFill>
                <a:latin typeface="Nunito"/>
              </a:rPr>
              <a:t> кафедри зарубіжної літератури та теорії літератури філологічного факультету (Номінація «Установа – популяризатор науки»).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dirty="0" err="1">
                <a:solidFill>
                  <a:srgbClr val="1F1F1F"/>
                </a:solidFill>
                <a:latin typeface="Nunito"/>
              </a:rPr>
              <a:t>Онипа</a:t>
            </a:r>
            <a:r>
              <a:rPr lang="uk-UA" dirty="0">
                <a:solidFill>
                  <a:srgbClr val="1F1F1F"/>
                </a:solidFill>
                <a:latin typeface="Nunito"/>
              </a:rPr>
              <a:t> Денис Павлович - </a:t>
            </a:r>
            <a:r>
              <a:rPr lang="uk-UA" dirty="0" err="1">
                <a:solidFill>
                  <a:srgbClr val="1F1F1F"/>
                </a:solidFill>
                <a:latin typeface="Nunito"/>
              </a:rPr>
              <a:t>к.ю.н</a:t>
            </a:r>
            <a:r>
              <a:rPr lang="uk-UA" dirty="0">
                <a:solidFill>
                  <a:srgbClr val="1F1F1F"/>
                </a:solidFill>
                <a:latin typeface="Nunito"/>
              </a:rPr>
              <a:t>., асистент кафедри математичного аналізу факультету </a:t>
            </a:r>
            <a:r>
              <a:rPr lang="uk-UA" dirty="0" err="1">
                <a:solidFill>
                  <a:srgbClr val="1F1F1F"/>
                </a:solidFill>
                <a:latin typeface="Nunito"/>
              </a:rPr>
              <a:t>метаматики</a:t>
            </a:r>
            <a:r>
              <a:rPr lang="uk-UA" dirty="0">
                <a:solidFill>
                  <a:srgbClr val="1F1F1F"/>
                </a:solidFill>
                <a:latin typeface="Nunito"/>
              </a:rPr>
              <a:t> та інформатики (Номінація «Наукова виставка (</a:t>
            </a:r>
            <a:r>
              <a:rPr lang="uk-UA" dirty="0" err="1">
                <a:solidFill>
                  <a:srgbClr val="1F1F1F"/>
                </a:solidFill>
                <a:latin typeface="Nunito"/>
              </a:rPr>
              <a:t>фестифаль</a:t>
            </a:r>
            <a:r>
              <a:rPr lang="uk-UA" dirty="0">
                <a:solidFill>
                  <a:srgbClr val="1F1F1F"/>
                </a:solidFill>
                <a:latin typeface="Nunito"/>
              </a:rPr>
              <a:t>, пікнік)»)</a:t>
            </a:r>
            <a:endParaRPr lang="en-US" dirty="0">
              <a:solidFill>
                <a:srgbClr val="1F1F1F"/>
              </a:solidFill>
              <a:latin typeface="Nunito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1F1F1F"/>
                </a:solidFill>
                <a:latin typeface="Nunito"/>
                <a:hlinkClick r:id="rId3"/>
              </a:rPr>
              <a:t>https://www.chnu.edu.ua/novyny/aktualni-novyny/nahorodzhennia-peremozhtsiv-vseukrainskoho-konkursu-molodyi-vchenyi-roku/</a:t>
            </a:r>
            <a:r>
              <a:rPr lang="uk-UA" dirty="0">
                <a:solidFill>
                  <a:srgbClr val="1F1F1F"/>
                </a:solidFill>
                <a:latin typeface="Nunito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825010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7584" y="624109"/>
            <a:ext cx="11236749" cy="2128923"/>
          </a:xfrm>
        </p:spPr>
        <p:txBody>
          <a:bodyPr>
            <a:normAutofit fontScale="90000"/>
          </a:bodyPr>
          <a:lstStyle/>
          <a:p>
            <a:pPr marR="0" lvl="0" algn="ctr" defTabSz="4572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tabLst/>
              <a:defRPr/>
            </a:pPr>
            <a:br>
              <a:rPr lang="uk-UA" dirty="0"/>
            </a:b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unito"/>
                <a:ea typeface="+mn-ea"/>
                <a:cs typeface="+mn-cs"/>
              </a:rPr>
              <a:t>Конкурс </a:t>
            </a:r>
            <a:r>
              <a:rPr kumimoji="0" lang="ru-RU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unito"/>
                <a:ea typeface="+mn-ea"/>
                <a:cs typeface="+mn-cs"/>
              </a:rPr>
              <a:t>наукових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unito"/>
                <a:ea typeface="+mn-ea"/>
                <a:cs typeface="+mn-cs"/>
              </a:rPr>
              <a:t> </a:t>
            </a:r>
            <a:r>
              <a:rPr kumimoji="0" lang="ru-RU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unito"/>
                <a:ea typeface="+mn-ea"/>
                <a:cs typeface="+mn-cs"/>
              </a:rPr>
              <a:t>проектів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unito"/>
                <a:ea typeface="+mn-ea"/>
                <a:cs typeface="+mn-cs"/>
              </a:rPr>
              <a:t> на </a:t>
            </a:r>
            <a:r>
              <a:rPr kumimoji="0" lang="ru-RU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unito"/>
                <a:ea typeface="+mn-ea"/>
                <a:cs typeface="+mn-cs"/>
              </a:rPr>
              <a:t>здобуття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unito"/>
                <a:ea typeface="+mn-ea"/>
                <a:cs typeface="+mn-cs"/>
              </a:rPr>
              <a:t> </a:t>
            </a:r>
            <a:r>
              <a:rPr kumimoji="0" lang="ru-RU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unito"/>
                <a:ea typeface="+mn-ea"/>
                <a:cs typeface="+mn-cs"/>
              </a:rPr>
              <a:t>грантів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unito"/>
                <a:ea typeface="+mn-ea"/>
                <a:cs typeface="+mn-cs"/>
              </a:rPr>
              <a:t> </a:t>
            </a:r>
            <a:r>
              <a:rPr kumimoji="0" lang="ru-RU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unito"/>
                <a:ea typeface="+mn-ea"/>
                <a:cs typeface="+mn-cs"/>
              </a:rPr>
              <a:t>Чернівецького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unito"/>
                <a:ea typeface="+mn-ea"/>
                <a:cs typeface="+mn-cs"/>
              </a:rPr>
              <a:t> </a:t>
            </a:r>
            <a:r>
              <a:rPr kumimoji="0" lang="ru-RU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unito"/>
                <a:ea typeface="+mn-ea"/>
                <a:cs typeface="+mn-cs"/>
              </a:rPr>
              <a:t>національного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unito"/>
                <a:ea typeface="+mn-ea"/>
                <a:cs typeface="+mn-cs"/>
              </a:rPr>
              <a:t> </a:t>
            </a:r>
            <a:r>
              <a:rPr kumimoji="0" lang="ru-RU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unito"/>
                <a:ea typeface="+mn-ea"/>
                <a:cs typeface="+mn-cs"/>
              </a:rPr>
              <a:t>університету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unito"/>
                <a:ea typeface="+mn-ea"/>
                <a:cs typeface="+mn-cs"/>
              </a:rPr>
              <a:t> </a:t>
            </a:r>
            <a:r>
              <a:rPr kumimoji="0" lang="ru-RU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unito"/>
                <a:ea typeface="+mn-ea"/>
                <a:cs typeface="+mn-cs"/>
              </a:rPr>
              <a:t>імені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unito"/>
                <a:ea typeface="+mn-ea"/>
                <a:cs typeface="+mn-cs"/>
              </a:rPr>
              <a:t> </a:t>
            </a:r>
            <a:r>
              <a:rPr kumimoji="0" lang="ru-RU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unito"/>
                <a:ea typeface="+mn-ea"/>
                <a:cs typeface="+mn-cs"/>
              </a:rPr>
              <a:t>Юрія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unito"/>
                <a:ea typeface="+mn-ea"/>
                <a:cs typeface="+mn-cs"/>
              </a:rPr>
              <a:t> </a:t>
            </a:r>
            <a:r>
              <a:rPr kumimoji="0" lang="ru-RU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unito"/>
                <a:ea typeface="+mn-ea"/>
                <a:cs typeface="+mn-cs"/>
              </a:rPr>
              <a:t>Федьковича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unito"/>
                <a:ea typeface="+mn-ea"/>
                <a:cs typeface="+mn-cs"/>
              </a:rPr>
              <a:t> для </a:t>
            </a:r>
            <a:r>
              <a:rPr kumimoji="0" lang="ru-RU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unito"/>
                <a:ea typeface="+mn-ea"/>
                <a:cs typeface="+mn-cs"/>
              </a:rPr>
              <a:t>молодих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unito"/>
                <a:ea typeface="+mn-ea"/>
                <a:cs typeface="+mn-cs"/>
              </a:rPr>
              <a:t> </a:t>
            </a:r>
            <a:r>
              <a:rPr kumimoji="0" lang="ru-RU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unito"/>
                <a:ea typeface="+mn-ea"/>
                <a:cs typeface="+mn-cs"/>
              </a:rPr>
              <a:t>вчених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unito"/>
                <a:ea typeface="+mn-ea"/>
                <a:cs typeface="+mn-cs"/>
              </a:rPr>
              <a:t> (2025 р). </a:t>
            </a:r>
            <a:b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unito"/>
                <a:ea typeface="+mn-ea"/>
                <a:cs typeface="+mn-cs"/>
              </a:rPr>
            </a:br>
            <a:endParaRPr lang="ru-RU" sz="3200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593889" y="3018502"/>
            <a:ext cx="11340445" cy="3421627"/>
          </a:xfrm>
        </p:spPr>
        <p:txBody>
          <a:bodyPr>
            <a:normAutofit/>
          </a:bodyPr>
          <a:lstStyle/>
          <a:p>
            <a:r>
              <a:rPr lang="uk-UA" sz="1800" b="1" dirty="0" err="1">
                <a:effectLst/>
                <a:ea typeface="Times New Roman" panose="02020603050405020304" pitchFamily="18" charset="0"/>
              </a:rPr>
              <a:t>Бешлей</a:t>
            </a:r>
            <a:r>
              <a:rPr lang="uk-UA" sz="1800" b="1" dirty="0">
                <a:effectLst/>
                <a:ea typeface="Times New Roman" panose="02020603050405020304" pitchFamily="18" charset="0"/>
              </a:rPr>
              <a:t> Ольга Василівна </a:t>
            </a:r>
            <a:r>
              <a:rPr lang="uk-UA" sz="1800" dirty="0">
                <a:effectLst/>
                <a:ea typeface="Times New Roman" panose="02020603050405020304" pitchFamily="18" charset="0"/>
              </a:rPr>
              <a:t>, «</a:t>
            </a:r>
            <a:r>
              <a:rPr lang="uk-UA" sz="1800" dirty="0" err="1">
                <a:effectLst/>
                <a:ea typeface="Times New Roman" panose="02020603050405020304" pitchFamily="18" charset="0"/>
              </a:rPr>
              <a:t>SmartTalk</a:t>
            </a:r>
            <a:r>
              <a:rPr lang="uk-UA" sz="1800" dirty="0">
                <a:effectLst/>
                <a:ea typeface="Times New Roman" panose="02020603050405020304" pitchFamily="18" charset="0"/>
              </a:rPr>
              <a:t>  </a:t>
            </a:r>
            <a:r>
              <a:rPr lang="uk-UA" sz="1800" dirty="0" err="1">
                <a:effectLst/>
                <a:ea typeface="Times New Roman" panose="02020603050405020304" pitchFamily="18" charset="0"/>
              </a:rPr>
              <a:t>Teacher</a:t>
            </a:r>
            <a:r>
              <a:rPr lang="uk-UA" sz="1800" dirty="0">
                <a:effectLst/>
                <a:ea typeface="Times New Roman" panose="02020603050405020304" pitchFamily="18" charset="0"/>
              </a:rPr>
              <a:t>  </a:t>
            </a:r>
            <a:r>
              <a:rPr lang="uk-UA" sz="1800" dirty="0" err="1">
                <a:effectLst/>
                <a:ea typeface="Times New Roman" panose="02020603050405020304" pitchFamily="18" charset="0"/>
              </a:rPr>
              <a:t>Training</a:t>
            </a:r>
            <a:r>
              <a:rPr lang="uk-UA" sz="1800" dirty="0">
                <a:effectLst/>
                <a:ea typeface="Times New Roman" panose="02020603050405020304" pitchFamily="18" charset="0"/>
              </a:rPr>
              <a:t>:  Розвиток  навичок  педагогічної  комунікації  майбутніх  учителів  англійської  мови  через </a:t>
            </a:r>
            <a:r>
              <a:rPr lang="uk-UA" sz="1800" dirty="0" err="1">
                <a:effectLst/>
                <a:ea typeface="Times New Roman" panose="02020603050405020304" pitchFamily="18" charset="0"/>
              </a:rPr>
              <a:t>симулятивне</a:t>
            </a:r>
            <a:r>
              <a:rPr lang="uk-UA" sz="1800" dirty="0">
                <a:effectLst/>
                <a:ea typeface="Times New Roman" panose="02020603050405020304" pitchFamily="18" charset="0"/>
              </a:rPr>
              <a:t> навчання на основі ШІ»</a:t>
            </a:r>
          </a:p>
          <a:p>
            <a:r>
              <a:rPr lang="uk-UA" sz="1800" b="1" dirty="0" err="1">
                <a:effectLst/>
                <a:ea typeface="Times New Roman" panose="02020603050405020304" pitchFamily="18" charset="0"/>
              </a:rPr>
              <a:t>Джаман</a:t>
            </a:r>
            <a:r>
              <a:rPr lang="uk-UA" sz="1800" b="1" dirty="0">
                <a:effectLst/>
                <a:ea typeface="Times New Roman" panose="02020603050405020304" pitchFamily="18" charset="0"/>
              </a:rPr>
              <a:t> Ярослав Васильович, «</a:t>
            </a:r>
            <a:r>
              <a:rPr lang="uk-UA" sz="1800" dirty="0">
                <a:effectLst/>
                <a:ea typeface="Times New Roman" panose="02020603050405020304" pitchFamily="18" charset="0"/>
              </a:rPr>
              <a:t>Регіональні аспекти міграцій населення України (масштаби, напрямки, динаміка, проблеми): наслідки збройної російської агресії».</a:t>
            </a:r>
          </a:p>
          <a:p>
            <a:r>
              <a:rPr lang="uk-UA" sz="1800" b="1" dirty="0" err="1">
                <a:effectLst/>
                <a:ea typeface="Times New Roman" panose="02020603050405020304" pitchFamily="18" charset="0"/>
              </a:rPr>
              <a:t>Яшан</a:t>
            </a:r>
            <a:r>
              <a:rPr lang="uk-UA" sz="1800" b="1" dirty="0">
                <a:effectLst/>
                <a:ea typeface="Times New Roman" panose="02020603050405020304" pitchFamily="18" charset="0"/>
              </a:rPr>
              <a:t> Богдан Олегович</a:t>
            </a:r>
            <a:r>
              <a:rPr lang="uk-UA" sz="1800" dirty="0">
                <a:effectLst/>
                <a:ea typeface="Times New Roman" panose="02020603050405020304" pitchFamily="18" charset="0"/>
              </a:rPr>
              <a:t>, «Задача оптимального керування та </a:t>
            </a:r>
            <a:r>
              <a:rPr lang="uk-UA" sz="1800" dirty="0" err="1">
                <a:effectLst/>
                <a:ea typeface="Times New Roman" panose="02020603050405020304" pitchFamily="18" charset="0"/>
              </a:rPr>
              <a:t>багатоточкові</a:t>
            </a:r>
            <a:r>
              <a:rPr lang="uk-UA" sz="1800" dirty="0">
                <a:effectLst/>
                <a:ea typeface="Times New Roman" panose="02020603050405020304" pitchFamily="18" charset="0"/>
              </a:rPr>
              <a:t> задачі для 2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b</a:t>
            </a:r>
            <a:r>
              <a:rPr lang="uk-UA" sz="1800" dirty="0">
                <a:effectLst/>
                <a:ea typeface="Times New Roman" panose="02020603050405020304" pitchFamily="18" charset="0"/>
              </a:rPr>
              <a:t>-параболічних та еліптичних рівнянь з виродженням»</a:t>
            </a:r>
            <a:endParaRPr lang="uk-UA" sz="1600" dirty="0">
              <a:effectLst/>
              <a:ea typeface="Times New Roman" panose="02020603050405020304" pitchFamily="18" charset="0"/>
            </a:endParaRPr>
          </a:p>
          <a:p>
            <a:r>
              <a:rPr lang="uk-UA" sz="1800" b="1" dirty="0" err="1">
                <a:effectLst/>
                <a:ea typeface="Times New Roman" panose="02020603050405020304" pitchFamily="18" charset="0"/>
              </a:rPr>
              <a:t>Байдюк</a:t>
            </a:r>
            <a:r>
              <a:rPr lang="uk-UA" sz="1800" b="1" dirty="0">
                <a:effectLst/>
                <a:ea typeface="Times New Roman" panose="02020603050405020304" pitchFamily="18" charset="0"/>
              </a:rPr>
              <a:t> Микола Юрійович,</a:t>
            </a:r>
            <a:r>
              <a:rPr lang="uk-UA" sz="1600" b="1" dirty="0">
                <a:ea typeface="Times New Roman" panose="02020603050405020304" pitchFamily="18" charset="0"/>
              </a:rPr>
              <a:t> «</a:t>
            </a:r>
            <a:r>
              <a:rPr lang="uk-UA" sz="1800" dirty="0" err="1">
                <a:effectLst/>
                <a:ea typeface="Times New Roman" panose="02020603050405020304" pitchFamily="18" charset="0"/>
              </a:rPr>
              <a:t>Оздоровчо</a:t>
            </a:r>
            <a:r>
              <a:rPr lang="uk-UA" sz="1800" dirty="0">
                <a:effectLst/>
                <a:ea typeface="Times New Roman" panose="02020603050405020304" pitchFamily="18" charset="0"/>
              </a:rPr>
              <a:t>-рекреаційна рухова активність як засіб інтеграції та соціалізації внутрішньо </a:t>
            </a:r>
            <a:r>
              <a:rPr lang="uk-UA" sz="1800" dirty="0" err="1">
                <a:effectLst/>
                <a:ea typeface="Times New Roman" panose="02020603050405020304" pitchFamily="18" charset="0"/>
              </a:rPr>
              <a:t>перемі-щених</a:t>
            </a:r>
            <a:r>
              <a:rPr lang="uk-UA" sz="1800" dirty="0">
                <a:effectLst/>
                <a:ea typeface="Times New Roman" panose="02020603050405020304" pitchFamily="18" charset="0"/>
              </a:rPr>
              <a:t> осіб похилого віку».</a:t>
            </a:r>
            <a:endParaRPr lang="uk-UA" sz="1600" dirty="0">
              <a:effectLst/>
              <a:ea typeface="Times New Roman" panose="02020603050405020304" pitchFamily="18" charset="0"/>
            </a:endParaRPr>
          </a:p>
          <a:p>
            <a:pPr fontAlgn="base"/>
            <a:endParaRPr lang="uk-UA" dirty="0">
              <a:solidFill>
                <a:schemeClr val="tx1"/>
              </a:solidFill>
              <a:latin typeface="Nunito"/>
            </a:endParaRPr>
          </a:p>
          <a:p>
            <a:pPr marL="0" indent="0" fontAlgn="base">
              <a:buNone/>
            </a:pPr>
            <a:endParaRPr lang="uk-UA" dirty="0">
              <a:solidFill>
                <a:schemeClr val="tx1"/>
              </a:solidFill>
              <a:latin typeface="Nunito"/>
            </a:endParaRPr>
          </a:p>
        </p:txBody>
      </p:sp>
    </p:spTree>
    <p:extLst>
      <p:ext uri="{BB962C8B-B14F-4D97-AF65-F5344CB8AC3E}">
        <p14:creationId xmlns:p14="http://schemas.microsoft.com/office/powerpoint/2010/main" val="13065548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7584" y="624110"/>
            <a:ext cx="11236749" cy="1175194"/>
          </a:xfrm>
        </p:spPr>
        <p:txBody>
          <a:bodyPr>
            <a:normAutofit/>
          </a:bodyPr>
          <a:lstStyle/>
          <a:p>
            <a:pPr marR="0" lvl="0" algn="ctr" defTabSz="4572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tabLst/>
              <a:defRPr/>
            </a:pPr>
            <a:r>
              <a:rPr lang="uk-UA" dirty="0"/>
              <a:t>Просвітницький </a:t>
            </a:r>
            <a:r>
              <a:rPr lang="uk-UA" dirty="0" err="1"/>
              <a:t>проєкт</a:t>
            </a:r>
            <a:r>
              <a:rPr lang="uk-UA" dirty="0"/>
              <a:t> «Школа лідера»</a:t>
            </a:r>
            <a:b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unito"/>
                <a:ea typeface="+mn-ea"/>
                <a:cs typeface="+mn-cs"/>
              </a:rPr>
            </a:br>
            <a:endParaRPr lang="ru-RU" sz="3200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593889" y="1976284"/>
            <a:ext cx="11340445" cy="4463845"/>
          </a:xfrm>
        </p:spPr>
        <p:txBody>
          <a:bodyPr>
            <a:normAutofit lnSpcReduction="10000"/>
          </a:bodyPr>
          <a:lstStyle/>
          <a:p>
            <a:pPr fontAlgn="base"/>
            <a:r>
              <a:rPr lang="uk-UA" dirty="0">
                <a:solidFill>
                  <a:schemeClr val="tx1"/>
                </a:solidFill>
              </a:rPr>
              <a:t>З 11 лютого по 13 травня у Шевченківській залі представники 12 факультетів та інститутів університету провели 12 неймовірно інформативних, цікавих та насичених лекцій для понад 80 учнів 10-11 класів міста Чернівці в межах </a:t>
            </a:r>
            <a:r>
              <a:rPr lang="uk-UA" dirty="0" err="1">
                <a:solidFill>
                  <a:schemeClr val="tx1"/>
                </a:solidFill>
              </a:rPr>
              <a:t>проєкту</a:t>
            </a:r>
            <a:r>
              <a:rPr lang="uk-UA" dirty="0">
                <a:solidFill>
                  <a:schemeClr val="tx1"/>
                </a:solidFill>
              </a:rPr>
              <a:t> «Школа лідера».</a:t>
            </a:r>
          </a:p>
          <a:p>
            <a:pPr fontAlgn="base"/>
            <a:endParaRPr lang="uk-UA" dirty="0">
              <a:solidFill>
                <a:schemeClr val="tx1"/>
              </a:solidFill>
            </a:endParaRPr>
          </a:p>
          <a:p>
            <a:pPr fontAlgn="base"/>
            <a:r>
              <a:rPr lang="uk-UA" dirty="0">
                <a:solidFill>
                  <a:schemeClr val="tx1"/>
                </a:solidFill>
              </a:rPr>
              <a:t>Захід був організований спільно із Управлінням освіти Чернівецької міської ради. Організаційну підтримку здійснювала Рада молодих вчених Чернівецького національного університету імені Юрія Федьковича.</a:t>
            </a:r>
          </a:p>
          <a:p>
            <a:pPr fontAlgn="base"/>
            <a:endParaRPr lang="uk-UA" dirty="0">
              <a:solidFill>
                <a:schemeClr val="tx1"/>
              </a:solidFill>
            </a:endParaRPr>
          </a:p>
          <a:p>
            <a:pPr fontAlgn="base"/>
            <a:r>
              <a:rPr lang="uk-UA" dirty="0">
                <a:solidFill>
                  <a:schemeClr val="tx1"/>
                </a:solidFill>
              </a:rPr>
              <a:t>Формат зустрічей передбачав спілкування з лекторами, які представляли окремі структурні підрозділи університету та ділились власним досвідом щодо необхідних рис, якими має володіти лідер, окремими прикладами успішного лідерства, окреслювали та аналізували окремі його елементи на різноманітних прикладах у сфері власної наукової та практичної діяльності в межах годинної лекції або воркшопу.</a:t>
            </a:r>
          </a:p>
          <a:p>
            <a:pPr fontAlgn="base"/>
            <a:r>
              <a:rPr lang="en-US" dirty="0">
                <a:solidFill>
                  <a:schemeClr val="tx1"/>
                </a:solidFill>
                <a:hlinkClick r:id="rId3"/>
              </a:rPr>
              <a:t>https://www.chnu.edu.ua/novyny/aktualni-novyny/v-chernivetskomu-natsionalnomu-universyteti-imeni-yuriia-fedkovycha-zavershyla-svoiu-robotu-persha-shkola-lidera/</a:t>
            </a:r>
            <a:r>
              <a:rPr lang="uk-UA" dirty="0">
                <a:solidFill>
                  <a:schemeClr val="tx1"/>
                </a:solidFill>
              </a:rPr>
              <a:t> </a:t>
            </a:r>
          </a:p>
          <a:p>
            <a:pPr fontAlgn="base"/>
            <a:endParaRPr lang="uk-UA" dirty="0">
              <a:solidFill>
                <a:schemeClr val="tx1"/>
              </a:solidFill>
              <a:latin typeface="Nunito"/>
            </a:endParaRPr>
          </a:p>
          <a:p>
            <a:pPr marL="0" indent="0" fontAlgn="base">
              <a:buNone/>
            </a:pPr>
            <a:endParaRPr lang="uk-UA" dirty="0">
              <a:solidFill>
                <a:schemeClr val="tx1"/>
              </a:solidFill>
              <a:latin typeface="Nunito"/>
            </a:endParaRPr>
          </a:p>
        </p:txBody>
      </p:sp>
    </p:spTree>
    <p:extLst>
      <p:ext uri="{BB962C8B-B14F-4D97-AF65-F5344CB8AC3E}">
        <p14:creationId xmlns:p14="http://schemas.microsoft.com/office/powerpoint/2010/main" val="39657876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7584" y="624109"/>
            <a:ext cx="11236749" cy="2128923"/>
          </a:xfrm>
        </p:spPr>
        <p:txBody>
          <a:bodyPr>
            <a:normAutofit fontScale="90000"/>
          </a:bodyPr>
          <a:lstStyle/>
          <a:p>
            <a:pPr marR="0" lvl="0" algn="ctr" defTabSz="4572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tabLst/>
              <a:defRPr/>
            </a:pPr>
            <a:br>
              <a:rPr lang="uk-UA" dirty="0"/>
            </a:br>
            <a:r>
              <a:rPr lang="en-US" dirty="0">
                <a:solidFill>
                  <a:prstClr val="black"/>
                </a:solidFill>
                <a:latin typeface="Nunito"/>
                <a:ea typeface="+mn-ea"/>
                <a:cs typeface="+mn-cs"/>
              </a:rPr>
              <a:t>IV </a:t>
            </a:r>
            <a:r>
              <a:rPr lang="uk-UA" dirty="0">
                <a:solidFill>
                  <a:prstClr val="black"/>
                </a:solidFill>
                <a:latin typeface="Nunito"/>
                <a:ea typeface="+mn-ea"/>
                <a:cs typeface="+mn-cs"/>
              </a:rPr>
              <a:t>Міжнародна науково-практична конференція «Молодіжна наука заради миру та розвитку»</a:t>
            </a:r>
            <a:br>
              <a:rPr lang="uk-UA" dirty="0">
                <a:solidFill>
                  <a:prstClr val="black"/>
                </a:solidFill>
                <a:latin typeface="Nunito"/>
                <a:ea typeface="+mn-ea"/>
                <a:cs typeface="+mn-cs"/>
              </a:rPr>
            </a:br>
            <a:r>
              <a:rPr lang="uk-UA" dirty="0">
                <a:solidFill>
                  <a:prstClr val="black"/>
                </a:solidFill>
                <a:latin typeface="Nunito"/>
                <a:ea typeface="+mn-ea"/>
                <a:cs typeface="+mn-cs"/>
              </a:rPr>
              <a:t>(28-29 листопада 2025 р.)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unito"/>
                <a:ea typeface="+mn-ea"/>
                <a:cs typeface="+mn-cs"/>
              </a:rPr>
              <a:t> </a:t>
            </a:r>
            <a:b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unito"/>
                <a:ea typeface="+mn-ea"/>
                <a:cs typeface="+mn-cs"/>
              </a:rPr>
            </a:br>
            <a:endParaRPr lang="ru-RU" sz="3200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593889" y="3018502"/>
            <a:ext cx="11340445" cy="3421627"/>
          </a:xfrm>
        </p:spPr>
        <p:txBody>
          <a:bodyPr>
            <a:normAutofit/>
          </a:bodyPr>
          <a:lstStyle/>
          <a:p>
            <a:pPr fontAlgn="base"/>
            <a:r>
              <a:rPr lang="uk-UA" dirty="0">
                <a:solidFill>
                  <a:schemeClr val="tx1"/>
                </a:solidFill>
                <a:latin typeface="Nunito"/>
              </a:rPr>
              <a:t>Традиційно проводиться з нагоди Всесвітнього дня науки в </a:t>
            </a:r>
            <a:r>
              <a:rPr lang="uk-UA" dirty="0" err="1">
                <a:solidFill>
                  <a:schemeClr val="tx1"/>
                </a:solidFill>
                <a:latin typeface="Nunito"/>
              </a:rPr>
              <a:t>ім</a:t>
            </a:r>
            <a:r>
              <a:rPr lang="en-US" dirty="0">
                <a:solidFill>
                  <a:schemeClr val="tx1"/>
                </a:solidFill>
                <a:latin typeface="Nunito"/>
              </a:rPr>
              <a:t>’</a:t>
            </a:r>
            <a:r>
              <a:rPr lang="uk-UA" dirty="0">
                <a:solidFill>
                  <a:schemeClr val="tx1"/>
                </a:solidFill>
                <a:latin typeface="Nunito"/>
              </a:rPr>
              <a:t>я миру та розвитку.</a:t>
            </a:r>
          </a:p>
          <a:p>
            <a:pPr fontAlgn="base"/>
            <a:r>
              <a:rPr lang="uk-UA" dirty="0">
                <a:solidFill>
                  <a:schemeClr val="tx1"/>
                </a:solidFill>
                <a:latin typeface="Nunito"/>
              </a:rPr>
              <a:t>Вперше проведено у змішаному форматі.</a:t>
            </a:r>
          </a:p>
          <a:p>
            <a:pPr fontAlgn="base"/>
            <a:r>
              <a:rPr lang="uk-UA" dirty="0">
                <a:solidFill>
                  <a:schemeClr val="tx1"/>
                </a:solidFill>
                <a:latin typeface="Nunito"/>
              </a:rPr>
              <a:t>Участь взяли понад 100 молодих науковців з різних ЗВО України та зарубіжжя.</a:t>
            </a:r>
          </a:p>
          <a:p>
            <a:pPr fontAlgn="base"/>
            <a:r>
              <a:rPr lang="uk-UA" dirty="0">
                <a:solidFill>
                  <a:schemeClr val="tx1"/>
                </a:solidFill>
                <a:latin typeface="Nunito"/>
              </a:rPr>
              <a:t>Зібрано понад 6 тис. грн. що будуть передані на потреби 82 Буковинської окремої десантно-штурмової бригади.</a:t>
            </a:r>
          </a:p>
          <a:p>
            <a:pPr fontAlgn="base"/>
            <a:r>
              <a:rPr lang="en-US" dirty="0">
                <a:solidFill>
                  <a:schemeClr val="tx1"/>
                </a:solidFill>
                <a:latin typeface="Nunito"/>
                <a:hlinkClick r:id="rId3"/>
              </a:rPr>
              <a:t>https://www.chnu.edu.ua/novyny/aktualni-novyny/vidbulas-iv-mizhnarodna-naukovo-praktychna-konferentsiia-molodizhna-nauka-zarady-myru-ta-rozvytku/</a:t>
            </a:r>
            <a:r>
              <a:rPr lang="uk-UA" dirty="0">
                <a:solidFill>
                  <a:schemeClr val="tx1"/>
                </a:solidFill>
                <a:latin typeface="Nunito"/>
              </a:rPr>
              <a:t> </a:t>
            </a:r>
          </a:p>
          <a:p>
            <a:pPr marL="0" indent="0" fontAlgn="base">
              <a:buNone/>
            </a:pPr>
            <a:endParaRPr lang="uk-UA" dirty="0">
              <a:solidFill>
                <a:schemeClr val="tx1"/>
              </a:solidFill>
              <a:latin typeface="Nunito"/>
            </a:endParaRPr>
          </a:p>
        </p:txBody>
      </p:sp>
    </p:spTree>
    <p:extLst>
      <p:ext uri="{BB962C8B-B14F-4D97-AF65-F5344CB8AC3E}">
        <p14:creationId xmlns:p14="http://schemas.microsoft.com/office/powerpoint/2010/main" val="28336044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7584" y="624109"/>
            <a:ext cx="11236749" cy="4960614"/>
          </a:xfrm>
        </p:spPr>
        <p:txBody>
          <a:bodyPr>
            <a:normAutofit/>
          </a:bodyPr>
          <a:lstStyle/>
          <a:p>
            <a:pPr marR="0" lvl="0" algn="ctr" defTabSz="4572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tabLst/>
              <a:defRPr/>
            </a:pPr>
            <a:br>
              <a:rPr lang="uk-UA" dirty="0"/>
            </a:br>
            <a:br>
              <a:rPr lang="uk-UA" dirty="0"/>
            </a:br>
            <a:br>
              <a:rPr lang="uk-UA" dirty="0"/>
            </a:br>
            <a:br>
              <a:rPr lang="uk-UA" dirty="0"/>
            </a:br>
            <a:r>
              <a:rPr lang="uk-UA" dirty="0">
                <a:solidFill>
                  <a:prstClr val="black"/>
                </a:solidFill>
                <a:latin typeface="Nunito"/>
                <a:ea typeface="+mn-ea"/>
                <a:cs typeface="+mn-cs"/>
              </a:rPr>
              <a:t>Дякую за увагу!</a:t>
            </a:r>
            <a:b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unito"/>
                <a:ea typeface="+mn-ea"/>
                <a:cs typeface="+mn-cs"/>
              </a:rPr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668476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92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6631" y="624110"/>
            <a:ext cx="10297981" cy="1352174"/>
          </a:xfrm>
        </p:spPr>
        <p:txBody>
          <a:bodyPr/>
          <a:lstStyle/>
          <a:p>
            <a:pPr algn="ctr"/>
            <a:r>
              <a:rPr lang="uk-UA" dirty="0"/>
              <a:t>Основні напрямки діяльності Ради молодих вчених за звітний період </a:t>
            </a:r>
            <a:endParaRPr lang="ru-RU" dirty="0"/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3281147"/>
              </p:ext>
            </p:extLst>
          </p:nvPr>
        </p:nvGraphicFramePr>
        <p:xfrm>
          <a:off x="1112520" y="2366128"/>
          <a:ext cx="10866120" cy="4202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23313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3703" y="624110"/>
            <a:ext cx="9920909" cy="1958834"/>
          </a:xfrm>
        </p:spPr>
        <p:txBody>
          <a:bodyPr>
            <a:normAutofit/>
          </a:bodyPr>
          <a:lstStyle/>
          <a:p>
            <a:pPr algn="ctr"/>
            <a:r>
              <a:rPr lang="uk-UA" dirty="0"/>
              <a:t>Кошторис РМВ на 2025 календарний рік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593889" y="1769806"/>
            <a:ext cx="11340445" cy="4734689"/>
          </a:xfrm>
        </p:spPr>
        <p:txBody>
          <a:bodyPr/>
          <a:lstStyle/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uk-UA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Організація та проведення конкурсу «Молодий вчений ЧНУ ім. Ю. Федьковича» (виплата премій переможцям; 19 номінацій по 2000 грн. (всього 38 тис. грн.).</a:t>
            </a:r>
            <a:endParaRPr lang="uk-UA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uk-UA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Організація та проведення «Наукових пікніків 2025» та інших профорієнтаційних заходів (закупівля витратних матеріалів 5 тис. грн.).</a:t>
            </a:r>
            <a:endParaRPr lang="uk-UA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uk-UA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Організація та проведення наукових конференцій. Орієнтовна кількість конференцій 5 (послуги </a:t>
            </a:r>
            <a:r>
              <a:rPr lang="uk-UA" sz="1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кейтерінгу</a:t>
            </a:r>
            <a:r>
              <a:rPr lang="uk-UA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4 тис. грн. на кожну).</a:t>
            </a:r>
            <a:endParaRPr lang="uk-UA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arenR"/>
            </a:pPr>
            <a:r>
              <a:rPr lang="uk-UA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Витрати на відрядження представникам РМВ ЧНУ ім. Ю. Федьковича для участі в наукових та інших заходах (10 тис. грн.).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arenR"/>
            </a:pPr>
            <a:r>
              <a:rPr lang="uk-UA" b="1" dirty="0">
                <a:ea typeface="Calibri" panose="020F0502020204030204" pitchFamily="34" charset="0"/>
                <a:cs typeface="Times New Roman" panose="02020603050405020304" pitchFamily="18" charset="0"/>
              </a:rPr>
              <a:t>Всього: 57 тис. грн.</a:t>
            </a:r>
            <a:endParaRPr lang="uk-UA" sz="14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3425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3703" y="624110"/>
            <a:ext cx="9920909" cy="1958834"/>
          </a:xfrm>
        </p:spPr>
        <p:txBody>
          <a:bodyPr>
            <a:normAutofit/>
          </a:bodyPr>
          <a:lstStyle/>
          <a:p>
            <a:pPr algn="ctr"/>
            <a:r>
              <a:rPr lang="uk-UA" dirty="0"/>
              <a:t>Кошторис РМВ на 2026 календарний рік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593889" y="1769806"/>
            <a:ext cx="11340445" cy="4734689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uk-UA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Організація та проведення конкурсу «Молодий вчений ЧНУ ім. Юрія Федьковича» (виплата премій переможцям; 19 номінацій по 2000 грн. (всього 38 тис. грн.; </a:t>
            </a:r>
            <a:r>
              <a:rPr lang="uk-UA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сувенірна продукція – 2000 грн </a:t>
            </a:r>
            <a:r>
              <a:rPr lang="uk-UA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uk-UA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uk-UA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Організація та проведення «Наукових пікніків 2026» та інших профорієнтаційних заходів (закупівля витратних матеріалів 5 тис. грн.).</a:t>
            </a:r>
            <a:endParaRPr lang="uk-UA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uk-UA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Організація та проведення наукових конференцій. Орієнтовна кількість конференцій </a:t>
            </a:r>
            <a:r>
              <a:rPr lang="uk-UA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uk-UA" sz="18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(послуги </a:t>
            </a:r>
            <a:r>
              <a:rPr lang="uk-UA" sz="1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кейтерінгу</a:t>
            </a:r>
            <a:r>
              <a:rPr lang="uk-UA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4 тис. грн. на кожну).</a:t>
            </a:r>
            <a:endParaRPr lang="uk-UA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uk-UA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Витрати на відрядження представникам РМВ ЧНУ ім. Ю. Федьковича для участі в наукових та інших заходах (4 тис. грн.).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uk-UA" b="1" dirty="0">
                <a:ea typeface="Calibri" panose="020F0502020204030204" pitchFamily="34" charset="0"/>
                <a:cs typeface="Times New Roman" panose="02020603050405020304" pitchFamily="18" charset="0"/>
              </a:rPr>
              <a:t>Всього: 69 тис. грн.</a:t>
            </a:r>
            <a:endParaRPr lang="uk-UA" sz="14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1842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3703" y="624110"/>
            <a:ext cx="9920909" cy="1958834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Курси підвищення кваліфікації «Інновації в освіті: професійний бренд викладача-науковця»</a:t>
            </a:r>
            <a:br>
              <a:rPr lang="uk-UA" dirty="0"/>
            </a:br>
            <a:r>
              <a:rPr lang="uk-UA" dirty="0"/>
              <a:t>(15.04.2024-19.04.2024)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593889" y="2658358"/>
            <a:ext cx="11340445" cy="3846137"/>
          </a:xfrm>
        </p:spPr>
        <p:txBody>
          <a:bodyPr/>
          <a:lstStyle/>
          <a:p>
            <a:r>
              <a:rPr lang="uk-UA" dirty="0"/>
              <a:t>Взяли участь 64 викладачі університету.</a:t>
            </a:r>
          </a:p>
          <a:p>
            <a:r>
              <a:rPr lang="ru-RU" dirty="0" err="1"/>
              <a:t>Напрями</a:t>
            </a:r>
            <a:r>
              <a:rPr lang="ru-RU" dirty="0"/>
              <a:t> (блоки), за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здійснювалося</a:t>
            </a:r>
            <a:r>
              <a:rPr lang="ru-RU" dirty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кваліфікації</a:t>
            </a:r>
            <a:r>
              <a:rPr lang="ru-RU" dirty="0"/>
              <a:t>: психолого-</a:t>
            </a:r>
            <a:r>
              <a:rPr lang="ru-RU" dirty="0" err="1"/>
              <a:t>педагогічний</a:t>
            </a:r>
            <a:r>
              <a:rPr lang="ru-RU" dirty="0"/>
              <a:t> – 14 год, </a:t>
            </a:r>
            <a:r>
              <a:rPr lang="ru-RU" dirty="0" err="1"/>
              <a:t>сучасні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– 6 год;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англомовної</a:t>
            </a:r>
            <a:r>
              <a:rPr lang="ru-RU" dirty="0"/>
              <a:t> </a:t>
            </a:r>
            <a:r>
              <a:rPr lang="ru-RU" dirty="0" err="1"/>
              <a:t>компетентності</a:t>
            </a:r>
            <a:r>
              <a:rPr lang="ru-RU" dirty="0"/>
              <a:t> та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з </a:t>
            </a:r>
            <a:r>
              <a:rPr lang="ru-RU" dirty="0" err="1"/>
              <a:t>наукометричними</a:t>
            </a:r>
            <a:r>
              <a:rPr lang="ru-RU" dirty="0"/>
              <a:t> базами </a:t>
            </a:r>
            <a:r>
              <a:rPr lang="ru-RU" dirty="0" err="1"/>
              <a:t>даних</a:t>
            </a:r>
            <a:r>
              <a:rPr lang="ru-RU" dirty="0"/>
              <a:t> – 6 год,  </a:t>
            </a:r>
            <a:r>
              <a:rPr lang="ru-RU" dirty="0" err="1"/>
              <a:t>портфоліо-професіограма</a:t>
            </a:r>
            <a:r>
              <a:rPr lang="ru-RU" dirty="0"/>
              <a:t> молодого </a:t>
            </a:r>
            <a:r>
              <a:rPr lang="ru-RU" dirty="0" err="1"/>
              <a:t>науковця</a:t>
            </a:r>
            <a:r>
              <a:rPr lang="ru-RU" dirty="0"/>
              <a:t>, </a:t>
            </a:r>
            <a:r>
              <a:rPr lang="ru-RU" dirty="0" err="1"/>
              <a:t>викладача</a:t>
            </a:r>
            <a:r>
              <a:rPr lang="ru-RU" dirty="0"/>
              <a:t> </a:t>
            </a:r>
            <a:r>
              <a:rPr lang="ru-RU" dirty="0" err="1"/>
              <a:t>вищої</a:t>
            </a:r>
            <a:r>
              <a:rPr lang="ru-RU" dirty="0"/>
              <a:t> </a:t>
            </a:r>
            <a:r>
              <a:rPr lang="ru-RU" dirty="0" err="1"/>
              <a:t>школи</a:t>
            </a:r>
            <a:r>
              <a:rPr lang="ru-RU" dirty="0"/>
              <a:t> – за </a:t>
            </a:r>
            <a:r>
              <a:rPr lang="ru-RU" dirty="0" err="1"/>
              <a:t>галузями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напрямом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, за </a:t>
            </a:r>
            <a:r>
              <a:rPr lang="ru-RU" dirty="0" err="1"/>
              <a:t>фахом</a:t>
            </a:r>
            <a:r>
              <a:rPr lang="ru-RU" dirty="0"/>
              <a:t> (</a:t>
            </a:r>
            <a:r>
              <a:rPr lang="ru-RU" dirty="0" err="1"/>
              <a:t>презентація</a:t>
            </a:r>
            <a:r>
              <a:rPr lang="ru-RU" dirty="0"/>
              <a:t> з </a:t>
            </a:r>
            <a:r>
              <a:rPr lang="ru-RU" dirty="0" err="1"/>
              <a:t>подальшим</a:t>
            </a:r>
            <a:r>
              <a:rPr lang="ru-RU" dirty="0"/>
              <a:t> </a:t>
            </a:r>
            <a:r>
              <a:rPr lang="ru-RU" dirty="0" err="1"/>
              <a:t>публічним</a:t>
            </a:r>
            <a:r>
              <a:rPr lang="ru-RU" dirty="0"/>
              <a:t> </a:t>
            </a:r>
            <a:r>
              <a:rPr lang="ru-RU" dirty="0" err="1"/>
              <a:t>захистом</a:t>
            </a:r>
            <a:r>
              <a:rPr lang="ru-RU" dirty="0"/>
              <a:t> –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кваліфікаційного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).– 4 год.</a:t>
            </a:r>
          </a:p>
          <a:p>
            <a:r>
              <a:rPr lang="ru-RU" dirty="0" err="1"/>
              <a:t>Кількість</a:t>
            </a:r>
            <a:r>
              <a:rPr lang="ru-RU" dirty="0"/>
              <a:t> годин - 30 (1 кредит ЄКТС).</a:t>
            </a:r>
          </a:p>
          <a:p>
            <a:r>
              <a:rPr lang="en-US" dirty="0">
                <a:hlinkClick r:id="rId3"/>
              </a:rPr>
              <a:t>https://www.chnu.edu.ua/nauka/pov-iazani-pidrozdily/rada-molodykh-vchenykh/konferentsii-kursy/kursy-pidvyshchennia-kvalifikatsii-molodykh-vchenykh-i-vykladachiv-2024/</a:t>
            </a:r>
            <a:r>
              <a:rPr lang="uk-UA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4531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3703" y="624110"/>
            <a:ext cx="9920909" cy="1958834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Курси підвищення кваліфікації «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горизонти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сучасного</a:t>
            </a:r>
            <a:r>
              <a:rPr lang="ru-RU" dirty="0"/>
              <a:t> </a:t>
            </a:r>
            <a:r>
              <a:rPr lang="ru-RU" dirty="0" err="1"/>
              <a:t>викладача-науковця</a:t>
            </a:r>
            <a:r>
              <a:rPr lang="ru-RU" dirty="0"/>
              <a:t>»</a:t>
            </a:r>
            <a:br>
              <a:rPr lang="ru-RU" dirty="0"/>
            </a:br>
            <a:r>
              <a:rPr lang="ru-RU" dirty="0"/>
              <a:t>(7.04. – 11.04.2025)</a:t>
            </a:r>
            <a:br>
              <a:rPr lang="uk-UA" dirty="0"/>
            </a:b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593889" y="2658358"/>
            <a:ext cx="11340445" cy="4125900"/>
          </a:xfrm>
        </p:spPr>
        <p:txBody>
          <a:bodyPr>
            <a:normAutofit lnSpcReduction="10000"/>
          </a:bodyPr>
          <a:lstStyle/>
          <a:p>
            <a:r>
              <a:rPr lang="uk-UA" dirty="0"/>
              <a:t>Взяли участь 62 викладачі університету.</a:t>
            </a:r>
          </a:p>
          <a:p>
            <a:r>
              <a:rPr lang="ru-RU" dirty="0" err="1"/>
              <a:t>Сучасна</a:t>
            </a:r>
            <a:r>
              <a:rPr lang="ru-RU" dirty="0"/>
              <a:t> парадигма </a:t>
            </a:r>
            <a:r>
              <a:rPr lang="ru-RU" dirty="0" err="1"/>
              <a:t>освіти</a:t>
            </a:r>
            <a:r>
              <a:rPr lang="ru-RU" dirty="0"/>
              <a:t>: </a:t>
            </a:r>
            <a:r>
              <a:rPr lang="ru-RU" dirty="0" err="1"/>
              <a:t>інноваційні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, </a:t>
            </a:r>
            <a:r>
              <a:rPr lang="ru-RU" dirty="0" err="1"/>
              <a:t>інклюзія</a:t>
            </a:r>
            <a:r>
              <a:rPr lang="ru-RU" dirty="0"/>
              <a:t>, </a:t>
            </a:r>
            <a:r>
              <a:rPr lang="ru-RU" dirty="0" err="1"/>
              <a:t>академічна</a:t>
            </a:r>
            <a:r>
              <a:rPr lang="ru-RU" dirty="0"/>
              <a:t> </a:t>
            </a:r>
            <a:r>
              <a:rPr lang="ru-RU" dirty="0" err="1"/>
              <a:t>доброчесність</a:t>
            </a:r>
            <a:r>
              <a:rPr lang="ru-RU" dirty="0"/>
              <a:t>.</a:t>
            </a:r>
          </a:p>
          <a:p>
            <a:r>
              <a:rPr lang="ru-RU" dirty="0" err="1"/>
              <a:t>Освітні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та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межі</a:t>
            </a:r>
            <a:r>
              <a:rPr lang="ru-RU" dirty="0"/>
              <a:t> штучного </a:t>
            </a:r>
            <a:r>
              <a:rPr lang="ru-RU" dirty="0" err="1"/>
              <a:t>інтелекту</a:t>
            </a:r>
            <a:r>
              <a:rPr lang="ru-RU" dirty="0"/>
              <a:t>.</a:t>
            </a:r>
          </a:p>
          <a:p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англомовної</a:t>
            </a:r>
            <a:r>
              <a:rPr lang="ru-RU" dirty="0"/>
              <a:t> </a:t>
            </a:r>
            <a:r>
              <a:rPr lang="ru-RU" dirty="0" err="1"/>
              <a:t>компетентності</a:t>
            </a:r>
            <a:r>
              <a:rPr lang="ru-RU" dirty="0"/>
              <a:t> та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з </a:t>
            </a:r>
            <a:r>
              <a:rPr lang="ru-RU" dirty="0" err="1"/>
              <a:t>наукометричними</a:t>
            </a:r>
            <a:r>
              <a:rPr lang="ru-RU" dirty="0"/>
              <a:t> базами </a:t>
            </a:r>
            <a:r>
              <a:rPr lang="ru-RU" dirty="0" err="1"/>
              <a:t>даних</a:t>
            </a:r>
            <a:r>
              <a:rPr lang="ru-RU" dirty="0"/>
              <a:t>.</a:t>
            </a:r>
          </a:p>
          <a:p>
            <a:r>
              <a:rPr lang="ru-RU" dirty="0" err="1"/>
              <a:t>Міжнародна</a:t>
            </a:r>
            <a:r>
              <a:rPr lang="ru-RU" dirty="0"/>
              <a:t> </a:t>
            </a:r>
            <a:r>
              <a:rPr lang="ru-RU" dirty="0" err="1"/>
              <a:t>кооперація</a:t>
            </a:r>
            <a:r>
              <a:rPr lang="ru-RU" dirty="0"/>
              <a:t> та </a:t>
            </a:r>
            <a:r>
              <a:rPr lang="ru-RU" dirty="0" err="1"/>
              <a:t>фінансова</a:t>
            </a:r>
            <a:r>
              <a:rPr lang="ru-RU" dirty="0"/>
              <a:t> </a:t>
            </a:r>
            <a:r>
              <a:rPr lang="ru-RU" dirty="0" err="1"/>
              <a:t>підтримка</a:t>
            </a:r>
            <a:r>
              <a:rPr lang="ru-RU" dirty="0"/>
              <a:t>: </a:t>
            </a:r>
            <a:r>
              <a:rPr lang="ru-RU" dirty="0" err="1"/>
              <a:t>можливості</a:t>
            </a:r>
            <a:r>
              <a:rPr lang="ru-RU" dirty="0"/>
              <a:t> для </a:t>
            </a:r>
            <a:r>
              <a:rPr lang="ru-RU" dirty="0" err="1"/>
              <a:t>молодих</a:t>
            </a:r>
            <a:r>
              <a:rPr lang="ru-RU" dirty="0"/>
              <a:t> </a:t>
            </a:r>
            <a:r>
              <a:rPr lang="ru-RU" dirty="0" err="1"/>
              <a:t>вчених</a:t>
            </a:r>
            <a:r>
              <a:rPr lang="ru-RU" dirty="0"/>
              <a:t>.</a:t>
            </a:r>
          </a:p>
          <a:p>
            <a:r>
              <a:rPr lang="ru-RU" dirty="0" err="1"/>
              <a:t>Портфоліо-професіограма</a:t>
            </a:r>
            <a:r>
              <a:rPr lang="ru-RU" dirty="0"/>
              <a:t> молодого </a:t>
            </a:r>
            <a:r>
              <a:rPr lang="ru-RU" dirty="0" err="1"/>
              <a:t>науковця</a:t>
            </a:r>
            <a:r>
              <a:rPr lang="ru-RU" dirty="0"/>
              <a:t>, </a:t>
            </a:r>
            <a:r>
              <a:rPr lang="ru-RU" dirty="0" err="1"/>
              <a:t>викладача</a:t>
            </a:r>
            <a:r>
              <a:rPr lang="ru-RU" dirty="0"/>
              <a:t> </a:t>
            </a:r>
            <a:r>
              <a:rPr lang="ru-RU" dirty="0" err="1"/>
              <a:t>вищої</a:t>
            </a:r>
            <a:r>
              <a:rPr lang="ru-RU" dirty="0"/>
              <a:t> </a:t>
            </a:r>
            <a:r>
              <a:rPr lang="ru-RU" dirty="0" err="1"/>
              <a:t>школи</a:t>
            </a:r>
            <a:r>
              <a:rPr lang="ru-RU" dirty="0"/>
              <a:t> – за </a:t>
            </a:r>
            <a:r>
              <a:rPr lang="ru-RU" dirty="0" err="1"/>
              <a:t>галузями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напрямом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, за </a:t>
            </a:r>
            <a:r>
              <a:rPr lang="ru-RU" dirty="0" err="1"/>
              <a:t>фахом</a:t>
            </a:r>
            <a:r>
              <a:rPr lang="ru-RU" dirty="0"/>
              <a:t> (</a:t>
            </a:r>
            <a:r>
              <a:rPr lang="ru-RU" dirty="0" err="1"/>
              <a:t>презентація</a:t>
            </a:r>
            <a:r>
              <a:rPr lang="ru-RU" dirty="0"/>
              <a:t> з </a:t>
            </a:r>
            <a:r>
              <a:rPr lang="ru-RU" dirty="0" err="1"/>
              <a:t>подальшим</a:t>
            </a:r>
            <a:r>
              <a:rPr lang="ru-RU" dirty="0"/>
              <a:t> </a:t>
            </a:r>
            <a:r>
              <a:rPr lang="ru-RU" dirty="0" err="1"/>
              <a:t>публічним</a:t>
            </a:r>
            <a:r>
              <a:rPr lang="ru-RU" dirty="0"/>
              <a:t> </a:t>
            </a:r>
            <a:r>
              <a:rPr lang="ru-RU" dirty="0" err="1"/>
              <a:t>захистом</a:t>
            </a:r>
            <a:r>
              <a:rPr lang="ru-RU" dirty="0"/>
              <a:t> –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кваліфікаційного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).</a:t>
            </a:r>
          </a:p>
          <a:p>
            <a:r>
              <a:rPr lang="ru-RU" dirty="0" err="1"/>
              <a:t>Кількість</a:t>
            </a:r>
            <a:r>
              <a:rPr lang="ru-RU" dirty="0"/>
              <a:t> годин - 30 (1 кредит ЄКТС).</a:t>
            </a:r>
          </a:p>
          <a:p>
            <a:r>
              <a:rPr lang="en-US" dirty="0">
                <a:hlinkClick r:id="rId3"/>
              </a:rPr>
              <a:t>https://www.chnu.edu.ua/nauka/pov-iazani-pidrozdily/rada-molodykh-vchenykh/konferentsii-kursy/kursy-pidvyshchennia-kvalifikatsii-molodykh-vchenykh-i-vykladachiv-2025/</a:t>
            </a:r>
            <a:r>
              <a:rPr lang="uk-UA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2176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7584" y="624110"/>
            <a:ext cx="11236749" cy="9973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dirty="0"/>
              <a:t>Щорічна студентська наукова конференція 2024</a:t>
            </a:r>
            <a:br>
              <a:rPr lang="uk-UA" sz="3200" dirty="0"/>
            </a:br>
            <a:r>
              <a:rPr lang="uk-UA" sz="3200" dirty="0"/>
              <a:t>(16.04. – 18.04.2024)</a:t>
            </a:r>
            <a:endParaRPr lang="ru-RU" sz="3200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593889" y="1715677"/>
            <a:ext cx="11340445" cy="440982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b="1" i="1" dirty="0" err="1">
                <a:solidFill>
                  <a:srgbClr val="1F1F1F"/>
                </a:solidFill>
                <a:latin typeface="Nunito"/>
              </a:rPr>
              <a:t>Тематичні</a:t>
            </a:r>
            <a:r>
              <a:rPr lang="ru-RU" b="1" i="1" dirty="0">
                <a:solidFill>
                  <a:srgbClr val="1F1F1F"/>
                </a:solidFill>
                <a:latin typeface="Nunito"/>
              </a:rPr>
              <a:t> </a:t>
            </a:r>
            <a:r>
              <a:rPr lang="ru-RU" b="1" i="1" dirty="0" err="1">
                <a:solidFill>
                  <a:srgbClr val="1F1F1F"/>
                </a:solidFill>
                <a:latin typeface="Nunito"/>
              </a:rPr>
              <a:t>напрями</a:t>
            </a:r>
            <a:r>
              <a:rPr lang="ru-RU" b="1" i="1" dirty="0">
                <a:solidFill>
                  <a:srgbClr val="1F1F1F"/>
                </a:solidFill>
                <a:latin typeface="Nunito"/>
              </a:rPr>
              <a:t>:</a:t>
            </a:r>
            <a:endParaRPr lang="ru-RU" b="1" i="1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err="1">
                <a:solidFill>
                  <a:srgbClr val="1F1F1F"/>
                </a:solidFill>
                <a:latin typeface="Nunito"/>
              </a:rPr>
              <a:t>Архітектура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, </a:t>
            </a:r>
            <a:r>
              <a:rPr lang="ru-RU" dirty="0" err="1">
                <a:solidFill>
                  <a:srgbClr val="1F1F1F"/>
                </a:solidFill>
                <a:latin typeface="Nunito"/>
              </a:rPr>
              <a:t>будівництво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 та декоративно-</a:t>
            </a:r>
            <a:r>
              <a:rPr lang="ru-RU" dirty="0" err="1">
                <a:solidFill>
                  <a:srgbClr val="1F1F1F"/>
                </a:solidFill>
                <a:latin typeface="Nunito"/>
              </a:rPr>
              <a:t>прикладне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 </a:t>
            </a:r>
            <a:r>
              <a:rPr lang="ru-RU" dirty="0" err="1">
                <a:solidFill>
                  <a:srgbClr val="1F1F1F"/>
                </a:solidFill>
                <a:latin typeface="Nunito"/>
              </a:rPr>
              <a:t>мистецтво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.</a:t>
            </a:r>
            <a:endParaRPr lang="ru-RU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err="1">
                <a:solidFill>
                  <a:srgbClr val="1F1F1F"/>
                </a:solidFill>
                <a:latin typeface="Nunito"/>
              </a:rPr>
              <a:t>Біологічні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 та </a:t>
            </a:r>
            <a:r>
              <a:rPr lang="ru-RU" dirty="0" err="1">
                <a:solidFill>
                  <a:srgbClr val="1F1F1F"/>
                </a:solidFill>
                <a:latin typeface="Nunito"/>
              </a:rPr>
              <a:t>хімічні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 науки.</a:t>
            </a:r>
            <a:endParaRPr lang="ru-RU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err="1">
                <a:solidFill>
                  <a:srgbClr val="1F1F1F"/>
                </a:solidFill>
                <a:latin typeface="Nunito"/>
              </a:rPr>
              <a:t>Географічні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 науки.</a:t>
            </a:r>
            <a:endParaRPr lang="ru-RU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err="1">
                <a:solidFill>
                  <a:srgbClr val="1F1F1F"/>
                </a:solidFill>
                <a:latin typeface="Nunito"/>
              </a:rPr>
              <a:t>Економічний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 блок.</a:t>
            </a:r>
            <a:endParaRPr lang="ru-RU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err="1">
                <a:solidFill>
                  <a:srgbClr val="1F1F1F"/>
                </a:solidFill>
                <a:latin typeface="Nunito"/>
              </a:rPr>
              <a:t>Іноземні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 </a:t>
            </a:r>
            <a:r>
              <a:rPr lang="ru-RU" dirty="0" err="1">
                <a:solidFill>
                  <a:srgbClr val="1F1F1F"/>
                </a:solidFill>
                <a:latin typeface="Nunito"/>
              </a:rPr>
              <a:t>мови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.</a:t>
            </a:r>
            <a:endParaRPr lang="ru-RU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err="1">
                <a:solidFill>
                  <a:srgbClr val="1F1F1F"/>
                </a:solidFill>
                <a:latin typeface="Nunito"/>
              </a:rPr>
              <a:t>Історичні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 науки.</a:t>
            </a:r>
            <a:endParaRPr lang="ru-RU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solidFill>
                  <a:srgbClr val="1F1F1F"/>
                </a:solidFill>
                <a:latin typeface="Nunito"/>
              </a:rPr>
              <a:t>Математика та </a:t>
            </a:r>
            <a:r>
              <a:rPr lang="ru-RU" dirty="0" err="1">
                <a:solidFill>
                  <a:srgbClr val="1F1F1F"/>
                </a:solidFill>
                <a:latin typeface="Nunito"/>
              </a:rPr>
              <a:t>інформатика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err="1">
                <a:solidFill>
                  <a:srgbClr val="1F1F1F"/>
                </a:solidFill>
                <a:latin typeface="Nunito"/>
              </a:rPr>
              <a:t>Педагогічні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 науки.</a:t>
            </a:r>
            <a:endParaRPr lang="ru-RU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err="1">
                <a:solidFill>
                  <a:srgbClr val="1F1F1F"/>
                </a:solidFill>
                <a:latin typeface="Nunito"/>
              </a:rPr>
              <a:t>Фізико-технічні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 та </a:t>
            </a:r>
            <a:r>
              <a:rPr lang="ru-RU" dirty="0" err="1">
                <a:solidFill>
                  <a:srgbClr val="1F1F1F"/>
                </a:solidFill>
                <a:latin typeface="Nunito"/>
              </a:rPr>
              <a:t>комп’ютерні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 науки.</a:t>
            </a:r>
            <a:endParaRPr lang="ru-RU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err="1">
                <a:solidFill>
                  <a:srgbClr val="1F1F1F"/>
                </a:solidFill>
                <a:latin typeface="Nunito"/>
              </a:rPr>
              <a:t>Фізична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 культура та </a:t>
            </a:r>
            <a:r>
              <a:rPr lang="ru-RU" dirty="0" err="1">
                <a:solidFill>
                  <a:srgbClr val="1F1F1F"/>
                </a:solidFill>
                <a:latin typeface="Nunito"/>
              </a:rPr>
              <a:t>здоров'я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 </a:t>
            </a:r>
            <a:r>
              <a:rPr lang="ru-RU" dirty="0" err="1">
                <a:solidFill>
                  <a:srgbClr val="1F1F1F"/>
                </a:solidFill>
                <a:latin typeface="Nunito"/>
              </a:rPr>
              <a:t>людини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.</a:t>
            </a:r>
            <a:endParaRPr lang="ru-RU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err="1">
                <a:solidFill>
                  <a:srgbClr val="1F1F1F"/>
                </a:solidFill>
                <a:latin typeface="Nunito"/>
              </a:rPr>
              <a:t>Філологічні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 науки.</a:t>
            </a:r>
            <a:endParaRPr lang="ru-RU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err="1">
                <a:solidFill>
                  <a:srgbClr val="1F1F1F"/>
                </a:solidFill>
                <a:latin typeface="Nunito"/>
              </a:rPr>
              <a:t>Юридичні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 науки.</a:t>
            </a:r>
          </a:p>
          <a:p>
            <a:r>
              <a:rPr lang="uk-UA" b="1" i="1" dirty="0"/>
              <a:t>16 студентів стали переможцями у своїх секціях та нагороджені призами від </a:t>
            </a:r>
            <a:r>
              <a:rPr lang="uk-UA" b="1" i="1" dirty="0" err="1"/>
              <a:t>адміінстрації</a:t>
            </a:r>
            <a:r>
              <a:rPr lang="uk-UA" b="1" i="1" dirty="0"/>
              <a:t> університету</a:t>
            </a:r>
          </a:p>
          <a:p>
            <a:endParaRPr lang="uk-UA" b="1" i="1" dirty="0"/>
          </a:p>
          <a:p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869674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7584" y="624110"/>
            <a:ext cx="11236749" cy="9973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dirty="0"/>
              <a:t>Щорічна студентська наукова конференція 2025</a:t>
            </a:r>
            <a:br>
              <a:rPr lang="uk-UA" sz="3200" dirty="0"/>
            </a:br>
            <a:r>
              <a:rPr lang="uk-UA" sz="3200" dirty="0"/>
              <a:t>(12.05. – 15.05.2025)</a:t>
            </a:r>
            <a:endParaRPr lang="ru-RU" sz="3200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593889" y="1715678"/>
            <a:ext cx="11340445" cy="478881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b="1" i="1" dirty="0" err="1">
                <a:solidFill>
                  <a:srgbClr val="1F1F1F"/>
                </a:solidFill>
                <a:latin typeface="Nunito"/>
              </a:rPr>
              <a:t>Тематичні</a:t>
            </a:r>
            <a:r>
              <a:rPr lang="ru-RU" b="1" i="1" dirty="0">
                <a:solidFill>
                  <a:srgbClr val="1F1F1F"/>
                </a:solidFill>
                <a:latin typeface="Nunito"/>
              </a:rPr>
              <a:t> </a:t>
            </a:r>
            <a:r>
              <a:rPr lang="ru-RU" b="1" i="1" dirty="0" err="1">
                <a:solidFill>
                  <a:srgbClr val="1F1F1F"/>
                </a:solidFill>
                <a:latin typeface="Nunito"/>
              </a:rPr>
              <a:t>напрями</a:t>
            </a:r>
            <a:r>
              <a:rPr lang="ru-RU" b="1" i="1" dirty="0">
                <a:solidFill>
                  <a:srgbClr val="1F1F1F"/>
                </a:solidFill>
                <a:latin typeface="Nunito"/>
              </a:rPr>
              <a:t>:</a:t>
            </a:r>
            <a:endParaRPr lang="ru-RU" b="1" i="1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err="1">
                <a:solidFill>
                  <a:srgbClr val="1F1F1F"/>
                </a:solidFill>
                <a:latin typeface="Nunito"/>
              </a:rPr>
              <a:t>Архітектура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, </a:t>
            </a:r>
            <a:r>
              <a:rPr lang="ru-RU" dirty="0" err="1">
                <a:solidFill>
                  <a:srgbClr val="1F1F1F"/>
                </a:solidFill>
                <a:latin typeface="Nunito"/>
              </a:rPr>
              <a:t>будівництво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 та декоративно-</a:t>
            </a:r>
            <a:r>
              <a:rPr lang="ru-RU" dirty="0" err="1">
                <a:solidFill>
                  <a:srgbClr val="1F1F1F"/>
                </a:solidFill>
                <a:latin typeface="Nunito"/>
              </a:rPr>
              <a:t>прикладне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 </a:t>
            </a:r>
            <a:r>
              <a:rPr lang="ru-RU" dirty="0" err="1">
                <a:solidFill>
                  <a:srgbClr val="1F1F1F"/>
                </a:solidFill>
                <a:latin typeface="Nunito"/>
              </a:rPr>
              <a:t>мистецтво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.</a:t>
            </a:r>
            <a:endParaRPr lang="ru-RU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err="1">
                <a:solidFill>
                  <a:srgbClr val="1F1F1F"/>
                </a:solidFill>
                <a:latin typeface="Nunito"/>
              </a:rPr>
              <a:t>Біологічні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 та </a:t>
            </a:r>
            <a:r>
              <a:rPr lang="ru-RU" dirty="0" err="1">
                <a:solidFill>
                  <a:srgbClr val="1F1F1F"/>
                </a:solidFill>
                <a:latin typeface="Nunito"/>
              </a:rPr>
              <a:t>хімічні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 науки.</a:t>
            </a:r>
            <a:endParaRPr lang="ru-RU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err="1">
                <a:solidFill>
                  <a:srgbClr val="1F1F1F"/>
                </a:solidFill>
                <a:latin typeface="Nunito"/>
              </a:rPr>
              <a:t>Географічні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 науки.</a:t>
            </a:r>
            <a:endParaRPr lang="ru-RU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err="1">
                <a:solidFill>
                  <a:srgbClr val="1F1F1F"/>
                </a:solidFill>
                <a:latin typeface="Nunito"/>
              </a:rPr>
              <a:t>Економічний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 блок.</a:t>
            </a:r>
            <a:endParaRPr lang="ru-RU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err="1">
                <a:solidFill>
                  <a:srgbClr val="1F1F1F"/>
                </a:solidFill>
                <a:latin typeface="Nunito"/>
              </a:rPr>
              <a:t>Іноземні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 </a:t>
            </a:r>
            <a:r>
              <a:rPr lang="ru-RU" dirty="0" err="1">
                <a:solidFill>
                  <a:srgbClr val="1F1F1F"/>
                </a:solidFill>
                <a:latin typeface="Nunito"/>
              </a:rPr>
              <a:t>мови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.</a:t>
            </a:r>
            <a:endParaRPr lang="ru-RU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err="1">
                <a:solidFill>
                  <a:srgbClr val="1F1F1F"/>
                </a:solidFill>
                <a:latin typeface="Nunito"/>
              </a:rPr>
              <a:t>Історичні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 науки.</a:t>
            </a:r>
            <a:endParaRPr lang="ru-RU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solidFill>
                  <a:srgbClr val="1F1F1F"/>
                </a:solidFill>
                <a:latin typeface="Nunito"/>
              </a:rPr>
              <a:t>Математика та </a:t>
            </a:r>
            <a:r>
              <a:rPr lang="ru-RU" dirty="0" err="1">
                <a:solidFill>
                  <a:srgbClr val="1F1F1F"/>
                </a:solidFill>
                <a:latin typeface="Nunito"/>
              </a:rPr>
              <a:t>інформатика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err="1">
                <a:solidFill>
                  <a:srgbClr val="1F1F1F"/>
                </a:solidFill>
                <a:latin typeface="Nunito"/>
              </a:rPr>
              <a:t>Педагогічні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 науки.</a:t>
            </a:r>
            <a:endParaRPr lang="ru-RU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err="1">
                <a:solidFill>
                  <a:srgbClr val="1F1F1F"/>
                </a:solidFill>
                <a:latin typeface="Nunito"/>
              </a:rPr>
              <a:t>Фізико-технічні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 та </a:t>
            </a:r>
            <a:r>
              <a:rPr lang="ru-RU" dirty="0" err="1">
                <a:solidFill>
                  <a:srgbClr val="1F1F1F"/>
                </a:solidFill>
                <a:latin typeface="Nunito"/>
              </a:rPr>
              <a:t>комп’ютерні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 науки.</a:t>
            </a:r>
            <a:endParaRPr lang="ru-RU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err="1">
                <a:solidFill>
                  <a:srgbClr val="1F1F1F"/>
                </a:solidFill>
                <a:latin typeface="Nunito"/>
              </a:rPr>
              <a:t>Фізична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 культура та </a:t>
            </a:r>
            <a:r>
              <a:rPr lang="ru-RU" dirty="0" err="1">
                <a:solidFill>
                  <a:srgbClr val="1F1F1F"/>
                </a:solidFill>
                <a:latin typeface="Nunito"/>
              </a:rPr>
              <a:t>здоров'я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 </a:t>
            </a:r>
            <a:r>
              <a:rPr lang="ru-RU" dirty="0" err="1">
                <a:solidFill>
                  <a:srgbClr val="1F1F1F"/>
                </a:solidFill>
                <a:latin typeface="Nunito"/>
              </a:rPr>
              <a:t>людини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.</a:t>
            </a:r>
            <a:endParaRPr lang="ru-RU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err="1">
                <a:solidFill>
                  <a:srgbClr val="1F1F1F"/>
                </a:solidFill>
                <a:latin typeface="Nunito"/>
              </a:rPr>
              <a:t>Філологічні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 науки.</a:t>
            </a:r>
            <a:endParaRPr lang="ru-RU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err="1">
                <a:solidFill>
                  <a:srgbClr val="1F1F1F"/>
                </a:solidFill>
                <a:latin typeface="Nunito"/>
              </a:rPr>
              <a:t>Юридичні</a:t>
            </a:r>
            <a:r>
              <a:rPr lang="ru-RU" dirty="0">
                <a:solidFill>
                  <a:srgbClr val="1F1F1F"/>
                </a:solidFill>
                <a:latin typeface="Nunito"/>
              </a:rPr>
              <a:t> науки.</a:t>
            </a:r>
          </a:p>
          <a:p>
            <a:r>
              <a:rPr lang="uk-UA" b="1" i="1" dirty="0"/>
              <a:t>16 студентів стали переможцями у своїх секціях та нагороджені призами від адміністрації університету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3720549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7584" y="624110"/>
            <a:ext cx="11236749" cy="9973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dirty="0"/>
              <a:t>Молодий вчений року Чернівецького національного університету імені Юрія </a:t>
            </a:r>
            <a:r>
              <a:rPr lang="uk-UA" sz="3200" dirty="0" err="1"/>
              <a:t>Федьковича</a:t>
            </a:r>
            <a:r>
              <a:rPr lang="uk-UA" sz="3200" dirty="0"/>
              <a:t> 2024</a:t>
            </a:r>
            <a:endParaRPr lang="ru-RU" sz="3200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593889" y="1715678"/>
            <a:ext cx="11340445" cy="3092296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2000" dirty="0">
                <a:solidFill>
                  <a:srgbClr val="1F1F1F"/>
                </a:solidFill>
                <a:latin typeface="Nunito"/>
              </a:rPr>
              <a:t>Захід подібного спрямування проводився вперше.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2000" dirty="0">
                <a:solidFill>
                  <a:srgbClr val="1F1F1F"/>
                </a:solidFill>
                <a:latin typeface="Nunito"/>
              </a:rPr>
              <a:t>Участь у Конкурсі взяли 41 молодий науковець з усіх факультетів</a:t>
            </a:r>
            <a:r>
              <a:rPr lang="en-US" sz="2000" dirty="0">
                <a:solidFill>
                  <a:srgbClr val="1F1F1F"/>
                </a:solidFill>
                <a:latin typeface="Nunito"/>
              </a:rPr>
              <a:t>/</a:t>
            </a:r>
            <a:r>
              <a:rPr lang="uk-UA" sz="2000" dirty="0">
                <a:solidFill>
                  <a:srgbClr val="1F1F1F"/>
                </a:solidFill>
                <a:latin typeface="Nunito"/>
              </a:rPr>
              <a:t>інститутів університету.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2000" dirty="0">
                <a:solidFill>
                  <a:srgbClr val="1F1F1F"/>
                </a:solidFill>
                <a:latin typeface="Nunito"/>
              </a:rPr>
              <a:t>Лауреатами стали 17 науковців.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2000" dirty="0">
                <a:solidFill>
                  <a:srgbClr val="1F1F1F"/>
                </a:solidFill>
                <a:latin typeface="Nunito"/>
              </a:rPr>
              <a:t>Номінантами стали 21 науковець.</a:t>
            </a:r>
            <a:endParaRPr lang="ru-RU" sz="20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2000" dirty="0">
                <a:solidFill>
                  <a:srgbClr val="1F1F1F"/>
                </a:solidFill>
                <a:latin typeface="Nunito"/>
              </a:rPr>
              <a:t>Всі учасники отримали сертифікати про участь; лауреати – грошові винагороди.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1F1F1F"/>
                </a:solidFill>
                <a:latin typeface="Nunito"/>
                <a:hlinkClick r:id="rId3"/>
              </a:rPr>
              <a:t>https://www.chnu.edu.ua/novyny/naukova-diialnist/v-universyteti-vidbulys-naukovi-pikniky-protydiia-zmini-klimatu/</a:t>
            </a:r>
            <a:r>
              <a:rPr lang="uk-UA" dirty="0">
                <a:solidFill>
                  <a:srgbClr val="1F1F1F"/>
                </a:solidFill>
                <a:latin typeface="Nunito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4569112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198</TotalTime>
  <Words>1368</Words>
  <Application>Microsoft Office PowerPoint</Application>
  <PresentationFormat>Широкий екран</PresentationFormat>
  <Paragraphs>113</Paragraphs>
  <Slides>16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16</vt:i4>
      </vt:variant>
    </vt:vector>
  </HeadingPairs>
  <TitlesOfParts>
    <vt:vector size="21" baseType="lpstr">
      <vt:lpstr>Arial</vt:lpstr>
      <vt:lpstr>Century Gothic</vt:lpstr>
      <vt:lpstr>Nunito</vt:lpstr>
      <vt:lpstr>Wingdings 3</vt:lpstr>
      <vt:lpstr>Легкий дым</vt:lpstr>
      <vt:lpstr>Звіт  Голови Ради молодих вчених Чернівецького національного університету імені Юрія Федьковича   (2023-2024, 2024-2025  навчальні роки)</vt:lpstr>
      <vt:lpstr>Основні напрямки діяльності Ради молодих вчених за звітний період </vt:lpstr>
      <vt:lpstr>Кошторис РМВ на 2025 календарний рік</vt:lpstr>
      <vt:lpstr>Кошторис РМВ на 2026 календарний рік</vt:lpstr>
      <vt:lpstr>Курси підвищення кваліфікації «Інновації в освіті: професійний бренд викладача-науковця» (15.04.2024-19.04.2024)</vt:lpstr>
      <vt:lpstr>Курси підвищення кваліфікації «Нові горизонти зростання сучасного викладача-науковця» (7.04. – 11.04.2025) </vt:lpstr>
      <vt:lpstr>Щорічна студентська наукова конференція 2024 (16.04. – 18.04.2024)</vt:lpstr>
      <vt:lpstr>Щорічна студентська наукова конференція 2025 (12.05. – 15.05.2025)</vt:lpstr>
      <vt:lpstr>Молодий вчений року Чернівецького національного університету імені Юрія Федьковича 2024</vt:lpstr>
      <vt:lpstr>Молодий вчений року Чернівецького національного університету імені Юрія Федьковича 2025</vt:lpstr>
      <vt:lpstr> Науково-просвітницький захід «Fest-наука» (19.05.2024)</vt:lpstr>
      <vt:lpstr>Молодий вчений року 2024 (при МОН) </vt:lpstr>
      <vt:lpstr> Конкурс наукових проектів на здобуття грантів Чернівецького національного університету імені Юрія Федьковича для молодих вчених (2025 р).  </vt:lpstr>
      <vt:lpstr>Просвітницький проєкт «Школа лідера» </vt:lpstr>
      <vt:lpstr> IV Міжнародна науково-практична конференція «Молодіжна наука заради миру та розвитку» (28-29 листопада 2025 р.)  </vt:lpstr>
      <vt:lpstr>    Дякую за увагу!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Інформація про роботу Ради молодих вчених Чернівецького національного університету імені Юрія Федьковича за 2023-2024 н.р.</dc:title>
  <dc:creator>Учетная запись Майкрософт</dc:creator>
  <cp:lastModifiedBy>Павло Іванович Крайній</cp:lastModifiedBy>
  <cp:revision>21</cp:revision>
  <dcterms:created xsi:type="dcterms:W3CDTF">2024-06-24T08:16:59Z</dcterms:created>
  <dcterms:modified xsi:type="dcterms:W3CDTF">2025-12-16T18:55:04Z</dcterms:modified>
</cp:coreProperties>
</file>