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6" r:id="rId2"/>
    <p:sldId id="26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5" r:id="rId14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3411" autoAdjust="0"/>
  </p:normalViewPr>
  <p:slideViewPr>
    <p:cSldViewPr>
      <p:cViewPr varScale="1">
        <p:scale>
          <a:sx n="97" d="100"/>
          <a:sy n="97" d="100"/>
        </p:scale>
        <p:origin x="16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Rock\Desktop\&#1058;&#1072;&#1073;&#1083;&#1080;&#1095;&#1082;&#1080;%20&#1070;&#1088;&#1072;%20&#1085;&#1072;%20&#1074;&#1095;&#1077;&#1085;&#1091;%20&#1088;&#1072;&#1076;&#109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35469884981654776"/>
          <c:w val="1"/>
          <c:h val="0.51964669992167212"/>
        </c:manualLayout>
      </c:layout>
      <c:pie3DChart>
        <c:varyColors val="1"/>
        <c:ser>
          <c:idx val="0"/>
          <c:order val="0"/>
          <c:tx>
            <c:strRef>
              <c:f>'3'!$A$4:$A$17</c:f>
              <c:strCache>
                <c:ptCount val="14"/>
                <c:pt idx="0">
                  <c:v>Земельні ділянки</c:v>
                </c:pt>
                <c:pt idx="1">
                  <c:v>Будівлі, споруди та передавальні пристрої</c:v>
                </c:pt>
                <c:pt idx="2">
                  <c:v>Машини та обладнання</c:v>
                </c:pt>
                <c:pt idx="3">
                  <c:v>Транспортні засоби</c:v>
                </c:pt>
                <c:pt idx="4">
                  <c:v>Інструменти, прилади, інвентар</c:v>
                </c:pt>
                <c:pt idx="5">
                  <c:v>Тварини та багаторічні насадження</c:v>
                </c:pt>
                <c:pt idx="6">
                  <c:v>Інші основні засоби</c:v>
                </c:pt>
                <c:pt idx="7">
                  <c:v>Музейні фонди</c:v>
                </c:pt>
                <c:pt idx="8">
                  <c:v>Бібліотечні фонди</c:v>
                </c:pt>
                <c:pt idx="9">
                  <c:v>Малоцінні необоротні матеріальні активи</c:v>
                </c:pt>
                <c:pt idx="10">
                  <c:v>Білизна, постільні речі, одяг та взуття</c:v>
                </c:pt>
                <c:pt idx="11">
                  <c:v>Інвентарна тара</c:v>
                </c:pt>
                <c:pt idx="12">
                  <c:v>Необоротні матеріальні активи спеціального призначення</c:v>
                </c:pt>
                <c:pt idx="13">
                  <c:v>Інші необоротні матеріальні активи</c:v>
                </c:pt>
              </c:strCache>
            </c:strRef>
          </c:tx>
          <c:explosion val="11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CC94-4E6C-82AB-74BD25558598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C94-4E6C-82AB-74BD25558598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CC94-4E6C-82AB-74BD25558598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CC94-4E6C-82AB-74BD25558598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CC94-4E6C-82AB-74BD25558598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CC94-4E6C-82AB-74BD25558598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CC94-4E6C-82AB-74BD25558598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CC94-4E6C-82AB-74BD25558598}"/>
              </c:ext>
            </c:extLst>
          </c:dPt>
          <c:dPt>
            <c:idx val="8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CC94-4E6C-82AB-74BD25558598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CC94-4E6C-82AB-74BD25558598}"/>
              </c:ext>
            </c:extLst>
          </c:dPt>
          <c:dPt>
            <c:idx val="1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CC94-4E6C-82AB-74BD25558598}"/>
              </c:ext>
            </c:extLst>
          </c:dPt>
          <c:dPt>
            <c:idx val="1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CC94-4E6C-82AB-74BD25558598}"/>
              </c:ext>
            </c:extLst>
          </c:dPt>
          <c:dPt>
            <c:idx val="1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CC94-4E6C-82AB-74BD25558598}"/>
              </c:ext>
            </c:extLst>
          </c:dPt>
          <c:dPt>
            <c:idx val="1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CC94-4E6C-82AB-74BD25558598}"/>
              </c:ext>
            </c:extLst>
          </c:dPt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9,92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0,44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0,69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0,44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0,16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0,13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1,74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mtClean="0"/>
                      <a:t>7,00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0,57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'3'!$A$4:$A$17</c:f>
              <c:strCache>
                <c:ptCount val="14"/>
                <c:pt idx="0">
                  <c:v>Земельні ділянки</c:v>
                </c:pt>
                <c:pt idx="1">
                  <c:v>Будівлі, споруди та передавальні пристрої</c:v>
                </c:pt>
                <c:pt idx="2">
                  <c:v>Машини та обладнання</c:v>
                </c:pt>
                <c:pt idx="3">
                  <c:v>Транспортні засоби</c:v>
                </c:pt>
                <c:pt idx="4">
                  <c:v>Інструменти, прилади, інвентар</c:v>
                </c:pt>
                <c:pt idx="5">
                  <c:v>Тварини та багаторічні насадження</c:v>
                </c:pt>
                <c:pt idx="6">
                  <c:v>Інші основні засоби</c:v>
                </c:pt>
                <c:pt idx="7">
                  <c:v>Музейні фонди</c:v>
                </c:pt>
                <c:pt idx="8">
                  <c:v>Бібліотечні фонди</c:v>
                </c:pt>
                <c:pt idx="9">
                  <c:v>Малоцінні необоротні матеріальні активи</c:v>
                </c:pt>
                <c:pt idx="10">
                  <c:v>Білизна, постільні речі, одяг та взуття</c:v>
                </c:pt>
                <c:pt idx="11">
                  <c:v>Інвентарна тара</c:v>
                </c:pt>
                <c:pt idx="12">
                  <c:v>Необоротні матеріальні активи спеціального призначення</c:v>
                </c:pt>
                <c:pt idx="13">
                  <c:v>Інші необоротні матеріальні активи</c:v>
                </c:pt>
              </c:strCache>
            </c:strRef>
          </c:cat>
          <c:val>
            <c:numRef>
              <c:f>'3'!$E$4:$E$17</c:f>
              <c:numCache>
                <c:formatCode>0.00%</c:formatCode>
                <c:ptCount val="14"/>
                <c:pt idx="0">
                  <c:v>0.4352180500609964</c:v>
                </c:pt>
                <c:pt idx="1">
                  <c:v>0.36652780385789319</c:v>
                </c:pt>
                <c:pt idx="2">
                  <c:v>9.5587433575924821E-2</c:v>
                </c:pt>
                <c:pt idx="3">
                  <c:v>4.4704053513509217E-3</c:v>
                </c:pt>
                <c:pt idx="4">
                  <c:v>7.1622504701244335E-3</c:v>
                </c:pt>
                <c:pt idx="5">
                  <c:v>4.4627211235585664E-3</c:v>
                </c:pt>
                <c:pt idx="6">
                  <c:v>1.656920471472525E-3</c:v>
                </c:pt>
                <c:pt idx="7">
                  <c:v>1.3508773626449348E-3</c:v>
                </c:pt>
                <c:pt idx="8">
                  <c:v>1.7257036169423021E-2</c:v>
                </c:pt>
                <c:pt idx="9">
                  <c:v>5.9601458522110635E-2</c:v>
                </c:pt>
                <c:pt idx="10">
                  <c:v>5.7583922923212291E-3</c:v>
                </c:pt>
                <c:pt idx="11">
                  <c:v>2.1084269183740983E-7</c:v>
                </c:pt>
                <c:pt idx="12">
                  <c:v>8.9034915462466227E-4</c:v>
                </c:pt>
                <c:pt idx="13">
                  <c:v>5.6090744862870934E-5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CC94-4E6C-82AB-74BD255585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3.2018683614961352E-2"/>
          <c:y val="3.1372512620598259E-2"/>
          <c:w val="0.96147516684381396"/>
          <c:h val="0.2677109663846046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Усього на початок року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платежі до бюджету</c:v>
                </c:pt>
                <c:pt idx="1">
                  <c:v>за розрахунками за товари, роботи, послуги</c:v>
                </c:pt>
                <c:pt idx="2">
                  <c:v>відсотки по кредитах за навчання</c:v>
                </c:pt>
                <c:pt idx="3">
                  <c:v>орендарі</c:v>
                </c:pt>
                <c:pt idx="4">
                  <c:v>за друк книг</c:v>
                </c:pt>
                <c:pt idx="5">
                  <c:v>плата за навчання, гуртожитки</c:v>
                </c:pt>
                <c:pt idx="6">
                  <c:v>депоненти</c:v>
                </c:pt>
                <c:pt idx="7">
                  <c:v>тендерне забезпечення</c:v>
                </c:pt>
              </c:strCache>
            </c:strRef>
          </c:cat>
          <c:val>
            <c:numRef>
              <c:f>Лист1!$B$2:$B$9</c:f>
              <c:numCache>
                <c:formatCode>#,##0</c:formatCode>
                <c:ptCount val="8"/>
                <c:pt idx="0">
                  <c:v>66640</c:v>
                </c:pt>
                <c:pt idx="1">
                  <c:v>227587</c:v>
                </c:pt>
                <c:pt idx="2">
                  <c:v>363</c:v>
                </c:pt>
                <c:pt idx="3">
                  <c:v>20315</c:v>
                </c:pt>
                <c:pt idx="4">
                  <c:v>10180</c:v>
                </c:pt>
                <c:pt idx="5">
                  <c:v>2895259</c:v>
                </c:pt>
                <c:pt idx="6">
                  <c:v>18022</c:v>
                </c:pt>
                <c:pt idx="7">
                  <c:v>150000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8A-4F53-89C4-F89B457A76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Усього на кінець року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Лист1!$A$2:$A$9</c:f>
              <c:strCache>
                <c:ptCount val="8"/>
                <c:pt idx="0">
                  <c:v>платежі до бюджету</c:v>
                </c:pt>
                <c:pt idx="1">
                  <c:v>за розрахунками за товари, роботи, послуги</c:v>
                </c:pt>
                <c:pt idx="2">
                  <c:v>відсотки по кредитах за навчання</c:v>
                </c:pt>
                <c:pt idx="3">
                  <c:v>орендарі</c:v>
                </c:pt>
                <c:pt idx="4">
                  <c:v>за друк книг</c:v>
                </c:pt>
                <c:pt idx="5">
                  <c:v>плата за навчання, гуртожитки</c:v>
                </c:pt>
                <c:pt idx="6">
                  <c:v>депоненти</c:v>
                </c:pt>
                <c:pt idx="7">
                  <c:v>тендерне забезпечення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 formatCode="#,##0">
                  <c:v>147132.92000000001</c:v>
                </c:pt>
                <c:pt idx="3" formatCode="#,##0">
                  <c:v>19944.14</c:v>
                </c:pt>
                <c:pt idx="5" formatCode="#,##0">
                  <c:v>3860982</c:v>
                </c:pt>
                <c:pt idx="6" formatCode="#,##0">
                  <c:v>47971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8A-4F53-89C4-F89B457A7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63753312"/>
        <c:axId val="-163750592"/>
        <c:axId val="0"/>
      </c:bar3DChart>
      <c:catAx>
        <c:axId val="-16375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63750592"/>
        <c:crosses val="autoZero"/>
        <c:auto val="1"/>
        <c:lblAlgn val="ctr"/>
        <c:lblOffset val="100"/>
        <c:noMultiLvlLbl val="0"/>
      </c:catAx>
      <c:valAx>
        <c:axId val="-16375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6375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10"/>
      <c:depthPercent val="10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'9'!$B$4</c:f>
              <c:strCache>
                <c:ptCount val="1"/>
                <c:pt idx="0">
                  <c:v>Звітний період</c:v>
                </c:pt>
              </c:strCache>
            </c:strRef>
          </c:tx>
          <c:invertIfNegative val="0"/>
          <c:cat>
            <c:strRef>
              <c:f>'9'!$A$5:$A$9</c:f>
              <c:strCache>
                <c:ptCount val="5"/>
                <c:pt idx="0">
                  <c:v>Витрати на оплату праці</c:v>
                </c:pt>
                <c:pt idx="1">
                  <c:v>Відрахування на соціальні заходи</c:v>
                </c:pt>
                <c:pt idx="2">
                  <c:v>Матеріальні витрати</c:v>
                </c:pt>
                <c:pt idx="3">
                  <c:v>Амортизація </c:v>
                </c:pt>
                <c:pt idx="4">
                  <c:v>Інші витрати</c:v>
                </c:pt>
              </c:strCache>
            </c:strRef>
          </c:cat>
          <c:val>
            <c:numRef>
              <c:f>'9'!$D$5:$D$9</c:f>
              <c:numCache>
                <c:formatCode>0.00%</c:formatCode>
                <c:ptCount val="5"/>
                <c:pt idx="0">
                  <c:v>0.72390029804794642</c:v>
                </c:pt>
                <c:pt idx="1">
                  <c:v>0.15776891323736483</c:v>
                </c:pt>
                <c:pt idx="2">
                  <c:v>9.063259100946032E-2</c:v>
                </c:pt>
                <c:pt idx="3">
                  <c:v>2.2988340298870008E-2</c:v>
                </c:pt>
                <c:pt idx="4">
                  <c:v>4.7098574063583632E-3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773-4F83-AD95-AF15BE79F2DC}"/>
            </c:ext>
          </c:extLst>
        </c:ser>
        <c:ser>
          <c:idx val="1"/>
          <c:order val="1"/>
          <c:tx>
            <c:strRef>
              <c:f>'9'!$C$4</c:f>
              <c:strCache>
                <c:ptCount val="1"/>
                <c:pt idx="0">
                  <c:v>Попередній період</c:v>
                </c:pt>
              </c:strCache>
            </c:strRef>
          </c:tx>
          <c:invertIfNegative val="0"/>
          <c:cat>
            <c:strRef>
              <c:f>'9'!$A$5:$A$9</c:f>
              <c:strCache>
                <c:ptCount val="5"/>
                <c:pt idx="0">
                  <c:v>Витрати на оплату праці</c:v>
                </c:pt>
                <c:pt idx="1">
                  <c:v>Відрахування на соціальні заходи</c:v>
                </c:pt>
                <c:pt idx="2">
                  <c:v>Матеріальні витрати</c:v>
                </c:pt>
                <c:pt idx="3">
                  <c:v>Амортизація </c:v>
                </c:pt>
                <c:pt idx="4">
                  <c:v>Інші витрати</c:v>
                </c:pt>
              </c:strCache>
            </c:strRef>
          </c:cat>
          <c:val>
            <c:numRef>
              <c:f>'9'!$E$5:$E$9</c:f>
              <c:numCache>
                <c:formatCode>0.00%</c:formatCode>
                <c:ptCount val="5"/>
                <c:pt idx="0">
                  <c:v>0.7248130708318129</c:v>
                </c:pt>
                <c:pt idx="1">
                  <c:v>0.15894774883405863</c:v>
                </c:pt>
                <c:pt idx="2">
                  <c:v>8.9969805876118428E-2</c:v>
                </c:pt>
                <c:pt idx="3">
                  <c:v>2.2993044224955413E-2</c:v>
                </c:pt>
                <c:pt idx="4">
                  <c:v>3.2763302330546108E-3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773-4F83-AD95-AF15BE79F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382709744"/>
        <c:axId val="-382711920"/>
        <c:axId val="0"/>
      </c:bar3DChart>
      <c:catAx>
        <c:axId val="-38270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382711920"/>
        <c:crosses val="autoZero"/>
        <c:auto val="1"/>
        <c:lblAlgn val="ctr"/>
        <c:lblOffset val="100"/>
        <c:noMultiLvlLbl val="0"/>
      </c:catAx>
      <c:valAx>
        <c:axId val="-38271192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-38270974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2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6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89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95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31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484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91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45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0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59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17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4A36B-5404-4BC4-BC86-B90117E1E99E}" type="datetimeFigureOut">
              <a:rPr lang="ru-RU" smtClean="0"/>
              <a:t>24.01.2025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894E9-0F3A-42D2-82F6-531292116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82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656184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ФІНАНСОВИЙ ЗВІТ </a:t>
            </a:r>
            <a:b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рік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www.chnu.edu.ua/res/chnu.edu.ua/----------------------------------------------------------------------------------------------------14.05.20/1%202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188" y="1052736"/>
            <a:ext cx="4168499" cy="5657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06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ЗВІТ ПРО ФІНАНСОВІ РЕЗУЛЬТАТИ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556644"/>
              </p:ext>
            </p:extLst>
          </p:nvPr>
        </p:nvGraphicFramePr>
        <p:xfrm>
          <a:off x="827584" y="1052736"/>
          <a:ext cx="7560840" cy="4968556"/>
        </p:xfrm>
        <a:graphic>
          <a:graphicData uri="http://schemas.openxmlformats.org/drawingml/2006/table">
            <a:tbl>
              <a:tblPr/>
              <a:tblGrid>
                <a:gridCol w="4032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5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Стаття</a:t>
                      </a:r>
                      <a:endParaRPr lang="ru-RU" sz="12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За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звітний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2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За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аналогічний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попереднього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ВИТРАТИ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Витрати за 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Витрати на виконання бюджетних програм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273 940 571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229 477 195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5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Витрати на виготовлення продукції (надання послуг, виконання робіт)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282 477 777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235 650 358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Витрати з продажу активів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294 683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226 306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8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Фінансові витрати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Інші витрати за 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7 117 465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2 202 122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8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Усього витрат за 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563 830 496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467 555 981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Витрати за необмінними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8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Трансфери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781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Інші витрати за необмінними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60 832 438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54 241 543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29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Усього витрати за необмінними операціями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60 832 438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54 241 543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18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Усього витрат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624 662 934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521 797 524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484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Профіцит/дефіцит за звітний період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36 524 538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74 788 149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07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ЕЛЕМЕНТИ ВИТРАТ ЗА ОБМІННИМИ ОПЕРАЦІЯМИ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496323"/>
              </p:ext>
            </p:extLst>
          </p:nvPr>
        </p:nvGraphicFramePr>
        <p:xfrm>
          <a:off x="899592" y="908720"/>
          <a:ext cx="7488832" cy="1815631"/>
        </p:xfrm>
        <a:graphic>
          <a:graphicData uri="http://schemas.openxmlformats.org/drawingml/2006/table">
            <a:tbl>
              <a:tblPr/>
              <a:tblGrid>
                <a:gridCol w="26496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015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613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78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Стаття</a:t>
                      </a:r>
                      <a:endParaRPr lang="ru-RU" sz="11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effectLst/>
                          <a:latin typeface="Arial Cyr"/>
                        </a:rPr>
                        <a:t>Сума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>
                          <a:effectLst/>
                          <a:latin typeface="Arial Cyr"/>
                        </a:rPr>
                        <a:t>Питома вага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75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Звітний</a:t>
                      </a:r>
                      <a:r>
                        <a:rPr lang="ru-RU" sz="11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1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Попередній</a:t>
                      </a:r>
                      <a:r>
                        <a:rPr lang="ru-RU" sz="11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1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Звітний</a:t>
                      </a:r>
                      <a:r>
                        <a:rPr lang="ru-RU" sz="11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1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Попередній</a:t>
                      </a:r>
                      <a:r>
                        <a:rPr lang="ru-RU" sz="11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1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1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84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Витрати</a:t>
                      </a:r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 на оплату </a:t>
                      </a:r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праці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404 515 713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338 463 914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71,74%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72,39%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84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Відрахування на соціальні заходи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88 243 554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73 765 799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15,65%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15,78%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4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Матеріальні витрати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52 124 457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42 375 810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9,24%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9,06%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84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Амортизація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11 829 307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10 748 336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2,10%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2,30%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49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Інші витрати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7 117 465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2 202 122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1,26%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0,47%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047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Усього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effectLst/>
                          <a:latin typeface="Arial Cyr" panose="020B0604020202020204" pitchFamily="34" charset="0"/>
                        </a:rPr>
                        <a:t>563 830 496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effectLst/>
                          <a:latin typeface="Arial Cyr" panose="020B0604020202020204" pitchFamily="34" charset="0"/>
                        </a:rPr>
                        <a:t>467 555 981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4971718"/>
              </p:ext>
            </p:extLst>
          </p:nvPr>
        </p:nvGraphicFramePr>
        <p:xfrm>
          <a:off x="899592" y="3356992"/>
          <a:ext cx="756084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752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ПОДАТКИ, ЗБОРИ ТА ОБОВ'ЯЗКОВІ ПЛАТЕЖІ ДО БЮДЖЕТУ ТА ПЕНСІЙНОГО ФОНДУ</a:t>
            </a:r>
            <a:endParaRPr lang="uk-UA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841983"/>
              </p:ext>
            </p:extLst>
          </p:nvPr>
        </p:nvGraphicFramePr>
        <p:xfrm>
          <a:off x="899592" y="1700808"/>
          <a:ext cx="7560840" cy="3888431"/>
        </p:xfrm>
        <a:graphic>
          <a:graphicData uri="http://schemas.openxmlformats.org/drawingml/2006/table">
            <a:tbl>
              <a:tblPr/>
              <a:tblGrid>
                <a:gridCol w="43060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44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04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25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Стаття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k-UA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Сума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716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1" u="none" strike="noStrike">
                          <a:effectLst/>
                          <a:latin typeface="Arial Cyr" panose="020B0604020202020204" pitchFamily="34" charset="0"/>
                        </a:rPr>
                        <a:t>Звітний період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Попередній період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Єдиний</a:t>
                      </a:r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соціальний</a:t>
                      </a:r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внесок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88 309 832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73 817 247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Податок</a:t>
                      </a:r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 на доходи </a:t>
                      </a:r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фізичних</a:t>
                      </a:r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осіб</a:t>
                      </a:r>
                      <a:endParaRPr lang="ru-RU" sz="1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74 375 974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62 275 055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Військовий збір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7 600 592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5 197 535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ПДВ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1 662 926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1 136 204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Екологічний податок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21 728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</a:rPr>
                        <a:t>21 940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3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Земельний податок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9 174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</a:rPr>
                        <a:t>8 729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646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Усього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effectLst/>
                          <a:latin typeface="Arial Cyr" panose="020B0604020202020204" pitchFamily="34" charset="0"/>
                        </a:rPr>
                        <a:t>171 980 226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</a:rPr>
                        <a:t>142 456 710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646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Касові витрати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634 317 705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</a:rPr>
                        <a:t>488 768 083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646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% сплачених коштів до бюджету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>
                          <a:effectLst/>
                          <a:latin typeface="Arial Cyr" panose="020B0604020202020204" pitchFamily="34" charset="0"/>
                        </a:rPr>
                        <a:t>27,11%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</a:rPr>
                        <a:t>29,15%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887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564904"/>
            <a:ext cx="7941568" cy="1008112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endParaRPr lang="ru-RU" sz="6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41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908738"/>
              </p:ext>
            </p:extLst>
          </p:nvPr>
        </p:nvGraphicFramePr>
        <p:xfrm>
          <a:off x="395536" y="404668"/>
          <a:ext cx="8208912" cy="493254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95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Склад </a:t>
                      </a:r>
                      <a:r>
                        <a:rPr lang="ru-RU" sz="1400" b="1" i="0" u="none" strike="noStrike" dirty="0" err="1">
                          <a:effectLst/>
                          <a:latin typeface="Arial Cyr"/>
                        </a:rPr>
                        <a:t>річної</a:t>
                      </a:r>
                      <a:r>
                        <a:rPr lang="ru-RU" sz="1400" b="1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1" i="0" u="none" strike="noStrike" dirty="0" err="1">
                          <a:effectLst/>
                          <a:latin typeface="Arial Cyr"/>
                        </a:rPr>
                        <a:t>звітності</a:t>
                      </a:r>
                      <a:endParaRPr lang="ru-RU" sz="1400" b="1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>
                          <a:effectLst/>
                          <a:latin typeface="Arial Cyr"/>
                        </a:rPr>
                        <a:t>Фінансова звітність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Баланс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фінансові результати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рух грошових коштів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власний капітал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Примітки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до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річної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фінансової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звітності</a:t>
                      </a:r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>
                          <a:effectLst/>
                          <a:latin typeface="Arial Cyr"/>
                        </a:rPr>
                        <a:t>Бюджетна звітність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243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надходження та використання коштів загального фонду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Звіт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про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надходження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та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використання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коштів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,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отриманих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як плата за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послуги</a:t>
                      </a:r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надходження та використання коштів, отриманих на виконання програм соціально-економіного та культурного розвитку регіонів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Звіт про заборгованість за бюджетними коштами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Звіт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про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заборгованість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за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окремими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програмами</a:t>
                      </a:r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effectLst/>
                          <a:latin typeface="Arial Cyr"/>
                        </a:rPr>
                        <a:t>Додатки до річної бюджетної звітності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52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Загальна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effectLst/>
                          <a:latin typeface="Arial Cyr"/>
                        </a:rPr>
                        <a:t>кількість</a:t>
                      </a:r>
                      <a:r>
                        <a:rPr lang="ru-RU" sz="1400" b="0" i="0" u="none" strike="noStrike" dirty="0" smtClean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 err="1" smtClean="0">
                          <a:effectLst/>
                          <a:latin typeface="Arial Cyr"/>
                        </a:rPr>
                        <a:t>звітних</a:t>
                      </a:r>
                      <a:r>
                        <a:rPr lang="ru-RU" sz="1400" b="0" i="0" u="none" strike="noStrike" dirty="0" smtClean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форм, </a:t>
                      </a:r>
                      <a:r>
                        <a:rPr lang="ru-RU" sz="1400" b="0" i="0" u="none" strike="noStrike" dirty="0" err="1">
                          <a:effectLst/>
                          <a:latin typeface="Arial Cyr"/>
                        </a:rPr>
                        <a:t>поданих</a:t>
                      </a:r>
                      <a:r>
                        <a:rPr lang="ru-RU" sz="1400" b="0" i="0" u="none" strike="noStrike" dirty="0">
                          <a:effectLst/>
                          <a:latin typeface="Arial Cyr"/>
                        </a:rPr>
                        <a:t> до МОНУ - </a:t>
                      </a:r>
                      <a:r>
                        <a:rPr lang="ru-RU" sz="1400" b="0" i="0" u="none" strike="noStrike" dirty="0" smtClean="0">
                          <a:effectLst/>
                          <a:latin typeface="Arial Cyr"/>
                        </a:rPr>
                        <a:t>36</a:t>
                      </a:r>
                      <a:endParaRPr lang="ru-RU" sz="1400" b="0" i="0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3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679876"/>
          </a:xfrm>
        </p:spPr>
        <p:txBody>
          <a:bodyPr>
            <a:normAutofit fontScale="90000"/>
          </a:bodyPr>
          <a:lstStyle/>
          <a:p>
            <a:pPr fontAlgn="b"/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БАЛАНС 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(Актив)</a:t>
            </a:r>
            <a: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на  01  </a:t>
            </a:r>
            <a:r>
              <a:rPr lang="ru-RU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січня</a:t>
            </a:r>
            <a:r>
              <a:rPr lang="ru-RU" sz="27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року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350225"/>
              </p:ext>
            </p:extLst>
          </p:nvPr>
        </p:nvGraphicFramePr>
        <p:xfrm>
          <a:off x="971602" y="1124759"/>
          <a:ext cx="7632847" cy="5507246"/>
        </p:xfrm>
        <a:graphic>
          <a:graphicData uri="http://schemas.openxmlformats.org/drawingml/2006/table">
            <a:tbl>
              <a:tblPr/>
              <a:tblGrid>
                <a:gridCol w="36631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947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568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181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63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Arial Cyr" panose="020B0604020202020204" pitchFamily="34" charset="0"/>
                        </a:rPr>
                        <a:t>АКТИВ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 panose="020B0604020202020204" pitchFamily="34" charset="0"/>
                        </a:rPr>
                        <a:t>На початок звітного періоду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 panose="020B0604020202020204" pitchFamily="34" charset="0"/>
                        </a:rPr>
                        <a:t>На кінець звітного періоду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 panose="020B0604020202020204" pitchFamily="34" charset="0"/>
                        </a:rPr>
                        <a:t>Динаміка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 Cyr" panose="020B0604020202020204" pitchFamily="34" charset="0"/>
                        </a:rPr>
                        <a:t>I. </a:t>
                      </a:r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НЕФІНАНСОВІ АКТИВИ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1" u="none" strike="noStrike">
                          <a:effectLst/>
                          <a:latin typeface="Arial Cyr" panose="020B0604020202020204" pitchFamily="34" charset="0"/>
                        </a:rPr>
                        <a:t>Основні засоби: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375 247 824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>
                          <a:effectLst/>
                          <a:latin typeface="Arial Cyr" panose="020B0604020202020204" pitchFamily="34" charset="0"/>
                        </a:rPr>
                        <a:t>379 272 653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33 402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первісна вартість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595 784 943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617 506 173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10 418 496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знос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220 537 119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238 233 520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10 385 094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Нематеріальні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активи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302 436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391 969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68 992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первісна вартість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980 035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870 677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-255 277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накопичена амортизація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677 599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478 708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-324 269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Незавершені капітальні інвестиції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13 643 860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11 497 568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600 951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Запаси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4 533 527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6 688 398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879 107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Поточні біологічні активи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9 000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9 000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Усього за розділом </a:t>
                      </a:r>
                      <a:r>
                        <a:rPr lang="en-US" sz="800" b="1" i="0" u="none" strike="noStrike">
                          <a:effectLst/>
                          <a:latin typeface="Arial Cyr" panose="020B060402020202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393 736 647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397 859 588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1 582 452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ІІ. ФІНАНСОВІ АКТИВИ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Довгострокова дебіторська заборгованість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13 104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-2 827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Поточна дебіторська заборгованість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>
                          <a:effectLst/>
                          <a:latin typeface="Arial Cyr" panose="020B0604020202020204" pitchFamily="34" charset="0"/>
                        </a:rPr>
                        <a:t>4 318 064,00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2 853 868,00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-1 134 055,00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розрахунками з бюджетом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розрахунками за товари, роботи, послуги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797 406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409 576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-223 591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наданими кредитами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виданими авансами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3 520 295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2 444 292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-910 464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розрахунками із соціального страхування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інша поточна дебіторська заборгованість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3153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Грошові кошти та їх еквіваленти розпорядників бюджетних коштів та державних цільових фондів в: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національній валюті, у тому числі в: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158 815 340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292 007 599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53 957 495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касі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4 065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39 282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34 761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казначействі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158 811 275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291 968 317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53 922 734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іноземній валюті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2 662 765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6 282 593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-3 375 294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Усього за розділом </a:t>
                      </a:r>
                      <a:r>
                        <a:rPr lang="en-US" sz="800" b="1" i="0" u="none" strike="noStrike">
                          <a:effectLst/>
                          <a:latin typeface="Arial Cyr" panose="020B0604020202020204" pitchFamily="34" charset="0"/>
                        </a:rPr>
                        <a:t>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165 809 273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301 144 060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49 445 319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786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ІІІ. ВИТРАТИ МАЙБУТНІХ ПЕРІОДІВ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2102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Arial Cyr" panose="020B0604020202020204" pitchFamily="34" charset="0"/>
                        </a:rPr>
                        <a:t>Б А Л А Н 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559 545 920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699 003 648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51 027 771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11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64896" cy="86409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БАЛАНС (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Пасив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 01 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січня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року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360880"/>
              </p:ext>
            </p:extLst>
          </p:nvPr>
        </p:nvGraphicFramePr>
        <p:xfrm>
          <a:off x="899592" y="1412776"/>
          <a:ext cx="7632848" cy="5281656"/>
        </p:xfrm>
        <a:graphic>
          <a:graphicData uri="http://schemas.openxmlformats.org/drawingml/2006/table">
            <a:tbl>
              <a:tblPr/>
              <a:tblGrid>
                <a:gridCol w="3767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13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2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718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6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 dirty="0">
                          <a:effectLst/>
                          <a:latin typeface="Arial Cyr"/>
                        </a:rPr>
                        <a:t>ПАСИВ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/>
                        </a:rPr>
                        <a:t>На початок звітного періоду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/>
                        </a:rPr>
                        <a:t>На кінець звітного періоду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1" u="none" strike="noStrike">
                          <a:effectLst/>
                          <a:latin typeface="Arial Cyr"/>
                        </a:rPr>
                        <a:t>Динаміка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222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І. ВЛАСНИЙ </a:t>
                      </a:r>
                      <a:r>
                        <a:rPr lang="ru-RU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ea typeface="+mn-ea"/>
                          <a:cs typeface="+mn-cs"/>
                        </a:rPr>
                        <a:t>КАПІТАЛ</a:t>
                      </a:r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 ТА ФІНАНСОВИЙ РЕЗУЛЬТАТ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2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Внесений 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капітал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544 893 415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559 916 815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5 510 588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97804811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Капітал у дооцінках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7 456 677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7 456 677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Фінансовий результат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-52 962 929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57 592 614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34 820 779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52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Цільове фінансування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13 643 860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11 497 568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600 951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Усього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за 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розділом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513 031 023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636 463 674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40 932 318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ІІ. ЗОБОВ'ЯЗАННЯ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Довгострокові зобов'язання: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кредитами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13 104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Поточна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заборгованість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за 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довгостроковими</a:t>
                      </a:r>
                      <a:r>
                        <a:rPr lang="ru-RU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 зобов</a:t>
                      </a:r>
                      <a:r>
                        <a:rPr lang="ar-AE" sz="800" b="1" i="0" u="none" strike="noStrike" dirty="0">
                          <a:effectLst/>
                          <a:latin typeface="Arial Cyr" panose="020B0604020202020204" pitchFamily="34" charset="0"/>
                        </a:rPr>
                        <a:t>ۥ</a:t>
                      </a:r>
                      <a:r>
                        <a:rPr lang="ru-RU" sz="8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язаннями</a:t>
                      </a:r>
                      <a:endParaRPr lang="ru-RU" sz="8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3 388 366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4 557 109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481 079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669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платежами до бюджету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66 640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76 524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-70 609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effectLst/>
                          <a:latin typeface="Arial Cyr" panose="020B0604020202020204" pitchFamily="34" charset="0"/>
                        </a:rPr>
                        <a:t>за </a:t>
                      </a:r>
                      <a:r>
                        <a:rPr lang="ru-RU" sz="8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розрахунками</a:t>
                      </a:r>
                      <a:r>
                        <a:rPr lang="ru-RU" sz="800" b="0" i="0" u="none" strike="noStrike" dirty="0">
                          <a:effectLst/>
                          <a:latin typeface="Arial Cyr" panose="020B0604020202020204" pitchFamily="34" charset="0"/>
                        </a:rPr>
                        <a:t> за </a:t>
                      </a:r>
                      <a:r>
                        <a:rPr lang="ru-RU" sz="8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товари</a:t>
                      </a:r>
                      <a:r>
                        <a:rPr lang="ru-RU" sz="800" b="0" i="0" u="none" strike="noStrike" dirty="0">
                          <a:effectLst/>
                          <a:latin typeface="Arial Cyr" panose="020B0604020202020204" pitchFamily="34" charset="0"/>
                        </a:rPr>
                        <a:t>, </a:t>
                      </a:r>
                      <a:r>
                        <a:rPr lang="ru-RU" sz="8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роботи</a:t>
                      </a:r>
                      <a:r>
                        <a:rPr lang="ru-RU" sz="800" b="0" i="0" u="none" strike="noStrike" dirty="0">
                          <a:effectLst/>
                          <a:latin typeface="Arial Cyr" panose="020B0604020202020204" pitchFamily="34" charset="0"/>
                        </a:rPr>
                        <a:t>, </a:t>
                      </a:r>
                      <a:r>
                        <a:rPr lang="ru-RU" sz="800" b="0" i="0" u="none" strike="noStrike" dirty="0" err="1">
                          <a:effectLst/>
                          <a:latin typeface="Arial Cyr" panose="020B0604020202020204" pitchFamily="34" charset="0"/>
                        </a:rPr>
                        <a:t>послуги</a:t>
                      </a:r>
                      <a:endParaRPr lang="ru-RU" sz="8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227 587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кредитами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одержаними авансами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2 925 754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4 357 875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476 949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за розрахунками з оплати праці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інші поточні зобов</a:t>
                      </a:r>
                      <a:r>
                        <a:rPr lang="ar-AE" sz="800" b="0" i="0" u="none" strike="noStrike">
                          <a:effectLst/>
                          <a:latin typeface="Arial Cyr" panose="020B0604020202020204" pitchFamily="34" charset="0"/>
                        </a:rPr>
                        <a:t>ۥ</a:t>
                      </a:r>
                      <a:r>
                        <a:rPr lang="ru-RU" sz="800" b="0" i="0" u="none" strike="noStrike">
                          <a:effectLst/>
                          <a:latin typeface="Arial Cyr" panose="020B0604020202020204" pitchFamily="34" charset="0"/>
                        </a:rPr>
                        <a:t>язання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168 022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122 710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74 739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i="0" u="none" strike="noStrike">
                          <a:effectLst/>
                          <a:latin typeface="Arial Cyr" panose="020B0604020202020204" pitchFamily="34" charset="0"/>
                        </a:rPr>
                        <a:t>Усього за розділом </a:t>
                      </a:r>
                      <a:r>
                        <a:rPr lang="en-US" sz="800" b="1" i="0" u="none" strike="noStrike">
                          <a:effectLst/>
                          <a:latin typeface="Arial Cyr" panose="020B0604020202020204" pitchFamily="34" charset="0"/>
                        </a:rPr>
                        <a:t>II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3 401 470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4 557 109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478 252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11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І</a:t>
                      </a:r>
                      <a:r>
                        <a:rPr lang="en-US" sz="1000" b="1" i="0" u="none" strike="noStrike">
                          <a:effectLst/>
                          <a:latin typeface="Arial Cyr" panose="020B0604020202020204" pitchFamily="34" charset="0"/>
                        </a:rPr>
                        <a:t>V. </a:t>
                      </a:r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ДОХОДИ МАЙБУТНІХ ПЕРІОДІВ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43 113 427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57 982 865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9 617 201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731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effectLst/>
                          <a:latin typeface="Arial Cyr" panose="020B0604020202020204" pitchFamily="34" charset="0"/>
                        </a:rPr>
                        <a:t>Б А Л А Н 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559 545 920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>
                          <a:effectLst/>
                          <a:latin typeface="Arial Cyr" panose="020B0604020202020204" pitchFamily="34" charset="0"/>
                        </a:rPr>
                        <a:t>699 003 648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effectLst/>
                          <a:latin typeface="Arial Cyr" panose="020B0604020202020204" pitchFamily="34" charset="0"/>
                        </a:rPr>
                        <a:t>51 027 771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19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ОСНОВНІ ЗАСОБИ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219168"/>
              </p:ext>
            </p:extLst>
          </p:nvPr>
        </p:nvGraphicFramePr>
        <p:xfrm>
          <a:off x="539552" y="980728"/>
          <a:ext cx="3888432" cy="5218217"/>
        </p:xfrm>
        <a:graphic>
          <a:graphicData uri="http://schemas.openxmlformats.org/drawingml/2006/table">
            <a:tbl>
              <a:tblPr/>
              <a:tblGrid>
                <a:gridCol w="16693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46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130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13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116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Групи</a:t>
                      </a:r>
                      <a:r>
                        <a:rPr lang="ru-RU" sz="9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основних</a:t>
                      </a:r>
                      <a:r>
                        <a:rPr lang="ru-RU" sz="9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засобів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Залишок на кінець року</a:t>
                      </a:r>
                    </a:p>
                  </a:txBody>
                  <a:tcPr marL="4669" marR="4669" marT="46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Ступінь зношення деяких основних засобів</a:t>
                      </a:r>
                    </a:p>
                  </a:txBody>
                  <a:tcPr marL="4669" marR="4669" marT="46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6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первісна</a:t>
                      </a:r>
                      <a:r>
                        <a:rPr lang="ru-RU" sz="9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переоцінена</a:t>
                      </a:r>
                      <a:r>
                        <a:rPr lang="ru-RU" sz="9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вартість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знос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Земельні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ділянки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264 215 515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76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Будівлі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споруди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передавальні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пристрої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222 514 513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159 997 953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71,90%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Машини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обладнання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60 228</a:t>
                      </a:r>
                      <a:r>
                        <a:rPr lang="ru-RU" sz="900" b="0" i="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453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40 470 166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66,10%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засоби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2 713 928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2 709 906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99,85%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743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Інструменти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прилади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інвентар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4 264 634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3 837 193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89 98%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976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Тварини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багаторічні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насадження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2 709 263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2 083983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76,93%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основні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засоби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1 005 896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93 289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9,27%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Музейні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фонди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820 101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9881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Бібліотечні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фонди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716 264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5 539 124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976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Малоцінні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необоротні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матеріальні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43 245 330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21 458 621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976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Білизна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постільні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речі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одяг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взуття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3 497 736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1 773 431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490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Інвентарна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тара</a:t>
                      </a: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Необоротні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матеріальні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активи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спеціального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призначення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540 520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252 764</a:t>
                      </a:r>
                      <a:endParaRPr lang="ru-RU" sz="9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48369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необоротні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матеріальні</a:t>
                      </a:r>
                      <a:r>
                        <a:rPr lang="ru-RU" sz="9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активи</a:t>
                      </a:r>
                      <a:endParaRPr lang="ru-RU" sz="9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34 052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5227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Разом</a:t>
                      </a:r>
                    </a:p>
                  </a:txBody>
                  <a:tcPr marL="4669" marR="4669" marT="46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617 506 173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238 233 520</a:t>
                      </a:r>
                      <a:endParaRPr lang="ru-RU" sz="9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2180127"/>
              </p:ext>
            </p:extLst>
          </p:nvPr>
        </p:nvGraphicFramePr>
        <p:xfrm>
          <a:off x="4932040" y="764704"/>
          <a:ext cx="3890814" cy="7704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371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ВИРОБНИЧІ  ЗАПАСИ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364759"/>
              </p:ext>
            </p:extLst>
          </p:nvPr>
        </p:nvGraphicFramePr>
        <p:xfrm>
          <a:off x="755576" y="980728"/>
          <a:ext cx="7920880" cy="5835272"/>
        </p:xfrm>
        <a:graphic>
          <a:graphicData uri="http://schemas.openxmlformats.org/drawingml/2006/table">
            <a:tbl>
              <a:tblPr/>
              <a:tblGrid>
                <a:gridCol w="32100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89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672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672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6728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725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Найменування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показника</a:t>
                      </a:r>
                      <a:endParaRPr lang="ru-RU" sz="12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Балансова вартість на початок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Надходження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  <a:endParaRPr lang="ru-RU" sz="12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Вибуття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Балансова вартість на кінець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155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Продукти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харчування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Медикаменти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та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перев'язувальні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матеріали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986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5 017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5 098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905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Будівельні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матеріали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1 410 019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1 801 498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1 381 826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1 829 691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Пально-мастильні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матеріали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171 565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486 238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265 742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392 061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Запасні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частини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699 412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447 970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48 531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1 098 851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620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Тара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Сировина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і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матеріали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65 589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99 741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111 989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53 341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5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Інші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виробничі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запаси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401 312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895 287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1 149 934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146 665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60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Готова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продукція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30 087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596 953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468 960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158 080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8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Малоцінні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та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швидкозношувані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предмети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1 337 382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2 359 743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2 545 725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1 151 400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3326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Державні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матеріальні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резерви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та запаси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477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Активи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для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розподілу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передачі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продажу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651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Інші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нефінансові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активи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1 692 323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1 865 970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1 701 505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1 856 788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8694055"/>
                  </a:ext>
                </a:extLst>
              </a:tr>
              <a:tr h="25419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Незавершене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виробництво</a:t>
                      </a:r>
                      <a:r>
                        <a:rPr lang="ru-RU" sz="12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запасів</a:t>
                      </a:r>
                      <a:endParaRPr lang="ru-RU" sz="1200" b="1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596 953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596 953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20962949"/>
                  </a:ext>
                </a:extLst>
              </a:tr>
              <a:tr h="3651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Разом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5 809 291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9 155 370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Times New Roman" panose="02020603050405020304" pitchFamily="18" charset="0"/>
                        </a:rPr>
                        <a:t>8 276 263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6 688 398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74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08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ЗОБОВ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ЯЗАННЯ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30255"/>
              </p:ext>
            </p:extLst>
          </p:nvPr>
        </p:nvGraphicFramePr>
        <p:xfrm>
          <a:off x="611560" y="836712"/>
          <a:ext cx="8064896" cy="2844141"/>
        </p:xfrm>
        <a:graphic>
          <a:graphicData uri="http://schemas.openxmlformats.org/drawingml/2006/table">
            <a:tbl>
              <a:tblPr/>
              <a:tblGrid>
                <a:gridCol w="3580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49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57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35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Групи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зобов'язань</a:t>
                      </a:r>
                      <a:endParaRPr lang="ru-RU" sz="12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Усього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початок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Усього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кінець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Зміни</a:t>
                      </a:r>
                      <a:endParaRPr lang="ru-RU" sz="12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Довгострокові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(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кредити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на </a:t>
                      </a:r>
                      <a:r>
                        <a:rPr lang="ru-RU" sz="12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навчання</a:t>
                      </a:r>
                      <a:r>
                        <a:rPr lang="ru-RU" sz="12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-2 827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50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Поточні, з них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4 076 030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4 384 016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307 986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25166815"/>
                  </a:ext>
                </a:extLst>
              </a:tr>
              <a:tr h="277297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платежі</a:t>
                      </a:r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до бюджету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147 133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76 524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-70 609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84269547"/>
                  </a:ext>
                </a:extLst>
              </a:tr>
              <a:tr h="167741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за </a:t>
                      </a:r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розрахунками</a:t>
                      </a:r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 за </a:t>
                      </a:r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товари</a:t>
                      </a:r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роботи</a:t>
                      </a:r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послуги</a:t>
                      </a:r>
                      <a:endParaRPr lang="ru-RU" sz="110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037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відсотки по кредитах за навчання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5930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орендарі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19 944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19 980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037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за друк книг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4 980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4 980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037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плата за навчання, гуртожитки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3 860 982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4 163 776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302 794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037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 dirty="0" err="1">
                          <a:effectLst/>
                          <a:latin typeface="Times New Roman" panose="02020603050405020304" pitchFamily="18" charset="0"/>
                        </a:rPr>
                        <a:t>депоненти</a:t>
                      </a:r>
                      <a:endParaRPr lang="ru-RU" sz="1100" b="0" i="1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0374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тендерне забезпечення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47 971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118 756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70 785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88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effectLst/>
                          <a:latin typeface="Times New Roman" panose="02020603050405020304" pitchFamily="18" charset="0"/>
                        </a:rPr>
                        <a:t>Доходи майбутніх періодів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889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1" u="none" strike="noStrike">
                          <a:effectLst/>
                          <a:latin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48 365 664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57 982 865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9 617 201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331640" y="3858018"/>
            <a:ext cx="5256584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Поточні </a:t>
            </a:r>
            <a:r>
              <a:rPr lang="uk-UA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зобов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язання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початок та на кінець року</a:t>
            </a:r>
            <a:endParaRPr lang="ru-RU" sz="1400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042207158"/>
              </p:ext>
            </p:extLst>
          </p:nvPr>
        </p:nvGraphicFramePr>
        <p:xfrm>
          <a:off x="0" y="4218059"/>
          <a:ext cx="9036496" cy="2639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32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76064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ДЕБІТОРСЬКА ЗАБОРГОВАНІСТЬ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618197"/>
              </p:ext>
            </p:extLst>
          </p:nvPr>
        </p:nvGraphicFramePr>
        <p:xfrm>
          <a:off x="827585" y="1196754"/>
          <a:ext cx="7632848" cy="4080713"/>
        </p:xfrm>
        <a:graphic>
          <a:graphicData uri="http://schemas.openxmlformats.org/drawingml/2006/table">
            <a:tbl>
              <a:tblPr/>
              <a:tblGrid>
                <a:gridCol w="3141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618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632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1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Найменування</a:t>
                      </a:r>
                      <a:r>
                        <a:rPr lang="ru-RU" sz="1200" b="1" i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показника</a:t>
                      </a:r>
                      <a:endParaRPr lang="ru-RU" sz="1200" b="1" i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Усього на початок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Усього на кінець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Зміни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524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Довгострокова</a:t>
                      </a:r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дебіторська</a:t>
                      </a:r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заборгованість</a:t>
                      </a:r>
                      <a:endParaRPr lang="ru-RU" sz="1400" b="0" i="0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-2 827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524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Поточна</a:t>
                      </a:r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дебіторська</a:t>
                      </a:r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заборгованість</a:t>
                      </a:r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з </a:t>
                      </a:r>
                      <a:r>
                        <a:rPr lang="ru-RU" sz="1400" b="0" i="0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неї</a:t>
                      </a:r>
                      <a:endParaRPr lang="ru-RU" sz="1400" b="0" i="0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3 987 923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2 853 867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</a:rPr>
                        <a:t>-1 134 055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9283"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виплачені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аванси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на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виконання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робіт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,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надання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послуг</a:t>
                      </a:r>
                      <a:endParaRPr lang="ru-RU" sz="1400" b="0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3 354 756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2 444 292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-910 464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покупці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біобази</a:t>
                      </a:r>
                      <a:endParaRPr lang="ru-RU" sz="1400" b="0" i="1" u="none" strike="noStrike" dirty="0">
                        <a:effectLst/>
                        <a:latin typeface="Arial Cyr" panose="020B0604020202020204" pitchFamily="34" charset="0"/>
                        <a:cs typeface="Arial Cyr" panose="020B060402020202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19283"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1" u="none" strike="noStrike" dirty="0" err="1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орендна</a:t>
                      </a:r>
                      <a:r>
                        <a:rPr lang="ru-RU" sz="1400" b="0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 плата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16821"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0" i="1" u="none" strike="noStrike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плата за навчання, гуртожитки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30 000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-30 000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928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dirty="0">
                          <a:effectLst/>
                          <a:latin typeface="Arial Cyr" panose="020B0604020202020204" pitchFamily="34" charset="0"/>
                          <a:cs typeface="Arial Cyr" panose="020B0604020202020204" pitchFamily="34" charset="0"/>
                        </a:rPr>
                        <a:t>Разом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579 984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>
                          <a:effectLst/>
                          <a:latin typeface="Times New Roman" panose="02020603050405020304" pitchFamily="18" charset="0"/>
                        </a:rPr>
                        <a:t>375 178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1" u="none" strike="noStrike" dirty="0">
                          <a:effectLst/>
                          <a:latin typeface="Times New Roman" panose="02020603050405020304" pitchFamily="18" charset="0"/>
                        </a:rPr>
                        <a:t>-204 806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04056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ЗВІТ ПРО ФІНАНСОВІ РЕЗУЛЬТАТИ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168471"/>
              </p:ext>
            </p:extLst>
          </p:nvPr>
        </p:nvGraphicFramePr>
        <p:xfrm>
          <a:off x="827584" y="836710"/>
          <a:ext cx="7632848" cy="5121393"/>
        </p:xfrm>
        <a:graphic>
          <a:graphicData uri="http://schemas.openxmlformats.org/drawingml/2006/table">
            <a:tbl>
              <a:tblPr/>
              <a:tblGrid>
                <a:gridCol w="4032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040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Стаття</a:t>
                      </a:r>
                      <a:endParaRPr lang="ru-RU" sz="12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За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звітний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endParaRPr lang="ru-RU" sz="1200" b="1" i="1" u="none" strike="noStrike" dirty="0">
                        <a:effectLst/>
                        <a:latin typeface="Arial Cyr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За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аналогічний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період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</a:t>
                      </a:r>
                      <a:r>
                        <a:rPr lang="ru-RU" sz="1200" b="1" i="1" u="none" strike="noStrike" dirty="0" err="1">
                          <a:effectLst/>
                          <a:latin typeface="Arial Cyr"/>
                        </a:rPr>
                        <a:t>попереднього</a:t>
                      </a:r>
                      <a:r>
                        <a:rPr lang="ru-RU" sz="1200" b="1" i="1" u="none" strike="noStrike" dirty="0">
                          <a:effectLst/>
                          <a:latin typeface="Arial Cyr"/>
                        </a:rPr>
                        <a:t> року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ДОХОДИ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Доходи від 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Бюджетні асигнування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327 919 305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278 311 398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Доходи від надання послуг (виконання робіт)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311 796 122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297 732 423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Доходи від продажу активів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79 297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11 894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Фінансові доходи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Інші доходи від 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4 860 679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2 605 536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Усього доходів від 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>
                          <a:effectLst/>
                          <a:latin typeface="Arial Cyr" panose="020B0604020202020204" pitchFamily="34" charset="0"/>
                        </a:rPr>
                        <a:t>644 655 403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578 661 251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Доходи від необмінних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Податкові надходження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Неподаткові надходження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Трансферти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434 000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462 000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Надходження до державних цільових фондів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767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Інші доходи від необмінних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effectLst/>
                          <a:latin typeface="Arial Cyr" panose="020B0604020202020204" pitchFamily="34" charset="0"/>
                        </a:rPr>
                        <a:t>16 098 069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effectLst/>
                          <a:latin typeface="Arial Cyr" panose="020B0604020202020204" pitchFamily="34" charset="0"/>
                        </a:rPr>
                        <a:t>17 462 422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9131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Усього доходів від необмінних операцій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16 532 069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effectLst/>
                          <a:latin typeface="Arial Cyr" panose="020B0604020202020204" pitchFamily="34" charset="0"/>
                        </a:rPr>
                        <a:t>17 924 422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058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effectLst/>
                          <a:latin typeface="Arial Cyr" panose="020B0604020202020204" pitchFamily="34" charset="0"/>
                        </a:rPr>
                        <a:t>Усього доходів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661 187 472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1" u="none" strike="noStrike" dirty="0">
                          <a:effectLst/>
                          <a:latin typeface="Arial Cyr" panose="020B0604020202020204" pitchFamily="34" charset="0"/>
                        </a:rPr>
                        <a:t>596 585 673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15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1556</Words>
  <Application>Microsoft Office PowerPoint</Application>
  <PresentationFormat>Экран (4:3)</PresentationFormat>
  <Paragraphs>626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Arial Cyr</vt:lpstr>
      <vt:lpstr>Calibri</vt:lpstr>
      <vt:lpstr>Times New Roman</vt:lpstr>
      <vt:lpstr>Тема Office</vt:lpstr>
      <vt:lpstr>ФІНАНСОВИЙ ЗВІТ  за 2024 рік</vt:lpstr>
      <vt:lpstr>Презентация PowerPoint</vt:lpstr>
      <vt:lpstr>БАЛАНС (Актив) на  01  січня  2025 року</vt:lpstr>
      <vt:lpstr>БАЛАНС (Пасив) на  01  січня  2025 року</vt:lpstr>
      <vt:lpstr>ОСНОВНІ ЗАСОБИ</vt:lpstr>
      <vt:lpstr>ВИРОБНИЧІ  ЗАПАСИ</vt:lpstr>
      <vt:lpstr>ЗОБОВ’ЯЗАННЯ</vt:lpstr>
      <vt:lpstr>ДЕБІТОРСЬКА ЗАБОРГОВАНІСТЬ</vt:lpstr>
      <vt:lpstr>ЗВІТ ПРО ФІНАНСОВІ РЕЗУЛЬТАТИ</vt:lpstr>
      <vt:lpstr>ЗВІТ ПРО ФІНАНСОВІ РЕЗУЛЬТАТИ</vt:lpstr>
      <vt:lpstr>ЕЛЕМЕНТИ ВИТРАТ ЗА ОБМІННИМИ ОПЕРАЦІЯМИ</vt:lpstr>
      <vt:lpstr>ПОДАТКИ, ЗБОРИ ТА ОБОВ'ЯЗКОВІ ПЛАТЕЖІ ДО БЮДЖЕТУ ТА ПЕНСІЙНОГО ФОНДУ</vt:lpstr>
      <vt:lpstr>ДЯКУЮ ЗА УВАГУ!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Пользователь Windows</cp:lastModifiedBy>
  <cp:revision>40</cp:revision>
  <cp:lastPrinted>2021-02-01T09:12:32Z</cp:lastPrinted>
  <dcterms:created xsi:type="dcterms:W3CDTF">2021-01-31T10:05:58Z</dcterms:created>
  <dcterms:modified xsi:type="dcterms:W3CDTF">2025-01-24T14:37:16Z</dcterms:modified>
</cp:coreProperties>
</file>