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5" r:id="rId4"/>
    <p:sldId id="264" r:id="rId5"/>
    <p:sldId id="263" r:id="rId6"/>
    <p:sldId id="258" r:id="rId7"/>
    <p:sldId id="259" r:id="rId8"/>
    <p:sldId id="260" r:id="rId9"/>
    <p:sldId id="261" r:id="rId10"/>
    <p:sldId id="262" r:id="rId11"/>
  </p:sldIdLst>
  <p:sldSz cx="18288000" cy="10287000"/>
  <p:notesSz cx="6858000" cy="9144000"/>
  <p:embeddedFontLst>
    <p:embeddedFont>
      <p:font typeface="Noto Serif Display" panose="020B0604020202020204"/>
      <p:regular r:id="rId12"/>
    </p:embeddedFont>
    <p:embeddedFont>
      <p:font typeface="Noto Serif Display Bold" panose="020B0604020202020204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8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oukr.chnu.edu.ua/pro-kafedru/spivrobitnyky/zaiachuk-myroslav-dmytrovych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9930" y="1000862"/>
            <a:ext cx="3441512" cy="2484146"/>
          </a:xfrm>
          <a:custGeom>
            <a:avLst/>
            <a:gdLst/>
            <a:ahLst/>
            <a:cxnLst/>
            <a:rect l="l" t="t" r="r" b="b"/>
            <a:pathLst>
              <a:path w="3441512" h="2484146">
                <a:moveTo>
                  <a:pt x="0" y="0"/>
                </a:moveTo>
                <a:lnTo>
                  <a:pt x="3441511" y="0"/>
                </a:lnTo>
                <a:lnTo>
                  <a:pt x="3441511" y="2484145"/>
                </a:lnTo>
                <a:lnTo>
                  <a:pt x="0" y="24841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-1" y="5104747"/>
            <a:ext cx="18288001" cy="5182253"/>
          </a:xfrm>
          <a:custGeom>
            <a:avLst/>
            <a:gdLst/>
            <a:ahLst/>
            <a:cxnLst/>
            <a:rect l="l" t="t" r="r" b="b"/>
            <a:pathLst>
              <a:path w="18546668" h="5182253">
                <a:moveTo>
                  <a:pt x="0" y="0"/>
                </a:moveTo>
                <a:lnTo>
                  <a:pt x="18546668" y="0"/>
                </a:lnTo>
                <a:lnTo>
                  <a:pt x="18546668" y="5182253"/>
                </a:lnTo>
                <a:lnTo>
                  <a:pt x="0" y="5182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040" b="-51955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-16626" y="6497574"/>
            <a:ext cx="7296263" cy="4114800"/>
          </a:xfrm>
          <a:custGeom>
            <a:avLst/>
            <a:gdLst/>
            <a:ahLst/>
            <a:cxnLst/>
            <a:rect l="l" t="t" r="r" b="b"/>
            <a:pathLst>
              <a:path w="7296263" h="4114800">
                <a:moveTo>
                  <a:pt x="0" y="0"/>
                </a:moveTo>
                <a:lnTo>
                  <a:pt x="7296263" y="0"/>
                </a:lnTo>
                <a:lnTo>
                  <a:pt x="72962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>
            <a:off x="7239000" y="6497574"/>
            <a:ext cx="7296263" cy="4114800"/>
          </a:xfrm>
          <a:custGeom>
            <a:avLst/>
            <a:gdLst/>
            <a:ahLst/>
            <a:cxnLst/>
            <a:rect l="l" t="t" r="r" b="b"/>
            <a:pathLst>
              <a:path w="7296263" h="4114800">
                <a:moveTo>
                  <a:pt x="0" y="0"/>
                </a:moveTo>
                <a:lnTo>
                  <a:pt x="7296262" y="0"/>
                </a:lnTo>
                <a:lnTo>
                  <a:pt x="72962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14496937" y="6497574"/>
            <a:ext cx="7296263" cy="4114800"/>
          </a:xfrm>
          <a:custGeom>
            <a:avLst/>
            <a:gdLst/>
            <a:ahLst/>
            <a:cxnLst/>
            <a:rect l="l" t="t" r="r" b="b"/>
            <a:pathLst>
              <a:path w="7296263" h="4114800">
                <a:moveTo>
                  <a:pt x="0" y="0"/>
                </a:moveTo>
                <a:lnTo>
                  <a:pt x="7296263" y="0"/>
                </a:lnTo>
                <a:lnTo>
                  <a:pt x="72962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14058556" y="1344940"/>
            <a:ext cx="2769569" cy="2077177"/>
          </a:xfrm>
          <a:custGeom>
            <a:avLst/>
            <a:gdLst/>
            <a:ahLst/>
            <a:cxnLst/>
            <a:rect l="l" t="t" r="r" b="b"/>
            <a:pathLst>
              <a:path w="2769569" h="2077177">
                <a:moveTo>
                  <a:pt x="0" y="0"/>
                </a:moveTo>
                <a:lnTo>
                  <a:pt x="2769568" y="0"/>
                </a:lnTo>
                <a:lnTo>
                  <a:pt x="2769568" y="2077177"/>
                </a:lnTo>
                <a:lnTo>
                  <a:pt x="0" y="2077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5572469" y="915137"/>
            <a:ext cx="7143061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Республіка Корея: передумови та основи успішного розвитку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275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62" r="-50062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AutoShape 3"/>
          <p:cNvSpPr/>
          <p:nvPr/>
        </p:nvSpPr>
        <p:spPr>
          <a:xfrm>
            <a:off x="0" y="10287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4" name="Group 4"/>
          <p:cNvGrpSpPr/>
          <p:nvPr/>
        </p:nvGrpSpPr>
        <p:grpSpPr>
          <a:xfrm>
            <a:off x="6830621" y="943640"/>
            <a:ext cx="170121" cy="17012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3642" y="943640"/>
            <a:ext cx="170121" cy="17012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281525" y="7124701"/>
            <a:ext cx="5300750" cy="3170274"/>
          </a:xfrm>
          <a:custGeom>
            <a:avLst/>
            <a:gdLst/>
            <a:ahLst/>
            <a:cxnLst/>
            <a:rect l="l" t="t" r="r" b="b"/>
            <a:pathLst>
              <a:path w="5300750" h="3228639">
                <a:moveTo>
                  <a:pt x="0" y="0"/>
                </a:moveTo>
                <a:lnTo>
                  <a:pt x="5300750" y="0"/>
                </a:lnTo>
                <a:lnTo>
                  <a:pt x="5300750" y="3228639"/>
                </a:lnTo>
                <a:lnTo>
                  <a:pt x="0" y="3228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TextBox 11"/>
          <p:cNvSpPr txBox="1"/>
          <p:nvPr/>
        </p:nvSpPr>
        <p:spPr>
          <a:xfrm>
            <a:off x="1776523" y="4614545"/>
            <a:ext cx="4937860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Запрошуємо!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9794" y="3629629"/>
            <a:ext cx="4475822" cy="5801082"/>
          </a:xfrm>
          <a:custGeom>
            <a:avLst/>
            <a:gdLst/>
            <a:ahLst/>
            <a:cxnLst/>
            <a:rect l="l" t="t" r="r" b="b"/>
            <a:pathLst>
              <a:path w="4475822" h="5801082">
                <a:moveTo>
                  <a:pt x="0" y="0"/>
                </a:moveTo>
                <a:lnTo>
                  <a:pt x="4475822" y="0"/>
                </a:lnTo>
                <a:lnTo>
                  <a:pt x="4475822" y="5801082"/>
                </a:lnTo>
                <a:lnTo>
                  <a:pt x="0" y="5801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873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12987250" y="6781186"/>
            <a:ext cx="5300750" cy="3228639"/>
          </a:xfrm>
          <a:custGeom>
            <a:avLst/>
            <a:gdLst/>
            <a:ahLst/>
            <a:cxnLst/>
            <a:rect l="l" t="t" r="r" b="b"/>
            <a:pathLst>
              <a:path w="5300750" h="3228639">
                <a:moveTo>
                  <a:pt x="0" y="0"/>
                </a:moveTo>
                <a:lnTo>
                  <a:pt x="5300750" y="0"/>
                </a:lnTo>
                <a:lnTo>
                  <a:pt x="5300750" y="3228638"/>
                </a:lnTo>
                <a:lnTo>
                  <a:pt x="0" y="3228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10719449" y="7481177"/>
            <a:ext cx="7315200" cy="2400253"/>
          </a:xfrm>
          <a:custGeom>
            <a:avLst/>
            <a:gdLst/>
            <a:ahLst/>
            <a:cxnLst/>
            <a:rect l="l" t="t" r="r" b="b"/>
            <a:pathLst>
              <a:path w="7315200" h="2400253">
                <a:moveTo>
                  <a:pt x="0" y="0"/>
                </a:moveTo>
                <a:lnTo>
                  <a:pt x="7315200" y="0"/>
                </a:lnTo>
                <a:lnTo>
                  <a:pt x="7315200" y="2400253"/>
                </a:lnTo>
                <a:lnTo>
                  <a:pt x="0" y="24002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AutoShape 5"/>
          <p:cNvSpPr/>
          <p:nvPr/>
        </p:nvSpPr>
        <p:spPr>
          <a:xfrm flipV="1">
            <a:off x="0" y="1116861"/>
            <a:ext cx="6263640" cy="1594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6" name="Group 6"/>
          <p:cNvGrpSpPr/>
          <p:nvPr/>
        </p:nvGrpSpPr>
        <p:grpSpPr>
          <a:xfrm>
            <a:off x="6428798" y="1030978"/>
            <a:ext cx="170121" cy="17012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34200" y="1028700"/>
            <a:ext cx="170121" cy="17012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19794" y="14881"/>
            <a:ext cx="4475822" cy="3614748"/>
          </a:xfrm>
          <a:custGeom>
            <a:avLst/>
            <a:gdLst/>
            <a:ahLst/>
            <a:cxnLst/>
            <a:rect l="l" t="t" r="r" b="b"/>
            <a:pathLst>
              <a:path w="4475822" h="3614748">
                <a:moveTo>
                  <a:pt x="0" y="0"/>
                </a:moveTo>
                <a:lnTo>
                  <a:pt x="4475822" y="0"/>
                </a:lnTo>
                <a:lnTo>
                  <a:pt x="4475822" y="3614748"/>
                </a:lnTo>
                <a:lnTo>
                  <a:pt x="0" y="3614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70" r="-711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TextBox 13"/>
          <p:cNvSpPr txBox="1"/>
          <p:nvPr/>
        </p:nvSpPr>
        <p:spPr>
          <a:xfrm>
            <a:off x="595423" y="2507522"/>
            <a:ext cx="10124025" cy="417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Профайл</a:t>
            </a:r>
            <a:r>
              <a:rPr lang="en-US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викладача</a:t>
            </a:r>
            <a:r>
              <a:rPr lang="en-US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 </a:t>
            </a:r>
            <a:r>
              <a:rPr lang="en-US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Декан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географічного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факультету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д. </a:t>
            </a:r>
            <a:r>
              <a:rPr lang="en-US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геогр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 н., </a:t>
            </a:r>
            <a:r>
              <a:rPr lang="uk-UA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проф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 </a:t>
            </a:r>
            <a:r>
              <a:rPr lang="en-US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Заячук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М.Д.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900" u="sng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  <a:hlinkClick r:id="rId6" tooltip="https://geoukr.chnu.edu.ua/pro-kafedru/spivrobitnyky/zaiachuk-myroslav-dmytrovych/"/>
              </a:rPr>
              <a:t>https://geoukr.chnu.edu.ua/pro-kafedru/spivrobitnyky/zaiachuk-myroslav-dmytrovych/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  </a:t>
            </a:r>
          </a:p>
          <a:p>
            <a:pPr algn="l">
              <a:lnSpc>
                <a:spcPts val="4060"/>
              </a:lnSpc>
            </a:pPr>
            <a:endParaRPr lang="en-US" sz="2900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060"/>
              </a:lnSpc>
            </a:pPr>
            <a:r>
              <a:rPr lang="en-US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E-mail: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m.zayachuk@chnu.edu.ua</a:t>
            </a:r>
          </a:p>
          <a:p>
            <a:pPr algn="l">
              <a:lnSpc>
                <a:spcPts val="4060"/>
              </a:lnSpc>
            </a:pPr>
            <a:endParaRPr lang="en-US" sz="2900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Консультації</a:t>
            </a:r>
            <a:r>
              <a:rPr lang="en-US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Середа</a:t>
            </a:r>
            <a:r>
              <a:rPr lang="en-US" sz="2900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13:00 – 14:00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15C66-CD79-70DF-9156-295EEE9F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BEC804-A8F7-99A5-B03C-84A8891501CA}"/>
              </a:ext>
            </a:extLst>
          </p:cNvPr>
          <p:cNvSpPr/>
          <p:nvPr/>
        </p:nvSpPr>
        <p:spPr>
          <a:xfrm>
            <a:off x="12987250" y="6781186"/>
            <a:ext cx="5300750" cy="3228639"/>
          </a:xfrm>
          <a:custGeom>
            <a:avLst/>
            <a:gdLst/>
            <a:ahLst/>
            <a:cxnLst/>
            <a:rect l="l" t="t" r="r" b="b"/>
            <a:pathLst>
              <a:path w="5300750" h="3228639">
                <a:moveTo>
                  <a:pt x="0" y="0"/>
                </a:moveTo>
                <a:lnTo>
                  <a:pt x="5300750" y="0"/>
                </a:lnTo>
                <a:lnTo>
                  <a:pt x="5300750" y="3228638"/>
                </a:lnTo>
                <a:lnTo>
                  <a:pt x="0" y="3228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8DB24A5-7793-4B98-2B9C-DD4FFDD7FEDC}"/>
              </a:ext>
            </a:extLst>
          </p:cNvPr>
          <p:cNvSpPr/>
          <p:nvPr/>
        </p:nvSpPr>
        <p:spPr>
          <a:xfrm>
            <a:off x="10719449" y="7481177"/>
            <a:ext cx="7315200" cy="2400253"/>
          </a:xfrm>
          <a:custGeom>
            <a:avLst/>
            <a:gdLst/>
            <a:ahLst/>
            <a:cxnLst/>
            <a:rect l="l" t="t" r="r" b="b"/>
            <a:pathLst>
              <a:path w="7315200" h="2400253">
                <a:moveTo>
                  <a:pt x="0" y="0"/>
                </a:moveTo>
                <a:lnTo>
                  <a:pt x="7315200" y="0"/>
                </a:lnTo>
                <a:lnTo>
                  <a:pt x="7315200" y="2400253"/>
                </a:lnTo>
                <a:lnTo>
                  <a:pt x="0" y="24002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699B731C-C30A-F3B5-9013-2EB12707A361}"/>
              </a:ext>
            </a:extLst>
          </p:cNvPr>
          <p:cNvSpPr/>
          <p:nvPr/>
        </p:nvSpPr>
        <p:spPr>
          <a:xfrm flipV="1">
            <a:off x="0" y="1116861"/>
            <a:ext cx="6263640" cy="1594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CF47204-B042-F12B-0A0A-FE2AD287598F}"/>
              </a:ext>
            </a:extLst>
          </p:cNvPr>
          <p:cNvGrpSpPr/>
          <p:nvPr/>
        </p:nvGrpSpPr>
        <p:grpSpPr>
          <a:xfrm>
            <a:off x="6428798" y="1030978"/>
            <a:ext cx="170121" cy="17012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E9C203C-51D8-966D-19AD-E3A49720CC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C6E9ACF-4022-9622-35CC-A5B8909186F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E05791C-339D-0040-9CC1-669496BF1610}"/>
              </a:ext>
            </a:extLst>
          </p:cNvPr>
          <p:cNvGrpSpPr/>
          <p:nvPr/>
        </p:nvGrpSpPr>
        <p:grpSpPr>
          <a:xfrm>
            <a:off x="6934200" y="1028700"/>
            <a:ext cx="170121" cy="170121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A6D6C3B-527A-0ADA-6CD4-792E528C65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C3F198D-9ECA-4FD7-177B-DDEB050DC59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CB0499A4-33F6-378D-6A5A-6705109A7C5C}"/>
              </a:ext>
            </a:extLst>
          </p:cNvPr>
          <p:cNvSpPr txBox="1"/>
          <p:nvPr/>
        </p:nvSpPr>
        <p:spPr>
          <a:xfrm>
            <a:off x="457200" y="1387352"/>
            <a:ext cx="10124025" cy="154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uk-UA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Візит Надзвичайного і Повноважного посла Республіки Корея в Україні пана </a:t>
            </a:r>
            <a:r>
              <a:rPr lang="en-US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Park </a:t>
            </a:r>
            <a:r>
              <a:rPr lang="en-US" sz="29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Kichang</a:t>
            </a:r>
            <a:r>
              <a:rPr lang="uk-UA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на географічний факультет ЧНУ</a:t>
            </a:r>
            <a:endParaRPr lang="en-US" sz="2900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D44AD1-3032-12AB-6E01-550E52D13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9084" y="876300"/>
            <a:ext cx="6014380" cy="6019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AA7568-455B-1B96-9AC1-D23034DE6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0901"/>
            <a:ext cx="10896600" cy="6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1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1C8C6D-74E9-8677-8FF7-5F5D808B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A9C54C7-07EC-0667-65CF-82C934BDC4C2}"/>
              </a:ext>
            </a:extLst>
          </p:cNvPr>
          <p:cNvSpPr/>
          <p:nvPr/>
        </p:nvSpPr>
        <p:spPr>
          <a:xfrm>
            <a:off x="12987250" y="6781186"/>
            <a:ext cx="5300750" cy="3228639"/>
          </a:xfrm>
          <a:custGeom>
            <a:avLst/>
            <a:gdLst/>
            <a:ahLst/>
            <a:cxnLst/>
            <a:rect l="l" t="t" r="r" b="b"/>
            <a:pathLst>
              <a:path w="5300750" h="3228639">
                <a:moveTo>
                  <a:pt x="0" y="0"/>
                </a:moveTo>
                <a:lnTo>
                  <a:pt x="5300750" y="0"/>
                </a:lnTo>
                <a:lnTo>
                  <a:pt x="5300750" y="3228638"/>
                </a:lnTo>
                <a:lnTo>
                  <a:pt x="0" y="3228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23577F0-FB17-F6AD-2E7F-485AD10818E5}"/>
              </a:ext>
            </a:extLst>
          </p:cNvPr>
          <p:cNvSpPr/>
          <p:nvPr/>
        </p:nvSpPr>
        <p:spPr>
          <a:xfrm>
            <a:off x="10719449" y="7481177"/>
            <a:ext cx="7315200" cy="2400253"/>
          </a:xfrm>
          <a:custGeom>
            <a:avLst/>
            <a:gdLst/>
            <a:ahLst/>
            <a:cxnLst/>
            <a:rect l="l" t="t" r="r" b="b"/>
            <a:pathLst>
              <a:path w="7315200" h="2400253">
                <a:moveTo>
                  <a:pt x="0" y="0"/>
                </a:moveTo>
                <a:lnTo>
                  <a:pt x="7315200" y="0"/>
                </a:lnTo>
                <a:lnTo>
                  <a:pt x="7315200" y="2400253"/>
                </a:lnTo>
                <a:lnTo>
                  <a:pt x="0" y="24002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99B06C8B-FAC5-FE74-F980-C07B72CDF654}"/>
              </a:ext>
            </a:extLst>
          </p:cNvPr>
          <p:cNvSpPr/>
          <p:nvPr/>
        </p:nvSpPr>
        <p:spPr>
          <a:xfrm flipV="1">
            <a:off x="0" y="1116861"/>
            <a:ext cx="6263640" cy="1594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8C05D04-54CC-87FB-45E2-3C89838B1238}"/>
              </a:ext>
            </a:extLst>
          </p:cNvPr>
          <p:cNvGrpSpPr/>
          <p:nvPr/>
        </p:nvGrpSpPr>
        <p:grpSpPr>
          <a:xfrm>
            <a:off x="6428798" y="1030978"/>
            <a:ext cx="170121" cy="17012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00B0A7-335B-3929-7C59-EAF8606721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C36B959-2B66-51B2-3D49-E51E14F38F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B0A8B830-DAD4-D934-66AE-F3EE624DA7C6}"/>
              </a:ext>
            </a:extLst>
          </p:cNvPr>
          <p:cNvGrpSpPr/>
          <p:nvPr/>
        </p:nvGrpSpPr>
        <p:grpSpPr>
          <a:xfrm>
            <a:off x="6934200" y="1028700"/>
            <a:ext cx="170121" cy="170121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C8B21EB-5A5D-C971-AC44-2E9E3FB47FC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7682B3E-08A7-A471-6963-69E7E09BA69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C32CD78B-BB36-B09B-13E4-5B087DDD1856}"/>
              </a:ext>
            </a:extLst>
          </p:cNvPr>
          <p:cNvSpPr txBox="1"/>
          <p:nvPr/>
        </p:nvSpPr>
        <p:spPr>
          <a:xfrm>
            <a:off x="0" y="1387352"/>
            <a:ext cx="11104548" cy="2593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uk-UA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Лекція Надзвичайного і Повноважного посла Республіки Корея в Україні пана </a:t>
            </a:r>
            <a:r>
              <a:rPr lang="en-US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Park </a:t>
            </a:r>
            <a:r>
              <a:rPr lang="en-US" sz="2900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Kichang</a:t>
            </a:r>
            <a:r>
              <a:rPr lang="uk-UA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для студентів слухачів вибіркової навчальної дисципліни «Республіка Корея: передумови та основи успішного розвитку»</a:t>
            </a:r>
            <a:endParaRPr lang="en-US" sz="2900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32ACB4-97C8-A314-A235-EBA15FED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19" t="7657" b="14107"/>
          <a:stretch>
            <a:fillRect/>
          </a:stretch>
        </p:blipFill>
        <p:spPr>
          <a:xfrm>
            <a:off x="54725" y="4058705"/>
            <a:ext cx="5606949" cy="63935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A84A97-1F14-3A7B-D6DD-A08B3F0982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000" b="22737"/>
          <a:stretch>
            <a:fillRect/>
          </a:stretch>
        </p:blipFill>
        <p:spPr>
          <a:xfrm>
            <a:off x="5915025" y="6197123"/>
            <a:ext cx="6962776" cy="40898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85D2A5-FAA2-4C84-2705-5282E4E26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9829" y="0"/>
            <a:ext cx="6238571" cy="61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8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F9550-F1A7-F33E-97A0-06422C81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731548D1-6E85-88F1-809B-E8F906E97305}"/>
              </a:ext>
            </a:extLst>
          </p:cNvPr>
          <p:cNvSpPr/>
          <p:nvPr/>
        </p:nvSpPr>
        <p:spPr>
          <a:xfrm flipV="1">
            <a:off x="0" y="1116861"/>
            <a:ext cx="6263640" cy="1594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DC9BFF0-D89A-442B-2910-75BD3B506A80}"/>
              </a:ext>
            </a:extLst>
          </p:cNvPr>
          <p:cNvGrpSpPr/>
          <p:nvPr/>
        </p:nvGrpSpPr>
        <p:grpSpPr>
          <a:xfrm>
            <a:off x="6428798" y="1030978"/>
            <a:ext cx="170121" cy="17012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4BF8168-C5DE-17F9-B1C2-0FBC7706A3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00E12A9-9D95-5F39-8440-59B540C2871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8327DCC-B1D4-CD3E-A7CA-1F2ECA6B302C}"/>
              </a:ext>
            </a:extLst>
          </p:cNvPr>
          <p:cNvGrpSpPr/>
          <p:nvPr/>
        </p:nvGrpSpPr>
        <p:grpSpPr>
          <a:xfrm>
            <a:off x="6934200" y="1028700"/>
            <a:ext cx="170121" cy="170121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C2E78AB-4E10-F77A-5542-458C41B7E1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79FA29F-70E5-0931-6AC2-5CA9A16EBA9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A2E46357-80DB-9797-094E-D2EE0F622B89}"/>
              </a:ext>
            </a:extLst>
          </p:cNvPr>
          <p:cNvSpPr txBox="1"/>
          <p:nvPr/>
        </p:nvSpPr>
        <p:spPr>
          <a:xfrm>
            <a:off x="0" y="1387352"/>
            <a:ext cx="11353800" cy="2067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uk-UA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Відвідини</a:t>
            </a:r>
            <a:r>
              <a:rPr kumimoji="0" lang="uk-UA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студентів слухачів вибіркової навчальної дисципліни «Республіка Корея: передумови та основи успішного розвитку» Почесного консульства Республіки Корея в Чернівцях</a:t>
            </a:r>
            <a:r>
              <a:rPr lang="uk-UA" sz="2900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endParaRPr lang="en-US" sz="2900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27F41-1C26-0777-42DF-101348668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14147" r="22334"/>
          <a:stretch>
            <a:fillRect/>
          </a:stretch>
        </p:blipFill>
        <p:spPr>
          <a:xfrm rot="5400000">
            <a:off x="12722708" y="11924"/>
            <a:ext cx="5470648" cy="53996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7A41DF-0937-CA4D-810B-E46EAC249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16803" b="7641"/>
          <a:stretch>
            <a:fillRect/>
          </a:stretch>
        </p:blipFill>
        <p:spPr>
          <a:xfrm>
            <a:off x="12192000" y="5684096"/>
            <a:ext cx="5663826" cy="44958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E9B723-562F-4365-14AA-BE9800C3E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4445"/>
          <a:stretch>
            <a:fillRect/>
          </a:stretch>
        </p:blipFill>
        <p:spPr>
          <a:xfrm>
            <a:off x="4448098" y="2962698"/>
            <a:ext cx="6916588" cy="34967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CEA2ADE-C19C-50FC-E7E2-DDE203AB7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6060"/>
          <a:stretch>
            <a:fillRect/>
          </a:stretch>
        </p:blipFill>
        <p:spPr>
          <a:xfrm>
            <a:off x="106301" y="6424946"/>
            <a:ext cx="6916588" cy="37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1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37477" y="4134022"/>
            <a:ext cx="4850523" cy="5827635"/>
          </a:xfrm>
          <a:custGeom>
            <a:avLst/>
            <a:gdLst/>
            <a:ahLst/>
            <a:cxnLst/>
            <a:rect l="l" t="t" r="r" b="b"/>
            <a:pathLst>
              <a:path w="4850523" h="5827635">
                <a:moveTo>
                  <a:pt x="0" y="0"/>
                </a:moveTo>
                <a:lnTo>
                  <a:pt x="4850523" y="0"/>
                </a:lnTo>
                <a:lnTo>
                  <a:pt x="4850523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021" r="-3897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13437477" y="1028700"/>
            <a:ext cx="4850523" cy="3105322"/>
          </a:xfrm>
          <a:custGeom>
            <a:avLst/>
            <a:gdLst/>
            <a:ahLst/>
            <a:cxnLst/>
            <a:rect l="l" t="t" r="r" b="b"/>
            <a:pathLst>
              <a:path w="4850523" h="3105322">
                <a:moveTo>
                  <a:pt x="0" y="0"/>
                </a:moveTo>
                <a:lnTo>
                  <a:pt x="4850523" y="0"/>
                </a:lnTo>
                <a:lnTo>
                  <a:pt x="4850523" y="3105322"/>
                </a:lnTo>
                <a:lnTo>
                  <a:pt x="0" y="3105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6" t="-17824" r="-11152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AutoShape 4"/>
          <p:cNvSpPr/>
          <p:nvPr/>
        </p:nvSpPr>
        <p:spPr>
          <a:xfrm>
            <a:off x="0" y="1028700"/>
            <a:ext cx="6095646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5" name="Group 5"/>
          <p:cNvGrpSpPr/>
          <p:nvPr/>
        </p:nvGrpSpPr>
        <p:grpSpPr>
          <a:xfrm>
            <a:off x="6434027" y="962690"/>
            <a:ext cx="170121" cy="17012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47048" y="962690"/>
            <a:ext cx="170121" cy="17012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37477" y="8883543"/>
            <a:ext cx="5300750" cy="3228639"/>
          </a:xfrm>
          <a:custGeom>
            <a:avLst/>
            <a:gdLst/>
            <a:ahLst/>
            <a:cxnLst/>
            <a:rect l="l" t="t" r="r" b="b"/>
            <a:pathLst>
              <a:path w="5300750" h="3228639">
                <a:moveTo>
                  <a:pt x="0" y="0"/>
                </a:moveTo>
                <a:lnTo>
                  <a:pt x="5300750" y="0"/>
                </a:lnTo>
                <a:lnTo>
                  <a:pt x="5300750" y="3228639"/>
                </a:lnTo>
                <a:lnTo>
                  <a:pt x="0" y="3228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2" name="TextBox 12"/>
          <p:cNvSpPr txBox="1"/>
          <p:nvPr/>
        </p:nvSpPr>
        <p:spPr>
          <a:xfrm>
            <a:off x="1028700" y="1469066"/>
            <a:ext cx="10224613" cy="4098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📚 Республіка Корея: передумови та основи успішного розвитку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Цей курс входить до переліку вибіркових дисциплін і пропонує глибокий аналіз феномену стрімкого розвитку Південної Кореї.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4685811"/>
            <a:ext cx="12178365" cy="512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Чому варто вивчати цю дисципліну?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✅ Швидкий економічний прорив – Корея стала світовим лідером у високих технологіях, промисловості та інноваціях.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✅ Тісне партнерство з Україною – 33 роки дипломатичних і торговельних зв’язків, що розширюються.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✅ Зростаюча співпраця – більше спільних проєктів у культурі, науці та освіті.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✅ Розвиток регіональних зв’язків – відкриття Почесного консульства Республіки Корея в Чернівцях та співпраця з ЧНУ.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692384"/>
            <a:ext cx="12703249" cy="2067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Мета</a:t>
            </a:r>
            <a:r>
              <a:rPr lang="en-US" sz="2899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99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навчальної</a:t>
            </a:r>
            <a:r>
              <a:rPr lang="en-US" sz="2899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2899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дисципліни</a:t>
            </a:r>
            <a:r>
              <a:rPr lang="en-US" sz="2899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Ця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дисципліна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допоможе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зрозуміти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як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Республіка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Корея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досягла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успіху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та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яке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її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місце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у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світі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Ми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проаналізуємо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причини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швидкого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розвитку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країни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та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можливості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співпраці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з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Україною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1" y="7200901"/>
            <a:ext cx="17829245" cy="3116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Ви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дізнаєтесь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про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✅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Високотехнологічну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економіку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(Samsung, Hyundai, LG, KIA)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✅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Індустріальні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досягнення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(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суднобудування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авто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електроніка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)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✅ «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Диво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на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річці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Хан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» –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стрімкий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розвиток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країни</a:t>
            </a:r>
            <a:endParaRPr lang="en-US" sz="28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✅ «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Корейську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хвилю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» (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халлю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, K-wave (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поп-музика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та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телесеріали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)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✅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Чеболі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–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великі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родинні</a:t>
            </a:r>
            <a:r>
              <a:rPr lang="en-US" sz="2899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бізнес-групи</a:t>
            </a:r>
            <a:endParaRPr lang="en-US" sz="2899" dirty="0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101877" y="1113760"/>
            <a:ext cx="2379826" cy="3305314"/>
          </a:xfrm>
          <a:custGeom>
            <a:avLst/>
            <a:gdLst/>
            <a:ahLst/>
            <a:cxnLst/>
            <a:rect l="l" t="t" r="r" b="b"/>
            <a:pathLst>
              <a:path w="2379826" h="3305314">
                <a:moveTo>
                  <a:pt x="0" y="0"/>
                </a:moveTo>
                <a:lnTo>
                  <a:pt x="2379826" y="0"/>
                </a:lnTo>
                <a:lnTo>
                  <a:pt x="2379826" y="3305314"/>
                </a:lnTo>
                <a:lnTo>
                  <a:pt x="0" y="33053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AutoShape 6"/>
          <p:cNvSpPr/>
          <p:nvPr/>
        </p:nvSpPr>
        <p:spPr>
          <a:xfrm>
            <a:off x="-1" y="1028700"/>
            <a:ext cx="611554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7" name="Group 7"/>
          <p:cNvGrpSpPr/>
          <p:nvPr/>
        </p:nvGrpSpPr>
        <p:grpSpPr>
          <a:xfrm>
            <a:off x="6453924" y="943640"/>
            <a:ext cx="170121" cy="17012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66945" y="943640"/>
            <a:ext cx="170121" cy="17012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259035" y="7848872"/>
            <a:ext cx="5300750" cy="3228639"/>
          </a:xfrm>
          <a:custGeom>
            <a:avLst/>
            <a:gdLst/>
            <a:ahLst/>
            <a:cxnLst/>
            <a:rect l="l" t="t" r="r" b="b"/>
            <a:pathLst>
              <a:path w="5300750" h="3228639">
                <a:moveTo>
                  <a:pt x="0" y="0"/>
                </a:moveTo>
                <a:lnTo>
                  <a:pt x="5300750" y="0"/>
                </a:lnTo>
                <a:lnTo>
                  <a:pt x="5300750" y="3228638"/>
                </a:lnTo>
                <a:lnTo>
                  <a:pt x="0" y="3228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19594D-C452-1D8B-74D3-B4CFF1F5C3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62" t="30741" r="12277" b="6297"/>
          <a:stretch>
            <a:fillRect/>
          </a:stretch>
        </p:blipFill>
        <p:spPr>
          <a:xfrm>
            <a:off x="9107714" y="3206022"/>
            <a:ext cx="8788734" cy="39948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1028700"/>
            <a:ext cx="611554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3" name="Group 3"/>
          <p:cNvGrpSpPr/>
          <p:nvPr/>
        </p:nvGrpSpPr>
        <p:grpSpPr>
          <a:xfrm>
            <a:off x="6453924" y="943640"/>
            <a:ext cx="170121" cy="17012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66945" y="943640"/>
            <a:ext cx="170121" cy="17012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34226" y="-176092"/>
            <a:ext cx="5353774" cy="10592686"/>
            <a:chOff x="0" y="0"/>
            <a:chExt cx="1410048" cy="27898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0048" cy="2789843"/>
            </a:xfrm>
            <a:custGeom>
              <a:avLst/>
              <a:gdLst/>
              <a:ahLst/>
              <a:cxnLst/>
              <a:rect l="l" t="t" r="r" b="b"/>
              <a:pathLst>
                <a:path w="1410048" h="2789843">
                  <a:moveTo>
                    <a:pt x="0" y="0"/>
                  </a:moveTo>
                  <a:lnTo>
                    <a:pt x="1410048" y="0"/>
                  </a:lnTo>
                  <a:lnTo>
                    <a:pt x="1410048" y="2789843"/>
                  </a:lnTo>
                  <a:lnTo>
                    <a:pt x="0" y="2789843"/>
                  </a:lnTo>
                  <a:close/>
                </a:path>
              </a:pathLst>
            </a:custGeom>
            <a:solidFill>
              <a:srgbClr val="0C060B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10048" cy="282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519509" y="1401843"/>
            <a:ext cx="4183208" cy="7436815"/>
          </a:xfrm>
          <a:custGeom>
            <a:avLst/>
            <a:gdLst/>
            <a:ahLst/>
            <a:cxnLst/>
            <a:rect l="l" t="t" r="r" b="b"/>
            <a:pathLst>
              <a:path w="4183208" h="7436815">
                <a:moveTo>
                  <a:pt x="0" y="0"/>
                </a:moveTo>
                <a:lnTo>
                  <a:pt x="4183209" y="0"/>
                </a:lnTo>
                <a:lnTo>
                  <a:pt x="4183209" y="7436816"/>
                </a:lnTo>
                <a:lnTo>
                  <a:pt x="0" y="743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TextBox 13"/>
          <p:cNvSpPr txBox="1"/>
          <p:nvPr/>
        </p:nvSpPr>
        <p:spPr>
          <a:xfrm>
            <a:off x="1028700" y="2478758"/>
            <a:ext cx="9828837" cy="564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Модуль 1: Географічні та соціокультурні особливості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1: Місце Кореї у світі та Азійсько-Тихоокеанському регіоні. Чинники міжнародного успіху: історія, технології, людський капітал.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2: Ресурси та адміністративний устрій країни.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3: Населення, урбанізація, демографічна політика.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4: «Корейська хвиля»: K-pop, кіно, культура. Туристичний путівник Кореєю.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300283"/>
            <a:ext cx="843855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Структура курсу: Республіка Корея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3217" y="2037080"/>
            <a:ext cx="10679441" cy="615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Модуль 2: Економічний розвиток і глобальний вплив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1: «Диво на річці Хан» та економічна модель Кореї. Провідні промислові галузі.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2: Транспорт, освіта, цифрові технології у розвитку країни.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3: Сільське господарство та економічні зв’язки. Роль ТНК: Samsung, Hyundai, LG, KIA.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4: Порівняння економік Північної та Південної Кореї.</a:t>
            </a:r>
          </a:p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📌 Тема 5: Досвід Кореї для України. Перспективи співпраці.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10287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4" name="Group 4"/>
          <p:cNvGrpSpPr/>
          <p:nvPr/>
        </p:nvGrpSpPr>
        <p:grpSpPr>
          <a:xfrm>
            <a:off x="6830621" y="943640"/>
            <a:ext cx="170121" cy="17012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3642" y="943640"/>
            <a:ext cx="170121" cy="17012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0C3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991384" y="5874488"/>
            <a:ext cx="4008019" cy="4114800"/>
          </a:xfrm>
          <a:custGeom>
            <a:avLst/>
            <a:gdLst/>
            <a:ahLst/>
            <a:cxnLst/>
            <a:rect l="l" t="t" r="r" b="b"/>
            <a:pathLst>
              <a:path w="4008019" h="4114800">
                <a:moveTo>
                  <a:pt x="0" y="0"/>
                </a:moveTo>
                <a:lnTo>
                  <a:pt x="4008019" y="0"/>
                </a:lnTo>
                <a:lnTo>
                  <a:pt x="4008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>
          <a:xfrm>
            <a:off x="12991384" y="67558"/>
            <a:ext cx="4008019" cy="4114800"/>
          </a:xfrm>
          <a:custGeom>
            <a:avLst/>
            <a:gdLst/>
            <a:ahLst/>
            <a:cxnLst/>
            <a:rect l="l" t="t" r="r" b="b"/>
            <a:pathLst>
              <a:path w="4008019" h="4114800">
                <a:moveTo>
                  <a:pt x="0" y="0"/>
                </a:moveTo>
                <a:lnTo>
                  <a:pt x="4008019" y="0"/>
                </a:lnTo>
                <a:lnTo>
                  <a:pt x="4008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2" name="Freeform 12"/>
          <p:cNvSpPr/>
          <p:nvPr/>
        </p:nvSpPr>
        <p:spPr>
          <a:xfrm>
            <a:off x="12731487" y="2124958"/>
            <a:ext cx="4527813" cy="6037084"/>
          </a:xfrm>
          <a:custGeom>
            <a:avLst/>
            <a:gdLst/>
            <a:ahLst/>
            <a:cxnLst/>
            <a:rect l="l" t="t" r="r" b="b"/>
            <a:pathLst>
              <a:path w="4527813" h="6037084">
                <a:moveTo>
                  <a:pt x="0" y="0"/>
                </a:moveTo>
                <a:lnTo>
                  <a:pt x="4527813" y="0"/>
                </a:lnTo>
                <a:lnTo>
                  <a:pt x="4527813" y="6037084"/>
                </a:lnTo>
                <a:lnTo>
                  <a:pt x="0" y="6037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479</Words>
  <Application>Microsoft Office PowerPoint</Application>
  <PresentationFormat>Довільний</PresentationFormat>
  <Paragraphs>38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Calibri</vt:lpstr>
      <vt:lpstr>Noto Serif Display</vt:lpstr>
      <vt:lpstr>Arial</vt:lpstr>
      <vt:lpstr>Noto Serif Display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«Республіка Корея: передумови та основи успішного розвитку»</dc:title>
  <cp:lastModifiedBy>Admin</cp:lastModifiedBy>
  <cp:revision>3</cp:revision>
  <dcterms:created xsi:type="dcterms:W3CDTF">2006-08-16T00:00:00Z</dcterms:created>
  <dcterms:modified xsi:type="dcterms:W3CDTF">2026-04-13T07:27:07Z</dcterms:modified>
  <dc:identifier>DAGeypyCANk</dc:identifier>
</cp:coreProperties>
</file>