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16" r:id="rId3"/>
    <p:sldId id="327" r:id="rId4"/>
    <p:sldId id="317" r:id="rId5"/>
    <p:sldId id="318" r:id="rId6"/>
    <p:sldId id="319" r:id="rId7"/>
    <p:sldId id="321" r:id="rId8"/>
    <p:sldId id="322" r:id="rId9"/>
    <p:sldId id="323" r:id="rId10"/>
    <p:sldId id="326" r:id="rId11"/>
    <p:sldId id="31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5"/>
    <a:srgbClr val="785206"/>
    <a:srgbClr val="6C0000"/>
    <a:srgbClr val="674605"/>
    <a:srgbClr val="920000"/>
    <a:srgbClr val="D96709"/>
    <a:srgbClr val="9A6908"/>
    <a:srgbClr val="FCDDC4"/>
    <a:srgbClr val="F2CFA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622" autoAdjust="0"/>
  </p:normalViewPr>
  <p:slideViewPr>
    <p:cSldViewPr>
      <p:cViewPr varScale="1">
        <p:scale>
          <a:sx n="57" d="100"/>
          <a:sy n="57" d="100"/>
        </p:scale>
        <p:origin x="4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61BDB-2FF2-4958-933E-4D2349BE7B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A2896869-6447-40A7-8DF5-41C1A740FFE8}">
      <dgm:prSet phldrT="[Текст]" custT="1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50000"/>
            </a:lnSpc>
          </a:pPr>
          <a:r>
            <a:rPr lang="uk-UA" sz="3600" b="1" dirty="0" smtClean="0">
              <a:solidFill>
                <a:srgbClr val="6C0000"/>
              </a:solidFill>
            </a:rPr>
            <a:t>НОРМАТИВНО-ПРАВОВЕ ЗАБЕЗПЕЧЕННЯ:</a:t>
          </a:r>
        </a:p>
        <a:p>
          <a:pPr>
            <a:lnSpc>
              <a:spcPct val="50000"/>
            </a:lnSpc>
          </a:pPr>
          <a:r>
            <a:rPr lang="uk-UA" sz="2400" b="1" dirty="0" smtClean="0"/>
            <a:t>- впровадження нормативно-правової бази ВО</a:t>
          </a:r>
        </a:p>
        <a:p>
          <a:pPr>
            <a:lnSpc>
              <a:spcPct val="50000"/>
            </a:lnSpc>
          </a:pPr>
          <a:r>
            <a:rPr lang="uk-UA" sz="2400" b="1" dirty="0" smtClean="0"/>
            <a:t>- оновлення та розробка нормативного забезпечення ЧНУ</a:t>
          </a:r>
        </a:p>
      </dgm:t>
    </dgm:pt>
    <dgm:pt modelId="{157AAFB2-1829-4EEB-BE5B-D53F1830ABF5}" type="parTrans" cxnId="{8903D09E-CE9E-4EAC-AAE3-656EACE641EB}">
      <dgm:prSet/>
      <dgm:spPr/>
      <dgm:t>
        <a:bodyPr/>
        <a:lstStyle/>
        <a:p>
          <a:endParaRPr lang="uk-UA"/>
        </a:p>
      </dgm:t>
    </dgm:pt>
    <dgm:pt modelId="{ECBDEAB3-15CF-437D-8D43-844F3BA9F69A}" type="sibTrans" cxnId="{8903D09E-CE9E-4EAC-AAE3-656EACE641E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13FE3AE5-84DC-439C-92A8-B7DEEE98E691}">
      <dgm:prSet phldrT="[Текст]" custT="1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3600" b="1" dirty="0" smtClean="0">
              <a:solidFill>
                <a:srgbClr val="6C0000"/>
              </a:solidFill>
            </a:rPr>
            <a:t>ОРГАНІЗАЦІЯ ТА СУПРОВІД ОСВІТНЬОГО ПРОЦЕСУ</a:t>
          </a:r>
          <a:endParaRPr lang="uk-UA" sz="3600" b="1" dirty="0">
            <a:solidFill>
              <a:srgbClr val="6C0000"/>
            </a:solidFill>
          </a:endParaRPr>
        </a:p>
      </dgm:t>
    </dgm:pt>
    <dgm:pt modelId="{7E8E1FF2-7533-41FF-8CD5-C4C867811BB2}" type="parTrans" cxnId="{D051C0C4-65E3-4967-B53A-BFABE20B2146}">
      <dgm:prSet/>
      <dgm:spPr/>
      <dgm:t>
        <a:bodyPr/>
        <a:lstStyle/>
        <a:p>
          <a:endParaRPr lang="uk-UA"/>
        </a:p>
      </dgm:t>
    </dgm:pt>
    <dgm:pt modelId="{F17B4FFB-651D-4D62-854D-0BEAC659BCB1}" type="sibTrans" cxnId="{D051C0C4-65E3-4967-B53A-BFABE20B2146}">
      <dgm:prSet/>
      <dgm:spPr/>
      <dgm:t>
        <a:bodyPr/>
        <a:lstStyle/>
        <a:p>
          <a:endParaRPr lang="uk-UA"/>
        </a:p>
      </dgm:t>
    </dgm:pt>
    <dgm:pt modelId="{94DB318C-218E-42C5-91B6-A34C07FB8003}">
      <dgm:prSet phldrT="[Текст]" custT="1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90000"/>
            </a:lnSpc>
          </a:pPr>
          <a:r>
            <a:rPr lang="uk-UA" sz="3600" b="1" dirty="0" smtClean="0">
              <a:solidFill>
                <a:srgbClr val="6C0000"/>
              </a:solidFill>
            </a:rPr>
            <a:t>АНАЛІЗ ЯКОСТІ РЕАЛІЗАЦІЇ ОСВІТНІХ ПРОГРАМ:</a:t>
          </a:r>
        </a:p>
        <a:p>
          <a:pPr>
            <a:lnSpc>
              <a:spcPct val="50000"/>
            </a:lnSpc>
          </a:pPr>
          <a:r>
            <a:rPr lang="uk-UA" sz="2400" b="1" dirty="0" smtClean="0"/>
            <a:t>- зміст ОП </a:t>
          </a:r>
        </a:p>
        <a:p>
          <a:pPr>
            <a:lnSpc>
              <a:spcPct val="50000"/>
            </a:lnSpc>
          </a:pPr>
          <a:r>
            <a:rPr lang="uk-UA" sz="2400" b="1" dirty="0" smtClean="0"/>
            <a:t>- кадрове забезпечення</a:t>
          </a:r>
        </a:p>
        <a:p>
          <a:pPr>
            <a:lnSpc>
              <a:spcPct val="50000"/>
            </a:lnSpc>
          </a:pPr>
          <a:r>
            <a:rPr lang="uk-UA" sz="2400" b="1" dirty="0" smtClean="0"/>
            <a:t>- відгуків зовнішніх і зовнішніх стейкголдерів</a:t>
          </a:r>
          <a:endParaRPr lang="uk-UA" sz="1800" dirty="0"/>
        </a:p>
      </dgm:t>
    </dgm:pt>
    <dgm:pt modelId="{135C3A17-D47D-4B38-B12D-D1BB81A2EDD4}" type="parTrans" cxnId="{5A40E498-67AB-4D4A-946A-E6E062D5E17B}">
      <dgm:prSet/>
      <dgm:spPr/>
      <dgm:t>
        <a:bodyPr/>
        <a:lstStyle/>
        <a:p>
          <a:endParaRPr lang="uk-UA"/>
        </a:p>
      </dgm:t>
    </dgm:pt>
    <dgm:pt modelId="{F8DF8755-2FC0-4936-92EF-AFD155E91CC7}" type="sibTrans" cxnId="{5A40E498-67AB-4D4A-946A-E6E062D5E17B}">
      <dgm:prSet/>
      <dgm:spPr/>
      <dgm:t>
        <a:bodyPr/>
        <a:lstStyle/>
        <a:p>
          <a:endParaRPr lang="uk-UA"/>
        </a:p>
      </dgm:t>
    </dgm:pt>
    <dgm:pt modelId="{4E31B930-CFA5-4C86-8D15-E0A087C3FFA8}">
      <dgm:prSet custT="1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uk-UA" sz="3600" b="1" dirty="0" smtClean="0">
              <a:solidFill>
                <a:srgbClr val="6C0000"/>
              </a:solidFill>
            </a:rPr>
            <a:t>АНАЛІЗ АКТУАЛЬНИХ ПИТАНЬ ВО</a:t>
          </a:r>
          <a:endParaRPr lang="uk-UA" sz="3600" b="1" dirty="0">
            <a:solidFill>
              <a:srgbClr val="6C0000"/>
            </a:solidFill>
          </a:endParaRPr>
        </a:p>
      </dgm:t>
    </dgm:pt>
    <dgm:pt modelId="{E795B9A5-1B92-4CE3-8A1C-6AED2C077740}" type="parTrans" cxnId="{2DD03F24-2DBE-4ED4-8427-0C3ECA4396D4}">
      <dgm:prSet/>
      <dgm:spPr/>
      <dgm:t>
        <a:bodyPr/>
        <a:lstStyle/>
        <a:p>
          <a:endParaRPr lang="uk-UA"/>
        </a:p>
      </dgm:t>
    </dgm:pt>
    <dgm:pt modelId="{9AAF83FE-545D-466C-8429-F612789557C1}" type="sibTrans" cxnId="{2DD03F24-2DBE-4ED4-8427-0C3ECA4396D4}">
      <dgm:prSet/>
      <dgm:spPr/>
      <dgm:t>
        <a:bodyPr/>
        <a:lstStyle/>
        <a:p>
          <a:endParaRPr lang="uk-UA"/>
        </a:p>
      </dgm:t>
    </dgm:pt>
    <dgm:pt modelId="{0FEE9715-AAD8-4B44-81BF-8853FC8A3421}">
      <dgm:prSet custT="1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50000"/>
            </a:lnSpc>
          </a:pPr>
          <a:r>
            <a:rPr lang="uk-UA" sz="3600" b="1" dirty="0" smtClean="0">
              <a:solidFill>
                <a:srgbClr val="6C0000"/>
              </a:solidFill>
            </a:rPr>
            <a:t>ОСВІТА ВПРОДОВЖ ЖИТТЯ:</a:t>
          </a:r>
        </a:p>
        <a:p>
          <a:pPr>
            <a:lnSpc>
              <a:spcPct val="50000"/>
            </a:lnSpc>
          </a:pPr>
          <a:r>
            <a:rPr lang="uk-UA" sz="2000" b="0" dirty="0" smtClean="0">
              <a:solidFill>
                <a:srgbClr val="6C0000"/>
              </a:solidFill>
            </a:rPr>
            <a:t>  - </a:t>
          </a:r>
          <a:r>
            <a:rPr lang="uk-UA" sz="2400" b="1" dirty="0" smtClean="0">
              <a:solidFill>
                <a:schemeClr val="tx1"/>
              </a:solidFill>
            </a:rPr>
            <a:t>підвищення кваліфікації</a:t>
          </a:r>
        </a:p>
        <a:p>
          <a:pPr>
            <a:lnSpc>
              <a:spcPct val="50000"/>
            </a:lnSpc>
          </a:pPr>
          <a:r>
            <a:rPr lang="uk-UA" sz="2400" b="1" dirty="0" smtClean="0">
              <a:solidFill>
                <a:schemeClr val="tx1"/>
              </a:solidFill>
            </a:rPr>
            <a:t>-  неформальна освіта</a:t>
          </a:r>
          <a:endParaRPr lang="uk-UA" sz="2400" b="1" dirty="0">
            <a:solidFill>
              <a:schemeClr val="tx1"/>
            </a:solidFill>
          </a:endParaRPr>
        </a:p>
      </dgm:t>
    </dgm:pt>
    <dgm:pt modelId="{BE4590AE-CFF3-4FF9-983C-A46E152663D1}" type="parTrans" cxnId="{26BD4D73-CD95-4BE4-A622-9374BB5D0896}">
      <dgm:prSet/>
      <dgm:spPr/>
      <dgm:t>
        <a:bodyPr/>
        <a:lstStyle/>
        <a:p>
          <a:endParaRPr lang="uk-UA"/>
        </a:p>
      </dgm:t>
    </dgm:pt>
    <dgm:pt modelId="{C1491FFF-92C7-47C5-A1FB-4E6B9EB873D6}" type="sibTrans" cxnId="{26BD4D73-CD95-4BE4-A622-9374BB5D0896}">
      <dgm:prSet/>
      <dgm:spPr/>
      <dgm:t>
        <a:bodyPr/>
        <a:lstStyle/>
        <a:p>
          <a:endParaRPr lang="uk-UA"/>
        </a:p>
      </dgm:t>
    </dgm:pt>
    <dgm:pt modelId="{405325E2-21C9-4C59-8D5F-34FBF0487B71}" type="pres">
      <dgm:prSet presAssocID="{6E661BDB-2FF2-4958-933E-4D2349BE7B1F}" presName="Name0" presStyleCnt="0">
        <dgm:presLayoutVars>
          <dgm:chMax val="7"/>
          <dgm:chPref val="7"/>
          <dgm:dir/>
        </dgm:presLayoutVars>
      </dgm:prSet>
      <dgm:spPr/>
    </dgm:pt>
    <dgm:pt modelId="{BACC67CB-6600-4869-A273-B1C737C9B13E}" type="pres">
      <dgm:prSet presAssocID="{6E661BDB-2FF2-4958-933E-4D2349BE7B1F}" presName="Nam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FDC8D2C-8C51-4624-B45B-DDD49F200C0E}" type="pres">
      <dgm:prSet presAssocID="{6E661BDB-2FF2-4958-933E-4D2349BE7B1F}" presName="cy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8C9EAB0-7F59-417F-A338-E11C1202496D}" type="pres">
      <dgm:prSet presAssocID="{6E661BDB-2FF2-4958-933E-4D2349BE7B1F}" presName="srcNode" presStyleLbl="node1" presStyleIdx="0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7D361A65-966F-45A6-8D1E-87B6C8125D3B}" type="pres">
      <dgm:prSet presAssocID="{6E661BDB-2FF2-4958-933E-4D2349BE7B1F}" presName="conn" presStyleLbl="parChTrans1D2" presStyleIdx="0" presStyleCnt="1"/>
      <dgm:spPr/>
    </dgm:pt>
    <dgm:pt modelId="{6F1D2D97-D67B-4648-95D4-7A3F839F6038}" type="pres">
      <dgm:prSet presAssocID="{6E661BDB-2FF2-4958-933E-4D2349BE7B1F}" presName="extraNode" presStyleLbl="node1" presStyleIdx="0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237D9A11-F62F-4388-BDF8-D349BE7939BE}" type="pres">
      <dgm:prSet presAssocID="{6E661BDB-2FF2-4958-933E-4D2349BE7B1F}" presName="dstNode" presStyleLbl="node1" presStyleIdx="0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AD2A35B4-E928-4338-AD89-AD74A34D2C28}" type="pres">
      <dgm:prSet presAssocID="{A2896869-6447-40A7-8DF5-41C1A740FFE8}" presName="text_1" presStyleLbl="node1" presStyleIdx="0" presStyleCnt="5" custScaleX="98733" custScaleY="1199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69426A-E821-4166-B6D1-8AD02B4A7BF1}" type="pres">
      <dgm:prSet presAssocID="{A2896869-6447-40A7-8DF5-41C1A740FFE8}" presName="accent_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02E83B8-00D9-48E2-B9D0-9E3E9ED00EBB}" type="pres">
      <dgm:prSet presAssocID="{A2896869-6447-40A7-8DF5-41C1A740FFE8}" presName="accentRepeatNode" presStyleLbl="solidFgAcc1" presStyleIdx="0" presStyleCnt="5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764BDCD-AE2A-41BD-8AB4-69838800C3D3}" type="pres">
      <dgm:prSet presAssocID="{13FE3AE5-84DC-439C-92A8-B7DEEE98E691}" presName="text_2" presStyleLbl="node1" presStyleIdx="1" presStyleCnt="5" custScaleX="98658">
        <dgm:presLayoutVars>
          <dgm:bulletEnabled val="1"/>
        </dgm:presLayoutVars>
      </dgm:prSet>
      <dgm:spPr/>
    </dgm:pt>
    <dgm:pt modelId="{B0268A17-F195-43BF-A437-CE1C1AF84C40}" type="pres">
      <dgm:prSet presAssocID="{13FE3AE5-84DC-439C-92A8-B7DEEE98E691}" presName="accent_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2F5DAA8-90B2-4214-8170-DEB6E36DD9ED}" type="pres">
      <dgm:prSet presAssocID="{13FE3AE5-84DC-439C-92A8-B7DEEE98E691}" presName="accentRepeatNode" presStyleLbl="solidFgAcc1" presStyleIdx="1" presStyleCnt="5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AE39F269-0F7C-43E4-B595-82E995A5CC39}" type="pres">
      <dgm:prSet presAssocID="{94DB318C-218E-42C5-91B6-A34C07FB8003}" presName="text_3" presStyleLbl="node1" presStyleIdx="2" presStyleCnt="5" custAng="0" custScaleY="166646" custLinFactNeighborX="-145" custLinFactNeighborY="100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81FFEF-14B7-40AB-A7D0-E8394C725697}" type="pres">
      <dgm:prSet presAssocID="{94DB318C-218E-42C5-91B6-A34C07FB8003}" presName="accent_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48F8110-89FA-428D-8036-D1A7AF148EBA}" type="pres">
      <dgm:prSet presAssocID="{94DB318C-218E-42C5-91B6-A34C07FB8003}" presName="accentRepeatNode" presStyleLbl="solidFgAcc1" presStyleIdx="2" presStyleCnt="5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3F27E536-AFA7-4623-8A57-71CF34D52FA6}" type="pres">
      <dgm:prSet presAssocID="{4E31B930-CFA5-4C86-8D15-E0A087C3FFA8}" presName="text_4" presStyleLbl="node1" presStyleIdx="3" presStyleCnt="5" custLinFactNeighborX="23" custLinFactNeighborY="20010">
        <dgm:presLayoutVars>
          <dgm:bulletEnabled val="1"/>
        </dgm:presLayoutVars>
      </dgm:prSet>
      <dgm:spPr/>
    </dgm:pt>
    <dgm:pt modelId="{61C5F27F-30F9-46D1-8193-46F37D1753DB}" type="pres">
      <dgm:prSet presAssocID="{4E31B930-CFA5-4C86-8D15-E0A087C3FFA8}" presName="accent_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A26A91A-78C2-47BE-8203-DDF4420F34AD}" type="pres">
      <dgm:prSet presAssocID="{4E31B930-CFA5-4C86-8D15-E0A087C3FFA8}" presName="accentRepeatNode" presStyleLbl="solidFgAcc1" presStyleIdx="3" presStyleCnt="5" custLinFactNeighborX="-3097" custLinFactNeighborY="10013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A728BFD-67EA-4522-ACED-354A535DC091}" type="pres">
      <dgm:prSet presAssocID="{0FEE9715-AAD8-4B44-81BF-8853FC8A3421}" presName="text_5" presStyleLbl="node1" presStyleIdx="4" presStyleCnt="5" custScaleY="1332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6341A7-B99C-4BF9-8B80-199559F95DAB}" type="pres">
      <dgm:prSet presAssocID="{0FEE9715-AAD8-4B44-81BF-8853FC8A3421}" presName="accent_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A627CB5-2339-41A0-99C5-316F73DC735C}" type="pres">
      <dgm:prSet presAssocID="{0FEE9715-AAD8-4B44-81BF-8853FC8A3421}" presName="accentRepeatNode" presStyleLbl="solidFgAcc1" presStyleIdx="4" presStyleCnt="5"/>
      <dgm:spPr>
        <a:ln>
          <a:solidFill>
            <a:srgbClr val="785206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6299E8FD-2D95-41C5-90C0-E1AC6258D11A}" type="presOf" srcId="{0FEE9715-AAD8-4B44-81BF-8853FC8A3421}" destId="{EA728BFD-67EA-4522-ACED-354A535DC091}" srcOrd="0" destOrd="0" presId="urn:microsoft.com/office/officeart/2008/layout/VerticalCurvedList"/>
    <dgm:cxn modelId="{5A40E498-67AB-4D4A-946A-E6E062D5E17B}" srcId="{6E661BDB-2FF2-4958-933E-4D2349BE7B1F}" destId="{94DB318C-218E-42C5-91B6-A34C07FB8003}" srcOrd="2" destOrd="0" parTransId="{135C3A17-D47D-4B38-B12D-D1BB81A2EDD4}" sibTransId="{F8DF8755-2FC0-4936-92EF-AFD155E91CC7}"/>
    <dgm:cxn modelId="{2624B89A-0A7E-4535-801D-2FD8775876AC}" type="presOf" srcId="{ECBDEAB3-15CF-437D-8D43-844F3BA9F69A}" destId="{7D361A65-966F-45A6-8D1E-87B6C8125D3B}" srcOrd="0" destOrd="0" presId="urn:microsoft.com/office/officeart/2008/layout/VerticalCurvedList"/>
    <dgm:cxn modelId="{B0F1B482-6BBE-45CB-951E-4413E6611C84}" type="presOf" srcId="{6E661BDB-2FF2-4958-933E-4D2349BE7B1F}" destId="{405325E2-21C9-4C59-8D5F-34FBF0487B71}" srcOrd="0" destOrd="0" presId="urn:microsoft.com/office/officeart/2008/layout/VerticalCurvedList"/>
    <dgm:cxn modelId="{FB1F741A-E7F6-4B96-91BF-06371B726DB4}" type="presOf" srcId="{94DB318C-218E-42C5-91B6-A34C07FB8003}" destId="{AE39F269-0F7C-43E4-B595-82E995A5CC39}" srcOrd="0" destOrd="0" presId="urn:microsoft.com/office/officeart/2008/layout/VerticalCurvedList"/>
    <dgm:cxn modelId="{14CBC843-2E05-42EA-985A-E91457B5769F}" type="presOf" srcId="{13FE3AE5-84DC-439C-92A8-B7DEEE98E691}" destId="{B764BDCD-AE2A-41BD-8AB4-69838800C3D3}" srcOrd="0" destOrd="0" presId="urn:microsoft.com/office/officeart/2008/layout/VerticalCurvedList"/>
    <dgm:cxn modelId="{D051C0C4-65E3-4967-B53A-BFABE20B2146}" srcId="{6E661BDB-2FF2-4958-933E-4D2349BE7B1F}" destId="{13FE3AE5-84DC-439C-92A8-B7DEEE98E691}" srcOrd="1" destOrd="0" parTransId="{7E8E1FF2-7533-41FF-8CD5-C4C867811BB2}" sibTransId="{F17B4FFB-651D-4D62-854D-0BEAC659BCB1}"/>
    <dgm:cxn modelId="{26BD4D73-CD95-4BE4-A622-9374BB5D0896}" srcId="{6E661BDB-2FF2-4958-933E-4D2349BE7B1F}" destId="{0FEE9715-AAD8-4B44-81BF-8853FC8A3421}" srcOrd="4" destOrd="0" parTransId="{BE4590AE-CFF3-4FF9-983C-A46E152663D1}" sibTransId="{C1491FFF-92C7-47C5-A1FB-4E6B9EB873D6}"/>
    <dgm:cxn modelId="{883EF9F9-384C-4DA1-81AD-BF8C6AD70EDF}" type="presOf" srcId="{A2896869-6447-40A7-8DF5-41C1A740FFE8}" destId="{AD2A35B4-E928-4338-AD89-AD74A34D2C28}" srcOrd="0" destOrd="0" presId="urn:microsoft.com/office/officeart/2008/layout/VerticalCurvedList"/>
    <dgm:cxn modelId="{7B2676C5-02C5-4E19-B769-5C498987A57F}" type="presOf" srcId="{4E31B930-CFA5-4C86-8D15-E0A087C3FFA8}" destId="{3F27E536-AFA7-4623-8A57-71CF34D52FA6}" srcOrd="0" destOrd="0" presId="urn:microsoft.com/office/officeart/2008/layout/VerticalCurvedList"/>
    <dgm:cxn modelId="{8903D09E-CE9E-4EAC-AAE3-656EACE641EB}" srcId="{6E661BDB-2FF2-4958-933E-4D2349BE7B1F}" destId="{A2896869-6447-40A7-8DF5-41C1A740FFE8}" srcOrd="0" destOrd="0" parTransId="{157AAFB2-1829-4EEB-BE5B-D53F1830ABF5}" sibTransId="{ECBDEAB3-15CF-437D-8D43-844F3BA9F69A}"/>
    <dgm:cxn modelId="{2DD03F24-2DBE-4ED4-8427-0C3ECA4396D4}" srcId="{6E661BDB-2FF2-4958-933E-4D2349BE7B1F}" destId="{4E31B930-CFA5-4C86-8D15-E0A087C3FFA8}" srcOrd="3" destOrd="0" parTransId="{E795B9A5-1B92-4CE3-8A1C-6AED2C077740}" sibTransId="{9AAF83FE-545D-466C-8429-F612789557C1}"/>
    <dgm:cxn modelId="{2FBAA8A3-7CE0-42F4-9315-FE9E1851037D}" type="presParOf" srcId="{405325E2-21C9-4C59-8D5F-34FBF0487B71}" destId="{BACC67CB-6600-4869-A273-B1C737C9B13E}" srcOrd="0" destOrd="0" presId="urn:microsoft.com/office/officeart/2008/layout/VerticalCurvedList"/>
    <dgm:cxn modelId="{EDEA52DF-6C0E-45F1-8D96-FD30B5916500}" type="presParOf" srcId="{BACC67CB-6600-4869-A273-B1C737C9B13E}" destId="{5FDC8D2C-8C51-4624-B45B-DDD49F200C0E}" srcOrd="0" destOrd="0" presId="urn:microsoft.com/office/officeart/2008/layout/VerticalCurvedList"/>
    <dgm:cxn modelId="{C5F844A4-1D2C-4EAD-A557-85423625CA4C}" type="presParOf" srcId="{5FDC8D2C-8C51-4624-B45B-DDD49F200C0E}" destId="{58C9EAB0-7F59-417F-A338-E11C1202496D}" srcOrd="0" destOrd="0" presId="urn:microsoft.com/office/officeart/2008/layout/VerticalCurvedList"/>
    <dgm:cxn modelId="{069CA2BE-C714-4E5B-9CA3-C7FD37937804}" type="presParOf" srcId="{5FDC8D2C-8C51-4624-B45B-DDD49F200C0E}" destId="{7D361A65-966F-45A6-8D1E-87B6C8125D3B}" srcOrd="1" destOrd="0" presId="urn:microsoft.com/office/officeart/2008/layout/VerticalCurvedList"/>
    <dgm:cxn modelId="{586EF08B-1DF9-4B3D-94BE-201AB92CB1C1}" type="presParOf" srcId="{5FDC8D2C-8C51-4624-B45B-DDD49F200C0E}" destId="{6F1D2D97-D67B-4648-95D4-7A3F839F6038}" srcOrd="2" destOrd="0" presId="urn:microsoft.com/office/officeart/2008/layout/VerticalCurvedList"/>
    <dgm:cxn modelId="{D4C6E4F7-6623-455C-AE96-37292D3B7245}" type="presParOf" srcId="{5FDC8D2C-8C51-4624-B45B-DDD49F200C0E}" destId="{237D9A11-F62F-4388-BDF8-D349BE7939BE}" srcOrd="3" destOrd="0" presId="urn:microsoft.com/office/officeart/2008/layout/VerticalCurvedList"/>
    <dgm:cxn modelId="{D2679489-DD05-4622-8DA0-5C764117A9E8}" type="presParOf" srcId="{BACC67CB-6600-4869-A273-B1C737C9B13E}" destId="{AD2A35B4-E928-4338-AD89-AD74A34D2C28}" srcOrd="1" destOrd="0" presId="urn:microsoft.com/office/officeart/2008/layout/VerticalCurvedList"/>
    <dgm:cxn modelId="{3ED331B9-3F8C-4798-B6B8-EEE6024E2CB7}" type="presParOf" srcId="{BACC67CB-6600-4869-A273-B1C737C9B13E}" destId="{9969426A-E821-4166-B6D1-8AD02B4A7BF1}" srcOrd="2" destOrd="0" presId="urn:microsoft.com/office/officeart/2008/layout/VerticalCurvedList"/>
    <dgm:cxn modelId="{8DFF98D7-F21D-41D5-A453-7A6CAB1CCD86}" type="presParOf" srcId="{9969426A-E821-4166-B6D1-8AD02B4A7BF1}" destId="{402E83B8-00D9-48E2-B9D0-9E3E9ED00EBB}" srcOrd="0" destOrd="0" presId="urn:microsoft.com/office/officeart/2008/layout/VerticalCurvedList"/>
    <dgm:cxn modelId="{A4F9718F-9AA2-49DA-90D0-F8CE193C5537}" type="presParOf" srcId="{BACC67CB-6600-4869-A273-B1C737C9B13E}" destId="{B764BDCD-AE2A-41BD-8AB4-69838800C3D3}" srcOrd="3" destOrd="0" presId="urn:microsoft.com/office/officeart/2008/layout/VerticalCurvedList"/>
    <dgm:cxn modelId="{9D85ED95-9502-4B34-8CE5-EAF1044A03F5}" type="presParOf" srcId="{BACC67CB-6600-4869-A273-B1C737C9B13E}" destId="{B0268A17-F195-43BF-A437-CE1C1AF84C40}" srcOrd="4" destOrd="0" presId="urn:microsoft.com/office/officeart/2008/layout/VerticalCurvedList"/>
    <dgm:cxn modelId="{BF5722BF-6706-4017-9582-9A5E9A12BF59}" type="presParOf" srcId="{B0268A17-F195-43BF-A437-CE1C1AF84C40}" destId="{62F5DAA8-90B2-4214-8170-DEB6E36DD9ED}" srcOrd="0" destOrd="0" presId="urn:microsoft.com/office/officeart/2008/layout/VerticalCurvedList"/>
    <dgm:cxn modelId="{E631961D-4766-48D7-8F24-402C9B12E67A}" type="presParOf" srcId="{BACC67CB-6600-4869-A273-B1C737C9B13E}" destId="{AE39F269-0F7C-43E4-B595-82E995A5CC39}" srcOrd="5" destOrd="0" presId="urn:microsoft.com/office/officeart/2008/layout/VerticalCurvedList"/>
    <dgm:cxn modelId="{168B9C61-0BD3-4BDE-AB98-3F5846D2C960}" type="presParOf" srcId="{BACC67CB-6600-4869-A273-B1C737C9B13E}" destId="{2481FFEF-14B7-40AB-A7D0-E8394C725697}" srcOrd="6" destOrd="0" presId="urn:microsoft.com/office/officeart/2008/layout/VerticalCurvedList"/>
    <dgm:cxn modelId="{EA5A074A-B4F4-48D7-9D33-CA60B999181D}" type="presParOf" srcId="{2481FFEF-14B7-40AB-A7D0-E8394C725697}" destId="{348F8110-89FA-428D-8036-D1A7AF148EBA}" srcOrd="0" destOrd="0" presId="urn:microsoft.com/office/officeart/2008/layout/VerticalCurvedList"/>
    <dgm:cxn modelId="{ABDEA939-ADE9-41B6-BA67-F115A3B5CDAF}" type="presParOf" srcId="{BACC67CB-6600-4869-A273-B1C737C9B13E}" destId="{3F27E536-AFA7-4623-8A57-71CF34D52FA6}" srcOrd="7" destOrd="0" presId="urn:microsoft.com/office/officeart/2008/layout/VerticalCurvedList"/>
    <dgm:cxn modelId="{17F7CB2D-A5A8-440A-9415-2E2367E574A3}" type="presParOf" srcId="{BACC67CB-6600-4869-A273-B1C737C9B13E}" destId="{61C5F27F-30F9-46D1-8193-46F37D1753DB}" srcOrd="8" destOrd="0" presId="urn:microsoft.com/office/officeart/2008/layout/VerticalCurvedList"/>
    <dgm:cxn modelId="{8E89B074-4461-4C80-959E-237BB9F71CC6}" type="presParOf" srcId="{61C5F27F-30F9-46D1-8193-46F37D1753DB}" destId="{4A26A91A-78C2-47BE-8203-DDF4420F34AD}" srcOrd="0" destOrd="0" presId="urn:microsoft.com/office/officeart/2008/layout/VerticalCurvedList"/>
    <dgm:cxn modelId="{DD8B3688-2BD2-478E-9070-27A05600CB0D}" type="presParOf" srcId="{BACC67CB-6600-4869-A273-B1C737C9B13E}" destId="{EA728BFD-67EA-4522-ACED-354A535DC091}" srcOrd="9" destOrd="0" presId="urn:microsoft.com/office/officeart/2008/layout/VerticalCurvedList"/>
    <dgm:cxn modelId="{7A8DAC4E-CD9A-44E3-853F-72BB2265EC1D}" type="presParOf" srcId="{BACC67CB-6600-4869-A273-B1C737C9B13E}" destId="{1E6341A7-B99C-4BF9-8B80-199559F95DAB}" srcOrd="10" destOrd="0" presId="urn:microsoft.com/office/officeart/2008/layout/VerticalCurvedList"/>
    <dgm:cxn modelId="{14B7B2BB-06FB-4812-A9E2-3FA16E973E28}" type="presParOf" srcId="{1E6341A7-B99C-4BF9-8B80-199559F95DAB}" destId="{3A627CB5-2339-41A0-99C5-316F73DC735C}" srcOrd="0" destOrd="0" presId="urn:microsoft.com/office/officeart/2008/layout/VerticalCurvedList"/>
  </dgm:cxnLst>
  <dgm:bg>
    <a:solidFill>
      <a:srgbClr val="FFF2E5"/>
    </a:solidFill>
  </dgm:bg>
  <dgm:whole>
    <a:ln>
      <a:solidFill>
        <a:srgbClr val="78520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61A65-966F-45A6-8D1E-87B6C8125D3B}">
      <dsp:nvSpPr>
        <dsp:cNvPr id="0" name=""/>
        <dsp:cNvSpPr/>
      </dsp:nvSpPr>
      <dsp:spPr>
        <a:xfrm>
          <a:off x="-10341755" y="-1578167"/>
          <a:ext cx="12300336" cy="12300336"/>
        </a:xfrm>
        <a:prstGeom prst="blockArc">
          <a:avLst>
            <a:gd name="adj1" fmla="val 18900000"/>
            <a:gd name="adj2" fmla="val 2700000"/>
            <a:gd name="adj3" fmla="val 17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A35B4-E928-4338-AD89-AD74A34D2C28}">
      <dsp:nvSpPr>
        <dsp:cNvPr id="0" name=""/>
        <dsp:cNvSpPr/>
      </dsp:nvSpPr>
      <dsp:spPr>
        <a:xfrm>
          <a:off x="947135" y="457197"/>
          <a:ext cx="14521471" cy="1371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5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6C0000"/>
              </a:solidFill>
            </a:rPr>
            <a:t>НОРМАТИВНО-ПРАВОВЕ ЗАБЕЗПЕЧЕННЯ: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впровадження нормативно-правової бази ВО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оновлення та розробка нормативного забезпечення ЧНУ</a:t>
          </a:r>
        </a:p>
      </dsp:txBody>
      <dsp:txXfrm>
        <a:off x="947135" y="457197"/>
        <a:ext cx="14521471" cy="1371604"/>
      </dsp:txXfrm>
    </dsp:sp>
    <dsp:sp modelId="{402E83B8-00D9-48E2-B9D0-9E3E9ED00EBB}">
      <dsp:nvSpPr>
        <dsp:cNvPr id="0" name=""/>
        <dsp:cNvSpPr/>
      </dsp:nvSpPr>
      <dsp:spPr>
        <a:xfrm>
          <a:off x="139357" y="428396"/>
          <a:ext cx="1429207" cy="142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4BDCD-AE2A-41BD-8AB4-69838800C3D3}">
      <dsp:nvSpPr>
        <dsp:cNvPr id="0" name=""/>
        <dsp:cNvSpPr/>
      </dsp:nvSpPr>
      <dsp:spPr>
        <a:xfrm>
          <a:off x="1766455" y="2285817"/>
          <a:ext cx="13702132" cy="1143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5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6C0000"/>
              </a:solidFill>
            </a:rPr>
            <a:t>ОРГАНІЗАЦІЯ ТА СУПРОВІД ОСВІТНЬОГО ПРОЦЕСУ</a:t>
          </a:r>
          <a:endParaRPr lang="uk-UA" sz="3600" b="1" kern="1200" dirty="0">
            <a:solidFill>
              <a:srgbClr val="6C0000"/>
            </a:solidFill>
          </a:endParaRPr>
        </a:p>
      </dsp:txBody>
      <dsp:txXfrm>
        <a:off x="1766455" y="2285817"/>
        <a:ext cx="13702132" cy="1143365"/>
      </dsp:txXfrm>
    </dsp:sp>
    <dsp:sp modelId="{62F5DAA8-90B2-4214-8170-DEB6E36DD9ED}">
      <dsp:nvSpPr>
        <dsp:cNvPr id="0" name=""/>
        <dsp:cNvSpPr/>
      </dsp:nvSpPr>
      <dsp:spPr>
        <a:xfrm>
          <a:off x="958659" y="2142896"/>
          <a:ext cx="1429207" cy="142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9F269-0F7C-43E4-B595-82E995A5CC39}">
      <dsp:nvSpPr>
        <dsp:cNvPr id="0" name=""/>
        <dsp:cNvSpPr/>
      </dsp:nvSpPr>
      <dsp:spPr>
        <a:xfrm>
          <a:off x="1904949" y="3733798"/>
          <a:ext cx="13637056" cy="190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5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6C0000"/>
              </a:solidFill>
            </a:rPr>
            <a:t>АНАЛІЗ ЯКОСТІ РЕАЛІЗАЦІЇ ОСВІТНІХ ПРОГРАМ: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зміст ОП 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кадрове забезпечення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 відгуків зовнішніх і зовнішніх стейкголдерів</a:t>
          </a:r>
          <a:endParaRPr lang="uk-UA" sz="1800" kern="1200" dirty="0"/>
        </a:p>
      </dsp:txBody>
      <dsp:txXfrm>
        <a:off x="1904949" y="3733798"/>
        <a:ext cx="13637056" cy="1905373"/>
      </dsp:txXfrm>
    </dsp:sp>
    <dsp:sp modelId="{348F8110-89FA-428D-8036-D1A7AF148EBA}">
      <dsp:nvSpPr>
        <dsp:cNvPr id="0" name=""/>
        <dsp:cNvSpPr/>
      </dsp:nvSpPr>
      <dsp:spPr>
        <a:xfrm>
          <a:off x="1210119" y="3857396"/>
          <a:ext cx="1429207" cy="142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7E536-AFA7-4623-8A57-71CF34D52FA6}">
      <dsp:nvSpPr>
        <dsp:cNvPr id="0" name=""/>
        <dsp:cNvSpPr/>
      </dsp:nvSpPr>
      <dsp:spPr>
        <a:xfrm>
          <a:off x="1676457" y="5943604"/>
          <a:ext cx="13888516" cy="1143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547" tIns="91440" rIns="91440" bIns="9144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6C0000"/>
              </a:solidFill>
            </a:rPr>
            <a:t>АНАЛІЗ АКТУАЛЬНИХ ПИТАНЬ ВО</a:t>
          </a:r>
          <a:endParaRPr lang="uk-UA" sz="3600" b="1" kern="1200" dirty="0">
            <a:solidFill>
              <a:srgbClr val="6C0000"/>
            </a:solidFill>
          </a:endParaRPr>
        </a:p>
      </dsp:txBody>
      <dsp:txXfrm>
        <a:off x="1676457" y="5943604"/>
        <a:ext cx="13888516" cy="1143365"/>
      </dsp:txXfrm>
    </dsp:sp>
    <dsp:sp modelId="{4A26A91A-78C2-47BE-8203-DDF4420F34AD}">
      <dsp:nvSpPr>
        <dsp:cNvPr id="0" name=""/>
        <dsp:cNvSpPr/>
      </dsp:nvSpPr>
      <dsp:spPr>
        <a:xfrm>
          <a:off x="914397" y="5715002"/>
          <a:ext cx="1429207" cy="142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8BFD-67EA-4522-ACED-354A535DC091}">
      <dsp:nvSpPr>
        <dsp:cNvPr id="0" name=""/>
        <dsp:cNvSpPr/>
      </dsp:nvSpPr>
      <dsp:spPr>
        <a:xfrm>
          <a:off x="853961" y="7238998"/>
          <a:ext cx="14707819" cy="1524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5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6C0000"/>
              </a:solidFill>
            </a:rPr>
            <a:t>ОСВІТА ВПРОДОВЖ ЖИТТЯ: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6C0000"/>
              </a:solidFill>
            </a:rPr>
            <a:t>  - </a:t>
          </a:r>
          <a:r>
            <a:rPr lang="uk-UA" sz="2400" b="1" kern="1200" dirty="0" smtClean="0">
              <a:solidFill>
                <a:schemeClr val="tx1"/>
              </a:solidFill>
            </a:rPr>
            <a:t>підвищення кваліфікації</a:t>
          </a:r>
        </a:p>
        <a:p>
          <a:pPr lvl="0" algn="l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-  неформальна освіта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853961" y="7238998"/>
        <a:ext cx="14707819" cy="1524003"/>
      </dsp:txXfrm>
    </dsp:sp>
    <dsp:sp modelId="{3A627CB5-2339-41A0-99C5-316F73DC735C}">
      <dsp:nvSpPr>
        <dsp:cNvPr id="0" name=""/>
        <dsp:cNvSpPr/>
      </dsp:nvSpPr>
      <dsp:spPr>
        <a:xfrm>
          <a:off x="139357" y="7286396"/>
          <a:ext cx="1429207" cy="142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520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38C69-7EA6-4F87-AE3D-D50268363426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6FA36-A189-4D23-86BC-09BCFCB75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43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76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830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405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674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88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74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0" y="0"/>
            <a:ext cx="5788457" cy="2095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3848100"/>
            <a:ext cx="1668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nva Sans Bold"/>
              </a:rPr>
              <a:t>ПРО ОСНОВНІ НАПРЯМИ ДІЯЛЬНОСТІ </a:t>
            </a:r>
          </a:p>
          <a:p>
            <a:pPr algn="r"/>
            <a:r>
              <a:rPr lang="ru-RU" sz="72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nva Sans Bold"/>
              </a:rPr>
              <a:t>НАУКОВО-МЕТОДИЧНОЇ РАДИ ЧНУ</a:t>
            </a:r>
          </a:p>
          <a:p>
            <a:pPr algn="r"/>
            <a:r>
              <a:rPr lang="ru-RU" sz="72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nva Sans Bold"/>
              </a:rPr>
              <a:t>у 2025-2026 н.р. </a:t>
            </a:r>
            <a:endParaRPr lang="uk-UA" sz="7000" b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nva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49295"/>
              </p:ext>
            </p:extLst>
          </p:nvPr>
        </p:nvGraphicFramePr>
        <p:xfrm>
          <a:off x="1600200" y="724139"/>
          <a:ext cx="16459199" cy="9303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1"/>
                <a:gridCol w="10134600"/>
                <a:gridCol w="5410198"/>
              </a:tblGrid>
              <a:tr h="603468">
                <a:tc gridSpan="3"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Червень, 2026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89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Аналіз </a:t>
                      </a:r>
                      <a:r>
                        <a:rPr lang="uk-UA" sz="2800" b="1" smtClean="0">
                          <a:solidFill>
                            <a:schemeClr val="tx1"/>
                          </a:solidFill>
                          <a:effectLst/>
                        </a:rPr>
                        <a:t>результатів акредитацій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експертиз освітніх програм, що проходили акредитацію у ІІ сем. 2025-2026 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центру забезпечення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якості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вищої освіти ЧНУ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Ірина КУШНІР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підсумки роботи науково-методичної ради університету: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звіт про роботу науково-методичної ради у 2025-2026 н. р.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звіти голів методичних рад факультетів/навчально-наукових-інститутів університету про виконання планів роботи у 2025-2026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з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науково- педагогічної роботи та освітньої діяльності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</a:rPr>
                        <a:t>Тетяна ФЕДІРЧИК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голови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методичних рад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факультетів/навчально-наукових інститутів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1465" indent="-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3.1. Затвердження робочих навчальних планів на 2026-2027 н.р. для першого (бакалаврського), другого (магістерського) та третього (освітньо-наукового) рівнів вищої освіти.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заступник начальника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навчального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Ігор МАРЦЕНЯК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35"/>
            <a:ext cx="145097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4736010" cy="1714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3924300"/>
            <a:ext cx="161107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800" b="1" dirty="0" smtClean="0">
                <a:solidFill>
                  <a:srgbClr val="6C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ДЯКУЮ </a:t>
            </a:r>
          </a:p>
          <a:p>
            <a:pPr algn="r"/>
            <a:r>
              <a:rPr lang="ru-RU" sz="13800" b="1" dirty="0" smtClean="0">
                <a:solidFill>
                  <a:srgbClr val="6C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УВАГУ</a:t>
            </a:r>
            <a:r>
              <a:rPr lang="ru-RU" sz="11500" b="1" dirty="0" smtClean="0">
                <a:solidFill>
                  <a:srgbClr val="6C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ru-RU" sz="11500" b="1" dirty="0">
              <a:solidFill>
                <a:srgbClr val="6C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4946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5" r="64477" b="1898"/>
          <a:stretch/>
        </p:blipFill>
        <p:spPr>
          <a:xfrm>
            <a:off x="152400" y="114300"/>
            <a:ext cx="1447800" cy="139417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3748361"/>
              </p:ext>
            </p:extLst>
          </p:nvPr>
        </p:nvGraphicFramePr>
        <p:xfrm>
          <a:off x="1905000" y="495300"/>
          <a:ext cx="15697200" cy="91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98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56582"/>
              </p:ext>
            </p:extLst>
          </p:nvPr>
        </p:nvGraphicFramePr>
        <p:xfrm>
          <a:off x="1828799" y="495300"/>
          <a:ext cx="16154399" cy="9403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016"/>
                <a:gridCol w="10181985"/>
                <a:gridCol w="5131398"/>
              </a:tblGrid>
              <a:tr h="103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Питання для розгляду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Відповідальні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1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Серпень, 2025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8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основні напрями діяльності Науково-методичної ради ЧНУ і завдання методичних рад факультетів/навчально-наукових інститутів. Затвердження складу та плану засідань науково-методичної ради ЧНУ на 2025-2026 н.р.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</a:p>
                    <a:p>
                      <a:pPr marL="685800" lvl="1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Тетяна ФЕДІРЧИК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Особливості організації освітнього процесу в ЧНУ на 2025-2026 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начальник навчального 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Ярослав ГАРАБАЖІВ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5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підготовку до акредитації освітніх програм: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план акредитацій на 2025-2026 н.р.;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аналіз відомостей самооцінювання ОП, що проходять акредитацію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у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І сем. 2025-2026 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центру забезпечення якості вищої освіти 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ЧНУ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Ірина КУШНІР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Різне.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1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1465" indent="-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4.1. Про організацію планового моніторингу освітніх програм ЧНУ, що  проходять акредитацію у 2026-2027 н.р.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Тетяна ФЕДІРЧИК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5" r="64477" b="1898"/>
          <a:stretch/>
        </p:blipFill>
        <p:spPr>
          <a:xfrm>
            <a:off x="35859" y="0"/>
            <a:ext cx="1447800" cy="13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6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5" r="64477" b="1898"/>
          <a:stretch/>
        </p:blipFill>
        <p:spPr>
          <a:xfrm>
            <a:off x="0" y="33618"/>
            <a:ext cx="1447800" cy="139417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27337"/>
              </p:ext>
            </p:extLst>
          </p:nvPr>
        </p:nvGraphicFramePr>
        <p:xfrm>
          <a:off x="1676400" y="419100"/>
          <a:ext cx="16306800" cy="9701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51"/>
                <a:gridCol w="10504849"/>
                <a:gridCol w="4953000"/>
              </a:tblGrid>
              <a:tr h="526639">
                <a:tc gridSpan="3"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Вересень, 2025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0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аналізу успішності та якості знань студентів ЧНУ за підсумками екзаменаційної сесії ІІ сем. 2024-2025 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сектору моніторингу та навчально-методичного супроводу Центру забезпечення якості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вищої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освіти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Марія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ІВАНЧУК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якість навчально-методичного забезпечення (робочих програм, силабусів, програм практик) до освітніх компонентів освітніх програм ЧНУ, що  проходять акредитацію у І сем. 2025-2026 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методист центру забезпечення якості вищої освіти ЧНУ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Катерина </a:t>
                      </a: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МЕЛЬНИК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uk-UA" sz="2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практики в ЧНУ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Валентина БУЗИЛА 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8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внутрішнього моніторингу якості змісту, реалізації  та кадрового забезпечення освітніх програм ЧНУ, що  проходять акредитацію у 2026-2027 н.р. (1 група за відповідним графіком).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експерти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із членів науково-методичної ради ЧНУ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3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685" indent="-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4.1. Про організацію та проведення комплексного моніторингу якості реалізації освітніх програм на факультеті іноземних мов.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Тетяна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ФЕДІРЧИК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5" r="64477" b="1898"/>
          <a:stretch/>
        </p:blipFill>
        <p:spPr>
          <a:xfrm>
            <a:off x="0" y="24653"/>
            <a:ext cx="1447800" cy="139417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52495"/>
              </p:ext>
            </p:extLst>
          </p:nvPr>
        </p:nvGraphicFramePr>
        <p:xfrm>
          <a:off x="1752600" y="800100"/>
          <a:ext cx="16154399" cy="8865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016"/>
                <a:gridCol w="10181985"/>
                <a:gridCol w="5131398"/>
              </a:tblGrid>
              <a:tr h="290767">
                <a:tc gridSpan="3"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Жовтень, 2025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90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стан наповнення та використання системи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Moodle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 учасниками освітнього процесу для забезпечення  якості підготовки майбутніх фахівців.   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фахівець відділу цифровізації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(відповідальний за систему електронного навчання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lang="uk-UA" sz="2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заступники деканів/директорів </a:t>
                      </a:r>
                      <a:endParaRPr lang="uk-UA" sz="2400" b="1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з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навчально-методичної роботи 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внутрішнього моніторингу якості змісту, реалізації  та кадрового забезпечення освітніх програм ЧНУ, що  проходять акредитацію у 2026-2027 н.р. (2 група за відповідним графіком).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експерти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із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членів науково-методичної ради ЧНУ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1465" indent="-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3.1. Особливості підготовки та організації підсумкової атестації здобувачів освіти другого (магістерського) рівня вищої освіти. Затвердження складу  екзаменаційних комісій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Тетяна ФЕДІРЧИК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38100"/>
            <a:ext cx="1450974" cy="139000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87916"/>
              </p:ext>
            </p:extLst>
          </p:nvPr>
        </p:nvGraphicFramePr>
        <p:xfrm>
          <a:off x="1676400" y="190500"/>
          <a:ext cx="16306800" cy="9969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788"/>
                <a:gridCol w="10370612"/>
                <a:gridCol w="5105400"/>
              </a:tblGrid>
              <a:tr h="866287">
                <a:tc gridSpan="3"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Листопад, 2025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18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Аналіз результатів анкетування здобувачів освіти за опитувальником «Викладач очима студентів» за підсумками екзаменаційної сесії ІІ сем. 2024-2025 н.р.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соціологічної 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лабораторії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Тетяна МЄДІНА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8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внутрішнього моніторингу якості змісту, реалізації  та кадрового забезпечення освітніх програм ЧНУ, що  проходять акредитацію у 2026-2027 н.р. (3 група за відповідним графіком).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експерти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із членів науково-методичної ради ЧНУ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655">
                <a:tc gridSpan="3">
                  <a:txBody>
                    <a:bodyPr/>
                    <a:lstStyle/>
                    <a:p>
                      <a:pPr marL="130175" indent="-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Грудень, 2025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18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Аналіз стану та якості реалізації процедури вибору здобувачами навчальних  дисциплін із загальноуніверситетського каталогу та якості їх  навчально-методичного забезпечення.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заступник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начальника 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навчального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Ігор МАРЦЕНЯК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8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внутрішнього моніторингу якості змісту, реалізації  та кадрового забезпечення освітніх програм ЧНУ, що  проходять акредитацію у 2026-2027 н.р. (4 група за відповідним графіком).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експерти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із членів науково-методичної ради ЧНУ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175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3.1. Про організацію курсів підвищення кваліфікації науково-педагогічних працівників ЧНУ (у січні 2026 р.). Затвердження Програми курсів підвищення кваліфікації викладачів.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Тетяна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ФЕДІРЧИК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3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92632"/>
              </p:ext>
            </p:extLst>
          </p:nvPr>
        </p:nvGraphicFramePr>
        <p:xfrm>
          <a:off x="1482351" y="876300"/>
          <a:ext cx="16382999" cy="8814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917"/>
                <a:gridCol w="10326070"/>
                <a:gridCol w="5204012"/>
              </a:tblGrid>
              <a:tr h="497828">
                <a:tc gridSpan="3"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Січень, </a:t>
                      </a:r>
                      <a:r>
                        <a:rPr lang="uk-UA" sz="4800" dirty="0" smtClean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23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аналізу успішності та якості знань студентів ЧНУ за підсумками екзаменаційної сесії І сем. 2025-2026 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сектору моніторингу та навчально-методичного супроводу Центру забезпечення якості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вищої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освіти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Марія ІВАНЧУК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0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стан готовності відомостей самооцінювання Освітніх програм ЧНУ, що  проходять акредитацію у ІІ сем. 2025-2026 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центру забезпечення якості вищої освіти ЧНУ</a:t>
                      </a:r>
                    </a:p>
                    <a:p>
                      <a:pPr marL="2286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Ірина КУШНІР</a:t>
                      </a:r>
                    </a:p>
                    <a:p>
                      <a:pPr marL="2286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0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якість навчально-методичного забезпечення (робочих програм, силабусів, програм практик) до освітніх компонентів освітніх програм ЧНУ, що  проходять акредитацію у ІІ сем. 2025-2026 н.р.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методист центру забезпечення якості вищої освіти ЧНУ </a:t>
                      </a:r>
                    </a:p>
                    <a:p>
                      <a:pPr marL="2286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Катерина МЕЛЬНИК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практики в ЧНУ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Валентина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БУЗИЛА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9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внутрішнього моніторингу якості змісту, реалізації  та кадрового забезпечення освітніх програм ЧНУ, що  проходять акредитацію у 2026-2027 н.р. (5 група за відповідним графіком).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експерти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із членів науково-методичної ради ЧНУ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175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" y="11206"/>
            <a:ext cx="145097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"/>
            <a:ext cx="1450974" cy="139000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88695"/>
              </p:ext>
            </p:extLst>
          </p:nvPr>
        </p:nvGraphicFramePr>
        <p:xfrm>
          <a:off x="1752600" y="114301"/>
          <a:ext cx="16383000" cy="993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116"/>
                <a:gridCol w="10079884"/>
                <a:gridCol w="5461000"/>
              </a:tblGrid>
              <a:tr h="769838">
                <a:tc gridSpan="3"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Лютий, 2026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79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Аналіз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результатів акредитацій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освітніх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програм, що проходили акредитацію у  І сем. 2025-2026 н.р.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центру забезпечення якості вищої освіти 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ЧНУ </a:t>
                      </a: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Ірина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КУШНІР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9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формування робочих навчальних планів на 2026-2027 н.р.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начальник навчального 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Ярослав ГАРАБАЖІВ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3.1. Про оновлення загальноуніверситетського каталогу вибіркових дисциплін для формування індивідуальних траєкторій розвитку здобувачів освіти.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заступник начальника </a:t>
                      </a:r>
                      <a:endParaRPr lang="uk-UA" sz="2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навчального 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Ігор МАРЦЕНЯК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7185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3530" indent="-3035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3.2. Про організацію комплексного моніторингу якості реалізації освітніх програм на факультеті фізичної культури, спорту та реабілітації.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Тетяна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ФЕДІРЧИК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9838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Березень, 2026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98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Аналіз стану підвищення кваліфікації науково-педагогічних кадрів ЧНУ у 2025 році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начальник навчального 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Ярослав ГАРАБАЖІВ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Особливості розробки та запровадження міждисциплінарних освітніх програм.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		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Тетяна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ФЕДІРЧИК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8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Аналіз результатів опитувань випускників щодо якості реалізації освітніх програм 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240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керівник сектору моніторингу Центру забезпечення якості  вищої освіти </a:t>
                      </a:r>
                    </a:p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Марія ІВАНЧУК</a:t>
                      </a:r>
                      <a:endParaRPr lang="uk-UA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5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2241"/>
            <a:ext cx="1450974" cy="139000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36269"/>
              </p:ext>
            </p:extLst>
          </p:nvPr>
        </p:nvGraphicFramePr>
        <p:xfrm>
          <a:off x="1600200" y="190500"/>
          <a:ext cx="16500849" cy="9938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685"/>
                <a:gridCol w="10028642"/>
                <a:gridCol w="5787522"/>
              </a:tblGrid>
              <a:tr h="567018">
                <a:tc gridSpan="3">
                  <a:txBody>
                    <a:bodyPr/>
                    <a:lstStyle/>
                    <a:p>
                      <a:pPr marL="130175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Квітень, 2026</a:t>
                      </a:r>
                      <a:endParaRPr lang="uk-UA" sz="44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54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результати внутрішньої та зовнішньої академічної мобільності здобувачів вищої освіти у ЗВО України та зарубіжжя (з досвіду роботи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  <a:effectLst/>
                        </a:rPr>
                        <a:t>факультетів/навчально-наукових </a:t>
                      </a: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інститутів).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i="1" dirty="0">
                          <a:solidFill>
                            <a:schemeClr val="tx1"/>
                          </a:solidFill>
                          <a:effectLst/>
                        </a:rPr>
                        <a:t>начальник навчального відділу 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b="1" i="1" dirty="0">
                          <a:solidFill>
                            <a:schemeClr val="tx1"/>
                          </a:solidFill>
                          <a:effectLst/>
                        </a:rPr>
                        <a:t>Ярослав ГАРАБАЖІВ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i="1" dirty="0">
                          <a:solidFill>
                            <a:schemeClr val="tx1"/>
                          </a:solidFill>
                          <a:effectLst/>
                        </a:rPr>
                        <a:t>начальник міжнародного відділу </a:t>
                      </a:r>
                      <a:endParaRPr lang="uk-UA" sz="2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b="1" i="1" dirty="0" smtClean="0">
                          <a:solidFill>
                            <a:schemeClr val="tx1"/>
                          </a:solidFill>
                          <a:effectLst/>
                        </a:rPr>
                        <a:t>Сергій ЛУКАНЮК</a:t>
                      </a:r>
                      <a:endParaRPr lang="uk-UA" sz="2200" b="1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i="1" dirty="0">
                          <a:solidFill>
                            <a:schemeClr val="tx1"/>
                          </a:solidFill>
                          <a:effectLst/>
                        </a:rPr>
                        <a:t>заступники </a:t>
                      </a:r>
                      <a:r>
                        <a:rPr lang="uk-UA" sz="2200" i="1" dirty="0" smtClean="0">
                          <a:solidFill>
                            <a:schemeClr val="tx1"/>
                          </a:solidFill>
                          <a:effectLst/>
                        </a:rPr>
                        <a:t>деканів/директорів</a:t>
                      </a:r>
                      <a:endParaRPr lang="uk-UA" sz="22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вимоги до організації дуальної освіти здобувачів освіти та аналіз досвіду ЗВО щодо  її реалізації.	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2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  <a:r>
                        <a:rPr lang="uk-UA" sz="2200" b="1" i="1" dirty="0" smtClean="0">
                          <a:solidFill>
                            <a:schemeClr val="tx1"/>
                          </a:solidFill>
                          <a:effectLst/>
                        </a:rPr>
                        <a:t>Тетяна </a:t>
                      </a:r>
                      <a:r>
                        <a:rPr lang="uk-UA" sz="2200" b="1" i="1" dirty="0">
                          <a:solidFill>
                            <a:schemeClr val="tx1"/>
                          </a:solidFill>
                          <a:effectLst/>
                        </a:rPr>
                        <a:t>ФЕДІРЧИК</a:t>
                      </a:r>
                      <a:endParaRPr lang="uk-UA" sz="2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8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1465" indent="-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2.1. Особливості підготовки та організації підсумкової атестації здобувачів освіти першого (бакалаврського) та другого (магістерського) рівня вищої освіти. Затвердження складу  екзаменаційних комісій.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uk-UA" sz="2200" i="1" dirty="0">
                          <a:solidFill>
                            <a:schemeClr val="tx1"/>
                          </a:solidFill>
                          <a:effectLst/>
                        </a:rPr>
                        <a:t>голова НМР ЧНУ, проректор з науково- педагогічної роботи та освітньої діяльності </a:t>
                      </a:r>
                      <a:r>
                        <a:rPr lang="uk-UA" sz="2200" b="1" i="1" dirty="0" smtClean="0">
                          <a:solidFill>
                            <a:schemeClr val="tx1"/>
                          </a:solidFill>
                          <a:effectLst/>
                        </a:rPr>
                        <a:t>Тетяна </a:t>
                      </a:r>
                      <a:r>
                        <a:rPr lang="uk-UA" sz="2200" b="1" i="1" dirty="0">
                          <a:solidFill>
                            <a:schemeClr val="tx1"/>
                          </a:solidFill>
                          <a:effectLst/>
                        </a:rPr>
                        <a:t>ФЕДІРЧИК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2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2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001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4800" dirty="0">
                          <a:solidFill>
                            <a:srgbClr val="6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Травень, 2026</a:t>
                      </a:r>
                      <a:endParaRPr lang="uk-UA" sz="4800" dirty="0">
                        <a:solidFill>
                          <a:srgbClr val="6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07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організацію та результати надання освітніх послуг ЧНУ щодо підвищення кваліфікації педагогічних працівників закладів загальної середньої та фахової передвищої освіти.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інспектор навчального відділу з питань підвищення кваліфікації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Тетяна РАВЛЮК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Про результати та перспективи співпраці із зовнішніми та внутрішніми стейкхолдерами у процесі реалізації освітніх програм.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керівник центру забезпечення якості вищої освіти </a:t>
                      </a:r>
                      <a:r>
                        <a:rPr lang="uk-UA" sz="2400" i="1" dirty="0" smtClean="0">
                          <a:solidFill>
                            <a:schemeClr val="tx1"/>
                          </a:solidFill>
                          <a:effectLst/>
                        </a:rPr>
                        <a:t>ЧНУ </a:t>
                      </a:r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Ірина </a:t>
                      </a:r>
                      <a:r>
                        <a:rPr lang="uk-UA" sz="2400" b="1" i="1" dirty="0">
                          <a:solidFill>
                            <a:schemeClr val="tx1"/>
                          </a:solidFill>
                          <a:effectLst/>
                        </a:rPr>
                        <a:t>КУШНІР</a:t>
                      </a:r>
                      <a:endParaRPr lang="uk-UA" sz="2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Різне.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175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8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1226</Words>
  <Application>Microsoft Office PowerPoint</Application>
  <PresentationFormat>Произвольный</PresentationFormat>
  <Paragraphs>227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Arial</vt:lpstr>
      <vt:lpstr>Verdana</vt:lpstr>
      <vt:lpstr>Times New Roman</vt:lpstr>
      <vt:lpstr>Canva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White Minimal Professional Portfolio Presentation</dc:title>
  <dc:creator>user</dc:creator>
  <cp:lastModifiedBy>user</cp:lastModifiedBy>
  <cp:revision>117</cp:revision>
  <dcterms:created xsi:type="dcterms:W3CDTF">2006-08-16T00:00:00Z</dcterms:created>
  <dcterms:modified xsi:type="dcterms:W3CDTF">2025-08-28T06:13:56Z</dcterms:modified>
  <dc:identifier>DAGUkdcJjvI</dc:identifier>
</cp:coreProperties>
</file>