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81" r:id="rId2"/>
    <p:sldId id="280" r:id="rId3"/>
    <p:sldId id="300" r:id="rId4"/>
    <p:sldId id="301" r:id="rId5"/>
    <p:sldId id="302" r:id="rId6"/>
    <p:sldId id="303" r:id="rId7"/>
    <p:sldId id="305" r:id="rId8"/>
    <p:sldId id="306" r:id="rId9"/>
    <p:sldId id="288" r:id="rId10"/>
    <p:sldId id="307" r:id="rId11"/>
    <p:sldId id="290" r:id="rId12"/>
    <p:sldId id="308" r:id="rId13"/>
    <p:sldId id="262"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showGuides="1">
      <p:cViewPr varScale="1">
        <p:scale>
          <a:sx n="126" d="100"/>
          <a:sy n="126" d="100"/>
        </p:scale>
        <p:origin x="208" y="2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28277F-D1AA-434A-B661-1FC47815EAFC}" type="datetimeFigureOut">
              <a:rPr lang="ru-RU" smtClean="0"/>
              <a:t>19.11.2025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0AA06-FF60-44E8-A617-E6A6FB49C0E3}" type="slidenum">
              <a:rPr lang="ru-RU" smtClean="0"/>
              <a:t>‹#›</a:t>
            </a:fld>
            <a:endParaRPr lang="ru-RU"/>
          </a:p>
        </p:txBody>
      </p:sp>
    </p:spTree>
    <p:extLst>
      <p:ext uri="{BB962C8B-B14F-4D97-AF65-F5344CB8AC3E}">
        <p14:creationId xmlns:p14="http://schemas.microsoft.com/office/powerpoint/2010/main" val="50324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4" name="Google Shape;15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94704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2" name="Google Shape;142;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199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0" name="Google Shape;30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2827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Google Shape;344;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5" name="Google Shape;345;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1269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4" name="Google Shape;15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77287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EC77A362-0DFA-479C-B933-00A5E2D8713F}" type="datetimeFigureOut">
              <a:rPr lang="ru-RU" smtClean="0"/>
              <a:t>19.11.2025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671B0A-54BE-46D4-A066-5A58DD78E515}" type="slidenum">
              <a:rPr lang="ru-RU" smtClean="0"/>
              <a:t>‹#›</a:t>
            </a:fld>
            <a:endParaRPr lang="ru-RU"/>
          </a:p>
        </p:txBody>
      </p:sp>
    </p:spTree>
    <p:extLst>
      <p:ext uri="{BB962C8B-B14F-4D97-AF65-F5344CB8AC3E}">
        <p14:creationId xmlns:p14="http://schemas.microsoft.com/office/powerpoint/2010/main" val="2620056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C77A362-0DFA-479C-B933-00A5E2D8713F}" type="datetimeFigureOut">
              <a:rPr lang="ru-RU" smtClean="0"/>
              <a:t>19.11.2025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671B0A-54BE-46D4-A066-5A58DD78E515}" type="slidenum">
              <a:rPr lang="ru-RU" smtClean="0"/>
              <a:t>‹#›</a:t>
            </a:fld>
            <a:endParaRPr lang="ru-RU"/>
          </a:p>
        </p:txBody>
      </p:sp>
    </p:spTree>
    <p:extLst>
      <p:ext uri="{BB962C8B-B14F-4D97-AF65-F5344CB8AC3E}">
        <p14:creationId xmlns:p14="http://schemas.microsoft.com/office/powerpoint/2010/main" val="4234712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C77A362-0DFA-479C-B933-00A5E2D8713F}" type="datetimeFigureOut">
              <a:rPr lang="ru-RU" smtClean="0"/>
              <a:t>19.11.2025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671B0A-54BE-46D4-A066-5A58DD78E515}" type="slidenum">
              <a:rPr lang="ru-RU" smtClean="0"/>
              <a:t>‹#›</a:t>
            </a:fld>
            <a:endParaRPr lang="ru-RU"/>
          </a:p>
        </p:txBody>
      </p:sp>
    </p:spTree>
    <p:extLst>
      <p:ext uri="{BB962C8B-B14F-4D97-AF65-F5344CB8AC3E}">
        <p14:creationId xmlns:p14="http://schemas.microsoft.com/office/powerpoint/2010/main" val="4097906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C77A362-0DFA-479C-B933-00A5E2D8713F}" type="datetimeFigureOut">
              <a:rPr lang="ru-RU" smtClean="0"/>
              <a:t>19.11.2025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671B0A-54BE-46D4-A066-5A58DD78E515}" type="slidenum">
              <a:rPr lang="ru-RU" smtClean="0"/>
              <a:t>‹#›</a:t>
            </a:fld>
            <a:endParaRPr lang="ru-RU"/>
          </a:p>
        </p:txBody>
      </p:sp>
    </p:spTree>
    <p:extLst>
      <p:ext uri="{BB962C8B-B14F-4D97-AF65-F5344CB8AC3E}">
        <p14:creationId xmlns:p14="http://schemas.microsoft.com/office/powerpoint/2010/main" val="2552758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EC77A362-0DFA-479C-B933-00A5E2D8713F}" type="datetimeFigureOut">
              <a:rPr lang="ru-RU" smtClean="0"/>
              <a:t>19.11.2025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671B0A-54BE-46D4-A066-5A58DD78E515}" type="slidenum">
              <a:rPr lang="ru-RU" smtClean="0"/>
              <a:t>‹#›</a:t>
            </a:fld>
            <a:endParaRPr lang="ru-RU"/>
          </a:p>
        </p:txBody>
      </p:sp>
    </p:spTree>
    <p:extLst>
      <p:ext uri="{BB962C8B-B14F-4D97-AF65-F5344CB8AC3E}">
        <p14:creationId xmlns:p14="http://schemas.microsoft.com/office/powerpoint/2010/main" val="703697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EC77A362-0DFA-479C-B933-00A5E2D8713F}" type="datetimeFigureOut">
              <a:rPr lang="ru-RU" smtClean="0"/>
              <a:t>19.11.2025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671B0A-54BE-46D4-A066-5A58DD78E515}" type="slidenum">
              <a:rPr lang="ru-RU" smtClean="0"/>
              <a:t>‹#›</a:t>
            </a:fld>
            <a:endParaRPr lang="ru-RU"/>
          </a:p>
        </p:txBody>
      </p:sp>
    </p:spTree>
    <p:extLst>
      <p:ext uri="{BB962C8B-B14F-4D97-AF65-F5344CB8AC3E}">
        <p14:creationId xmlns:p14="http://schemas.microsoft.com/office/powerpoint/2010/main" val="34676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EC77A362-0DFA-479C-B933-00A5E2D8713F}" type="datetimeFigureOut">
              <a:rPr lang="ru-RU" smtClean="0"/>
              <a:t>19.11.2025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671B0A-54BE-46D4-A066-5A58DD78E515}" type="slidenum">
              <a:rPr lang="ru-RU" smtClean="0"/>
              <a:t>‹#›</a:t>
            </a:fld>
            <a:endParaRPr lang="ru-RU"/>
          </a:p>
        </p:txBody>
      </p:sp>
    </p:spTree>
    <p:extLst>
      <p:ext uri="{BB962C8B-B14F-4D97-AF65-F5344CB8AC3E}">
        <p14:creationId xmlns:p14="http://schemas.microsoft.com/office/powerpoint/2010/main" val="1612282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C77A362-0DFA-479C-B933-00A5E2D8713F}" type="datetimeFigureOut">
              <a:rPr lang="ru-RU" smtClean="0"/>
              <a:t>19.11.2025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671B0A-54BE-46D4-A066-5A58DD78E515}" type="slidenum">
              <a:rPr lang="ru-RU" smtClean="0"/>
              <a:t>‹#›</a:t>
            </a:fld>
            <a:endParaRPr lang="ru-RU"/>
          </a:p>
        </p:txBody>
      </p:sp>
    </p:spTree>
    <p:extLst>
      <p:ext uri="{BB962C8B-B14F-4D97-AF65-F5344CB8AC3E}">
        <p14:creationId xmlns:p14="http://schemas.microsoft.com/office/powerpoint/2010/main" val="317093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C77A362-0DFA-479C-B933-00A5E2D8713F}" type="datetimeFigureOut">
              <a:rPr lang="ru-RU" smtClean="0"/>
              <a:t>19.11.2025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671B0A-54BE-46D4-A066-5A58DD78E515}" type="slidenum">
              <a:rPr lang="ru-RU" smtClean="0"/>
              <a:t>‹#›</a:t>
            </a:fld>
            <a:endParaRPr lang="ru-RU"/>
          </a:p>
        </p:txBody>
      </p:sp>
    </p:spTree>
    <p:extLst>
      <p:ext uri="{BB962C8B-B14F-4D97-AF65-F5344CB8AC3E}">
        <p14:creationId xmlns:p14="http://schemas.microsoft.com/office/powerpoint/2010/main" val="2175890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EC77A362-0DFA-479C-B933-00A5E2D8713F}" type="datetimeFigureOut">
              <a:rPr lang="ru-RU" smtClean="0"/>
              <a:t>19.11.2025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671B0A-54BE-46D4-A066-5A58DD78E515}" type="slidenum">
              <a:rPr lang="ru-RU" smtClean="0"/>
              <a:t>‹#›</a:t>
            </a:fld>
            <a:endParaRPr lang="ru-RU"/>
          </a:p>
        </p:txBody>
      </p:sp>
    </p:spTree>
    <p:extLst>
      <p:ext uri="{BB962C8B-B14F-4D97-AF65-F5344CB8AC3E}">
        <p14:creationId xmlns:p14="http://schemas.microsoft.com/office/powerpoint/2010/main" val="348220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EC77A362-0DFA-479C-B933-00A5E2D8713F}" type="datetimeFigureOut">
              <a:rPr lang="ru-RU" smtClean="0"/>
              <a:t>19.11.2025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671B0A-54BE-46D4-A066-5A58DD78E515}" type="slidenum">
              <a:rPr lang="ru-RU" smtClean="0"/>
              <a:t>‹#›</a:t>
            </a:fld>
            <a:endParaRPr lang="ru-RU"/>
          </a:p>
        </p:txBody>
      </p:sp>
    </p:spTree>
    <p:extLst>
      <p:ext uri="{BB962C8B-B14F-4D97-AF65-F5344CB8AC3E}">
        <p14:creationId xmlns:p14="http://schemas.microsoft.com/office/powerpoint/2010/main" val="2556740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77A362-0DFA-479C-B933-00A5E2D8713F}" type="datetimeFigureOut">
              <a:rPr lang="ru-RU" smtClean="0"/>
              <a:t>19.11.2025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671B0A-54BE-46D4-A066-5A58DD78E515}" type="slidenum">
              <a:rPr lang="ru-RU" smtClean="0"/>
              <a:t>‹#›</a:t>
            </a:fld>
            <a:endParaRPr lang="ru-RU"/>
          </a:p>
        </p:txBody>
      </p:sp>
    </p:spTree>
    <p:extLst>
      <p:ext uri="{BB962C8B-B14F-4D97-AF65-F5344CB8AC3E}">
        <p14:creationId xmlns:p14="http://schemas.microsoft.com/office/powerpoint/2010/main" val="1428896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orcid.org/0000-0001-6526-1170" TargetMode="External"/><Relationship Id="rId7" Type="http://schemas.openxmlformats.org/officeDocument/2006/relationships/hyperlink" Target="http://nvngu.in.ua/index.php/en/archive/on-the-issues/1854-2020/content-6-2020/5612-23" TargetMode="External"/><Relationship Id="rId2" Type="http://schemas.openxmlformats.org/officeDocument/2006/relationships/hyperlink" Target="https://www.scopus.com/authid/detail.uri?authorId=57205486778" TargetMode="External"/><Relationship Id="rId1" Type="http://schemas.openxmlformats.org/officeDocument/2006/relationships/slideLayout" Target="../slideLayouts/slideLayout7.xml"/><Relationship Id="rId6" Type="http://schemas.openxmlformats.org/officeDocument/2006/relationships/hyperlink" Target="https://www.researchgate.net/profile/Mykhailo_Sahaidak" TargetMode="External"/><Relationship Id="rId5" Type="http://schemas.openxmlformats.org/officeDocument/2006/relationships/hyperlink" Target="https://scholar.google.com.ua/citations?user=oNEgRpsAAAAJ&amp;hl=ru" TargetMode="External"/><Relationship Id="rId4" Type="http://schemas.openxmlformats.org/officeDocument/2006/relationships/hyperlink" Target="http://www.researcherid.com/rid/E-7777-2018"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64" name="Google Shape;164;p6"/>
          <p:cNvSpPr/>
          <p:nvPr/>
        </p:nvSpPr>
        <p:spPr>
          <a:xfrm>
            <a:off x="0" y="0"/>
            <a:ext cx="6096000" cy="6858000"/>
          </a:xfrm>
          <a:prstGeom prst="rect">
            <a:avLst/>
          </a:prstGeom>
          <a:solidFill>
            <a:srgbClr val="173554"/>
          </a:solidFill>
          <a:ln>
            <a:noFill/>
          </a:ln>
        </p:spPr>
        <p:txBody>
          <a:bodyPr spcFirstLastPara="1" wrap="square" lIns="60950" tIns="60950" rIns="60950" bIns="60950" anchor="ctr" anchorCtr="0">
            <a:noAutofit/>
          </a:bodyPr>
          <a:lstStyle/>
          <a:p>
            <a:endParaRPr sz="1200"/>
          </a:p>
        </p:txBody>
      </p:sp>
      <p:sp>
        <p:nvSpPr>
          <p:cNvPr id="165" name="Google Shape;165;p6"/>
          <p:cNvSpPr txBox="1"/>
          <p:nvPr/>
        </p:nvSpPr>
        <p:spPr>
          <a:xfrm>
            <a:off x="773419" y="1397674"/>
            <a:ext cx="4913006" cy="4062651"/>
          </a:xfrm>
          <a:prstGeom prst="rect">
            <a:avLst/>
          </a:prstGeom>
          <a:noFill/>
          <a:ln>
            <a:noFill/>
          </a:ln>
        </p:spPr>
        <p:txBody>
          <a:bodyPr spcFirstLastPara="1" wrap="square" lIns="0" tIns="0" rIns="0" bIns="0" anchor="t" anchorCtr="0">
            <a:spAutoFit/>
          </a:bodyPr>
          <a:lstStyle/>
          <a:p>
            <a:pPr>
              <a:lnSpc>
                <a:spcPct val="110000"/>
              </a:lnSpc>
            </a:pPr>
            <a:r>
              <a:rPr lang="uk-UA" sz="4000" dirty="0">
                <a:solidFill>
                  <a:schemeClr val="bg1"/>
                </a:solidFill>
              </a:rPr>
              <a:t>Критерій 3 </a:t>
            </a:r>
          </a:p>
          <a:p>
            <a:pPr>
              <a:lnSpc>
                <a:spcPct val="110000"/>
              </a:lnSpc>
            </a:pPr>
            <a:r>
              <a:rPr lang="uk-UA" sz="4000" b="1" i="1" dirty="0">
                <a:solidFill>
                  <a:schemeClr val="bg1"/>
                </a:solidFill>
              </a:rPr>
              <a:t>Доступ до освітньої̈ програми та визнання результатів навчання</a:t>
            </a:r>
            <a:endParaRPr lang="uk-UA" sz="4000" dirty="0">
              <a:solidFill>
                <a:schemeClr val="bg1"/>
              </a:solidFill>
            </a:endParaRPr>
          </a:p>
        </p:txBody>
      </p:sp>
      <p:sp>
        <p:nvSpPr>
          <p:cNvPr id="174" name="Google Shape;174;p6"/>
          <p:cNvSpPr txBox="1"/>
          <p:nvPr/>
        </p:nvSpPr>
        <p:spPr>
          <a:xfrm>
            <a:off x="6507449" y="3745338"/>
            <a:ext cx="5365464" cy="1846659"/>
          </a:xfrm>
          <a:prstGeom prst="rect">
            <a:avLst/>
          </a:prstGeom>
          <a:noFill/>
          <a:ln>
            <a:noFill/>
          </a:ln>
        </p:spPr>
        <p:txBody>
          <a:bodyPr spcFirstLastPara="1" wrap="square" lIns="0" tIns="0" rIns="0" bIns="0" anchor="t" anchorCtr="0">
            <a:spAutoFit/>
          </a:bodyPr>
          <a:lstStyle/>
          <a:p>
            <a:r>
              <a:rPr lang="uk-UA" sz="2400" b="1" dirty="0">
                <a:solidFill>
                  <a:schemeClr val="accent5">
                    <a:lumMod val="50000"/>
                  </a:schemeClr>
                </a:solidFill>
                <a:cs typeface="Arial"/>
                <a:sym typeface="Arial"/>
              </a:rPr>
              <a:t>Сагайдак Михайло Петрович</a:t>
            </a:r>
          </a:p>
          <a:p>
            <a:r>
              <a:rPr lang="uk-UA" sz="2400" dirty="0">
                <a:solidFill>
                  <a:schemeClr val="accent5">
                    <a:lumMod val="50000"/>
                  </a:schemeClr>
                </a:solidFill>
                <a:cs typeface="Arial"/>
                <a:sym typeface="Arial"/>
              </a:rPr>
              <a:t>д.е.н., професор, завідувач кафедри менеджменту</a:t>
            </a:r>
          </a:p>
          <a:p>
            <a:r>
              <a:rPr lang="uk-UA" sz="2400" b="1" dirty="0">
                <a:solidFill>
                  <a:schemeClr val="accent5">
                    <a:lumMod val="50000"/>
                  </a:schemeClr>
                </a:solidFill>
                <a:cs typeface="Arial"/>
                <a:sym typeface="Arial"/>
              </a:rPr>
              <a:t>Київський національний економічний університет імені Вадима Гетьмана</a:t>
            </a:r>
            <a:endParaRPr sz="2400" b="1" dirty="0">
              <a:solidFill>
                <a:schemeClr val="accent5">
                  <a:lumMod val="50000"/>
                </a:schemeClr>
              </a:solidFill>
            </a:endParaRPr>
          </a:p>
        </p:txBody>
      </p:sp>
      <p:sp>
        <p:nvSpPr>
          <p:cNvPr id="177" name="Google Shape;177;p6"/>
          <p:cNvSpPr txBox="1"/>
          <p:nvPr/>
        </p:nvSpPr>
        <p:spPr>
          <a:xfrm>
            <a:off x="8085077" y="6236246"/>
            <a:ext cx="2531867" cy="400110"/>
          </a:xfrm>
          <a:prstGeom prst="rect">
            <a:avLst/>
          </a:prstGeom>
          <a:noFill/>
          <a:ln>
            <a:noFill/>
          </a:ln>
        </p:spPr>
        <p:txBody>
          <a:bodyPr spcFirstLastPara="1" wrap="square" lIns="0" tIns="0" rIns="0" bIns="0" anchor="t" anchorCtr="0">
            <a:spAutoFit/>
          </a:bodyPr>
          <a:lstStyle/>
          <a:p>
            <a:pPr>
              <a:lnSpc>
                <a:spcPct val="130000"/>
              </a:lnSpc>
            </a:pPr>
            <a:r>
              <a:rPr lang="uk-UA" sz="2000" dirty="0">
                <a:solidFill>
                  <a:schemeClr val="accent5">
                    <a:lumMod val="50000"/>
                  </a:schemeClr>
                </a:solidFill>
              </a:rPr>
              <a:t>Київ </a:t>
            </a:r>
            <a:endParaRPr sz="2000" dirty="0">
              <a:solidFill>
                <a:schemeClr val="accent5">
                  <a:lumMod val="50000"/>
                </a:schemeClr>
              </a:solidFill>
            </a:endParaRPr>
          </a:p>
        </p:txBody>
      </p:sp>
      <p:pic>
        <p:nvPicPr>
          <p:cNvPr id="1026" name="Picture 2" descr="Українська асоціація з розвитку менеджменту та бізнес освіти"/>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7449" y="369887"/>
            <a:ext cx="5072789" cy="140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4814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47;p5"/>
          <p:cNvSpPr/>
          <p:nvPr/>
        </p:nvSpPr>
        <p:spPr>
          <a:xfrm>
            <a:off x="2825535" y="367070"/>
            <a:ext cx="8709102" cy="6123859"/>
          </a:xfrm>
          <a:custGeom>
            <a:avLst/>
            <a:gdLst/>
            <a:ahLst/>
            <a:cxnLst/>
            <a:rect l="l" t="t" r="r" b="b"/>
            <a:pathLst>
              <a:path w="5966104" h="5913687" extrusionOk="0">
                <a:moveTo>
                  <a:pt x="5902604" y="74930"/>
                </a:moveTo>
                <a:cubicBezTo>
                  <a:pt x="5874664" y="30480"/>
                  <a:pt x="5825134" y="0"/>
                  <a:pt x="5767984" y="0"/>
                </a:cubicBezTo>
                <a:lnTo>
                  <a:pt x="158750" y="0"/>
                </a:lnTo>
                <a:cubicBezTo>
                  <a:pt x="71120" y="0"/>
                  <a:pt x="0" y="71120"/>
                  <a:pt x="0" y="158750"/>
                </a:cubicBezTo>
                <a:lnTo>
                  <a:pt x="0" y="5711757"/>
                </a:lnTo>
                <a:cubicBezTo>
                  <a:pt x="0" y="5763827"/>
                  <a:pt x="25400" y="5809547"/>
                  <a:pt x="63500" y="5838757"/>
                </a:cubicBezTo>
                <a:cubicBezTo>
                  <a:pt x="91440" y="5883207"/>
                  <a:pt x="140970" y="5913687"/>
                  <a:pt x="229737" y="5913687"/>
                </a:cubicBezTo>
                <a:lnTo>
                  <a:pt x="5807354" y="5913687"/>
                </a:lnTo>
                <a:cubicBezTo>
                  <a:pt x="5894984" y="5913687"/>
                  <a:pt x="5966104" y="5842567"/>
                  <a:pt x="5966104" y="5754937"/>
                </a:cubicBezTo>
                <a:lnTo>
                  <a:pt x="5966104" y="201930"/>
                </a:lnTo>
                <a:cubicBezTo>
                  <a:pt x="5966104" y="149860"/>
                  <a:pt x="5940704" y="104140"/>
                  <a:pt x="5902604" y="74930"/>
                </a:cubicBezTo>
                <a:close/>
                <a:moveTo>
                  <a:pt x="12700" y="5711757"/>
                </a:moveTo>
                <a:lnTo>
                  <a:pt x="12700" y="158750"/>
                </a:lnTo>
                <a:cubicBezTo>
                  <a:pt x="12700" y="78740"/>
                  <a:pt x="78740" y="12700"/>
                  <a:pt x="158750" y="12700"/>
                </a:cubicBezTo>
                <a:lnTo>
                  <a:pt x="5767984" y="12700"/>
                </a:lnTo>
                <a:cubicBezTo>
                  <a:pt x="5847995" y="12700"/>
                  <a:pt x="5914034" y="78740"/>
                  <a:pt x="5914034" y="158750"/>
                </a:cubicBezTo>
                <a:lnTo>
                  <a:pt x="5914034" y="5711757"/>
                </a:lnTo>
                <a:cubicBezTo>
                  <a:pt x="5914034" y="5791767"/>
                  <a:pt x="5847995" y="5857807"/>
                  <a:pt x="5767984" y="5857807"/>
                </a:cubicBezTo>
                <a:lnTo>
                  <a:pt x="158750" y="5857807"/>
                </a:lnTo>
                <a:cubicBezTo>
                  <a:pt x="78740" y="5857807"/>
                  <a:pt x="12700" y="5793037"/>
                  <a:pt x="12700" y="5711757"/>
                </a:cubicBezTo>
                <a:close/>
                <a:moveTo>
                  <a:pt x="5954675" y="5754937"/>
                </a:moveTo>
                <a:cubicBezTo>
                  <a:pt x="5954675" y="5834947"/>
                  <a:pt x="5887364" y="5900987"/>
                  <a:pt x="5807354" y="5900987"/>
                </a:cubicBezTo>
                <a:lnTo>
                  <a:pt x="229737" y="5900987"/>
                </a:lnTo>
                <a:cubicBezTo>
                  <a:pt x="157480" y="5900987"/>
                  <a:pt x="120650" y="5884477"/>
                  <a:pt x="93980" y="5856537"/>
                </a:cubicBezTo>
                <a:cubicBezTo>
                  <a:pt x="114300" y="5865427"/>
                  <a:pt x="135890" y="5870507"/>
                  <a:pt x="160020" y="5870507"/>
                </a:cubicBezTo>
                <a:lnTo>
                  <a:pt x="5769254" y="5870507"/>
                </a:lnTo>
                <a:cubicBezTo>
                  <a:pt x="5856884" y="5870507"/>
                  <a:pt x="5928004" y="5799387"/>
                  <a:pt x="5928004" y="5711757"/>
                </a:cubicBezTo>
                <a:lnTo>
                  <a:pt x="5928004" y="158750"/>
                </a:lnTo>
                <a:cubicBezTo>
                  <a:pt x="5928004" y="140970"/>
                  <a:pt x="5924195" y="123190"/>
                  <a:pt x="5919114" y="106680"/>
                </a:cubicBezTo>
                <a:cubicBezTo>
                  <a:pt x="5940704" y="132080"/>
                  <a:pt x="5954675" y="165100"/>
                  <a:pt x="5954675" y="201930"/>
                </a:cubicBezTo>
                <a:lnTo>
                  <a:pt x="5954675" y="5754937"/>
                </a:lnTo>
                <a:cubicBezTo>
                  <a:pt x="5954675" y="5754937"/>
                  <a:pt x="5954675" y="5754937"/>
                  <a:pt x="5954675" y="5754937"/>
                </a:cubicBezTo>
                <a:close/>
              </a:path>
            </a:pathLst>
          </a:custGeom>
          <a:solidFill>
            <a:srgbClr val="173554"/>
          </a:solidFill>
          <a:ln>
            <a:noFill/>
          </a:ln>
        </p:spPr>
        <p:txBody>
          <a:bodyPr spcFirstLastPara="1" wrap="square" lIns="60950" tIns="60950" rIns="60950" bIns="60950" anchor="ctr" anchorCtr="0">
            <a:noAutofit/>
          </a:bodyPr>
          <a:lstStyle/>
          <a:p>
            <a:endParaRPr sz="1200"/>
          </a:p>
        </p:txBody>
      </p:sp>
      <p:sp>
        <p:nvSpPr>
          <p:cNvPr id="3" name="Google Shape;146;p5"/>
          <p:cNvSpPr/>
          <p:nvPr/>
        </p:nvSpPr>
        <p:spPr>
          <a:xfrm>
            <a:off x="856385" y="1087023"/>
            <a:ext cx="10629371" cy="4882835"/>
          </a:xfrm>
          <a:custGeom>
            <a:avLst/>
            <a:gdLst/>
            <a:ahLst/>
            <a:cxnLst/>
            <a:rect l="l" t="t" r="r" b="b"/>
            <a:pathLst>
              <a:path w="5901334" h="5845107" extrusionOk="0">
                <a:moveTo>
                  <a:pt x="146050" y="5845107"/>
                </a:moveTo>
                <a:lnTo>
                  <a:pt x="5755284" y="5845107"/>
                </a:lnTo>
                <a:cubicBezTo>
                  <a:pt x="5835295" y="5845107"/>
                  <a:pt x="5901334" y="5779067"/>
                  <a:pt x="5901334" y="5699057"/>
                </a:cubicBezTo>
                <a:lnTo>
                  <a:pt x="5901334" y="146050"/>
                </a:lnTo>
                <a:cubicBezTo>
                  <a:pt x="5901334" y="66040"/>
                  <a:pt x="5835295" y="0"/>
                  <a:pt x="5755284" y="0"/>
                </a:cubicBezTo>
                <a:lnTo>
                  <a:pt x="146050" y="0"/>
                </a:lnTo>
                <a:cubicBezTo>
                  <a:pt x="66040" y="0"/>
                  <a:pt x="0" y="66040"/>
                  <a:pt x="0" y="146050"/>
                </a:cubicBezTo>
                <a:lnTo>
                  <a:pt x="0" y="5699057"/>
                </a:lnTo>
                <a:cubicBezTo>
                  <a:pt x="0" y="5780337"/>
                  <a:pt x="66040" y="5845107"/>
                  <a:pt x="146050" y="5845107"/>
                </a:cubicBezTo>
                <a:close/>
              </a:path>
            </a:pathLst>
          </a:custGeom>
          <a:noFill/>
          <a:ln>
            <a:noFill/>
          </a:ln>
        </p:spPr>
        <p:txBody>
          <a:bodyPr spcFirstLastPara="1" wrap="square" lIns="60950" tIns="60950" rIns="60950" bIns="60950" anchor="ctr" anchorCtr="0">
            <a:noAutofit/>
          </a:bodyPr>
          <a:lstStyle/>
          <a:p>
            <a:endParaRPr lang="uk-UA" sz="2000" dirty="0"/>
          </a:p>
        </p:txBody>
      </p:sp>
      <p:sp>
        <p:nvSpPr>
          <p:cNvPr id="5" name="Прямоугольник 4"/>
          <p:cNvSpPr/>
          <p:nvPr/>
        </p:nvSpPr>
        <p:spPr>
          <a:xfrm>
            <a:off x="2943923" y="573785"/>
            <a:ext cx="8296506" cy="5909310"/>
          </a:xfrm>
          <a:prstGeom prst="rect">
            <a:avLst/>
          </a:prstGeom>
        </p:spPr>
        <p:txBody>
          <a:bodyPr wrap="square">
            <a:spAutoFit/>
          </a:bodyPr>
          <a:lstStyle/>
          <a:p>
            <a:r>
              <a:rPr lang="uk-UA" b="1" dirty="0"/>
              <a:t>Опишіть, яким чином ЗВО сприяє професійному розвиткові викладачів ОП? Наведіть конкретні приклади такого сприяння</a:t>
            </a:r>
            <a:endParaRPr lang="ru-RU" b="1" dirty="0"/>
          </a:p>
          <a:p>
            <a:pPr algn="just"/>
            <a:r>
              <a:rPr lang="uk-UA" dirty="0"/>
              <a:t>Університет забезпечує підвищення кваліфікації НПП за різними формами та видами. Планування підвищення кваліфікації на рік, процедури та вимоги регламентуються Положенням про підвищення кваліфікації педагогічних та науково-педагогічних працівників КНЕУ ім. В. Гетьмана (</a:t>
            </a:r>
            <a:r>
              <a:rPr lang="uk-UA" dirty="0" err="1"/>
              <a:t>лінк</a:t>
            </a:r>
            <a:r>
              <a:rPr lang="uk-UA" dirty="0"/>
              <a:t>). Обсяг підвищення кваліфікації протягом 5 років не може бути меншим ніж 6 кредитів ЄКТС (п.3.6.), що відповідає вимогам чинного законодавства. Інститут післядипломної освіти КНЕУ ім. В. Гетьмана систематично та безоплатно пропонує різноманітні програми підвищення кваліфікації (зокрема з організації дистанційного навчання та оволодіння цифровими навичками) для викладачів Університету (</a:t>
            </a:r>
            <a:r>
              <a:rPr lang="uk-UA" u="sng" dirty="0" err="1"/>
              <a:t>лінк</a:t>
            </a:r>
            <a:r>
              <a:rPr lang="uk-UA" dirty="0"/>
              <a:t>). НПП підвищують свою кваліфікацію у програмах Університету та міжнародних програмах стажування, зокрема з проблематики дисциплін, що викладають (Сагайдак М.П. - Міжнародна програма з розвитку критичного мислення «Звичка думати», за підтримки </a:t>
            </a:r>
            <a:r>
              <a:rPr lang="uk-UA" dirty="0" err="1"/>
              <a:t>Federal</a:t>
            </a:r>
            <a:r>
              <a:rPr lang="uk-UA" dirty="0"/>
              <a:t> </a:t>
            </a:r>
            <a:r>
              <a:rPr lang="uk-UA" dirty="0" err="1"/>
              <a:t>Foreign</a:t>
            </a:r>
            <a:r>
              <a:rPr lang="uk-UA" dirty="0"/>
              <a:t> Office (</a:t>
            </a:r>
            <a:r>
              <a:rPr lang="uk-UA" dirty="0" err="1"/>
              <a:t>Germany</a:t>
            </a:r>
            <a:r>
              <a:rPr lang="uk-UA" dirty="0"/>
              <a:t>); Міжнародне стажування «</a:t>
            </a:r>
            <a:r>
              <a:rPr lang="uk-UA" dirty="0" err="1"/>
              <a:t>International</a:t>
            </a:r>
            <a:r>
              <a:rPr lang="uk-UA" dirty="0"/>
              <a:t> </a:t>
            </a:r>
            <a:r>
              <a:rPr lang="uk-UA" dirty="0" err="1"/>
              <a:t>scientific</a:t>
            </a:r>
            <a:r>
              <a:rPr lang="uk-UA" dirty="0"/>
              <a:t> </a:t>
            </a:r>
            <a:r>
              <a:rPr lang="uk-UA" dirty="0" err="1"/>
              <a:t>and</a:t>
            </a:r>
            <a:r>
              <a:rPr lang="uk-UA" dirty="0"/>
              <a:t> </a:t>
            </a:r>
            <a:r>
              <a:rPr lang="uk-UA" dirty="0" err="1"/>
              <a:t>pedagogical</a:t>
            </a:r>
            <a:r>
              <a:rPr lang="uk-UA" dirty="0"/>
              <a:t> </a:t>
            </a:r>
            <a:r>
              <a:rPr lang="uk-UA" dirty="0" err="1"/>
              <a:t>traineeship</a:t>
            </a:r>
            <a:r>
              <a:rPr lang="uk-UA" dirty="0"/>
              <a:t>» (Ukraine-</a:t>
            </a:r>
            <a:r>
              <a:rPr lang="uk-UA" dirty="0" err="1"/>
              <a:t>England</a:t>
            </a:r>
            <a:r>
              <a:rPr lang="uk-UA" dirty="0"/>
              <a:t>-</a:t>
            </a:r>
            <a:r>
              <a:rPr lang="uk-UA" dirty="0" err="1"/>
              <a:t>Slovac</a:t>
            </a:r>
            <a:r>
              <a:rPr lang="uk-UA" dirty="0"/>
              <a:t>); Міжнародна програма кооперації (JICA). </a:t>
            </a:r>
          </a:p>
          <a:p>
            <a:pPr algn="just"/>
            <a:r>
              <a:rPr lang="uk-UA" dirty="0"/>
              <a:t>Науково-освітній центр «</a:t>
            </a:r>
            <a:r>
              <a:rPr lang="uk-UA" dirty="0" err="1"/>
              <a:t>Інтенсив</a:t>
            </a:r>
            <a:r>
              <a:rPr lang="uk-UA" dirty="0"/>
              <a:t>» КНЕУ ім. В. Гетьмана (</a:t>
            </a:r>
            <a:r>
              <a:rPr lang="uk-UA" dirty="0" err="1"/>
              <a:t>лінк</a:t>
            </a:r>
            <a:r>
              <a:rPr lang="uk-UA" dirty="0"/>
              <a:t>), здійснює тестування НПП та навчання іноземним мовам за спеціалізованими авторськими програмами комунікативного спрямування у відповідності Загальноєвропейській системі рівня володіння іноземними мовами.</a:t>
            </a:r>
            <a:endParaRPr lang="ru-RU" dirty="0"/>
          </a:p>
        </p:txBody>
      </p:sp>
      <p:pic>
        <p:nvPicPr>
          <p:cNvPr id="7" name="Google Shape;363;p16"/>
          <p:cNvPicPr preferRelativeResize="0"/>
          <p:nvPr/>
        </p:nvPicPr>
        <p:blipFill rotWithShape="1">
          <a:blip r:embed="rId2">
            <a:alphaModFix/>
          </a:blip>
          <a:srcRect/>
          <a:stretch/>
        </p:blipFill>
        <p:spPr>
          <a:xfrm flipH="1">
            <a:off x="274506" y="785240"/>
            <a:ext cx="2424090" cy="5486400"/>
          </a:xfrm>
          <a:prstGeom prst="rect">
            <a:avLst/>
          </a:prstGeom>
          <a:noFill/>
          <a:ln>
            <a:noFill/>
          </a:ln>
        </p:spPr>
      </p:pic>
    </p:spTree>
    <p:extLst>
      <p:ext uri="{BB962C8B-B14F-4D97-AF65-F5344CB8AC3E}">
        <p14:creationId xmlns:p14="http://schemas.microsoft.com/office/powerpoint/2010/main" val="2841945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pic>
        <p:nvPicPr>
          <p:cNvPr id="350" name="Google Shape;350;p15"/>
          <p:cNvPicPr preferRelativeResize="0"/>
          <p:nvPr/>
        </p:nvPicPr>
        <p:blipFill rotWithShape="1">
          <a:blip r:embed="rId3">
            <a:alphaModFix/>
          </a:blip>
          <a:srcRect/>
          <a:stretch/>
        </p:blipFill>
        <p:spPr>
          <a:xfrm>
            <a:off x="79251" y="853068"/>
            <a:ext cx="1965129" cy="5486400"/>
          </a:xfrm>
          <a:prstGeom prst="rect">
            <a:avLst/>
          </a:prstGeom>
          <a:noFill/>
          <a:ln>
            <a:noFill/>
          </a:ln>
        </p:spPr>
      </p:pic>
      <p:sp>
        <p:nvSpPr>
          <p:cNvPr id="5" name="Google Shape;147;p5"/>
          <p:cNvSpPr/>
          <p:nvPr/>
        </p:nvSpPr>
        <p:spPr>
          <a:xfrm>
            <a:off x="2932771" y="367070"/>
            <a:ext cx="8709102" cy="6123859"/>
          </a:xfrm>
          <a:custGeom>
            <a:avLst/>
            <a:gdLst/>
            <a:ahLst/>
            <a:cxnLst/>
            <a:rect l="l" t="t" r="r" b="b"/>
            <a:pathLst>
              <a:path w="5966104" h="5913687" extrusionOk="0">
                <a:moveTo>
                  <a:pt x="5902604" y="74930"/>
                </a:moveTo>
                <a:cubicBezTo>
                  <a:pt x="5874664" y="30480"/>
                  <a:pt x="5825134" y="0"/>
                  <a:pt x="5767984" y="0"/>
                </a:cubicBezTo>
                <a:lnTo>
                  <a:pt x="158750" y="0"/>
                </a:lnTo>
                <a:cubicBezTo>
                  <a:pt x="71120" y="0"/>
                  <a:pt x="0" y="71120"/>
                  <a:pt x="0" y="158750"/>
                </a:cubicBezTo>
                <a:lnTo>
                  <a:pt x="0" y="5711757"/>
                </a:lnTo>
                <a:cubicBezTo>
                  <a:pt x="0" y="5763827"/>
                  <a:pt x="25400" y="5809547"/>
                  <a:pt x="63500" y="5838757"/>
                </a:cubicBezTo>
                <a:cubicBezTo>
                  <a:pt x="91440" y="5883207"/>
                  <a:pt x="140970" y="5913687"/>
                  <a:pt x="229737" y="5913687"/>
                </a:cubicBezTo>
                <a:lnTo>
                  <a:pt x="5807354" y="5913687"/>
                </a:lnTo>
                <a:cubicBezTo>
                  <a:pt x="5894984" y="5913687"/>
                  <a:pt x="5966104" y="5842567"/>
                  <a:pt x="5966104" y="5754937"/>
                </a:cubicBezTo>
                <a:lnTo>
                  <a:pt x="5966104" y="201930"/>
                </a:lnTo>
                <a:cubicBezTo>
                  <a:pt x="5966104" y="149860"/>
                  <a:pt x="5940704" y="104140"/>
                  <a:pt x="5902604" y="74930"/>
                </a:cubicBezTo>
                <a:close/>
                <a:moveTo>
                  <a:pt x="12700" y="5711757"/>
                </a:moveTo>
                <a:lnTo>
                  <a:pt x="12700" y="158750"/>
                </a:lnTo>
                <a:cubicBezTo>
                  <a:pt x="12700" y="78740"/>
                  <a:pt x="78740" y="12700"/>
                  <a:pt x="158750" y="12700"/>
                </a:cubicBezTo>
                <a:lnTo>
                  <a:pt x="5767984" y="12700"/>
                </a:lnTo>
                <a:cubicBezTo>
                  <a:pt x="5847995" y="12700"/>
                  <a:pt x="5914034" y="78740"/>
                  <a:pt x="5914034" y="158750"/>
                </a:cubicBezTo>
                <a:lnTo>
                  <a:pt x="5914034" y="5711757"/>
                </a:lnTo>
                <a:cubicBezTo>
                  <a:pt x="5914034" y="5791767"/>
                  <a:pt x="5847995" y="5857807"/>
                  <a:pt x="5767984" y="5857807"/>
                </a:cubicBezTo>
                <a:lnTo>
                  <a:pt x="158750" y="5857807"/>
                </a:lnTo>
                <a:cubicBezTo>
                  <a:pt x="78740" y="5857807"/>
                  <a:pt x="12700" y="5793037"/>
                  <a:pt x="12700" y="5711757"/>
                </a:cubicBezTo>
                <a:close/>
                <a:moveTo>
                  <a:pt x="5954675" y="5754937"/>
                </a:moveTo>
                <a:cubicBezTo>
                  <a:pt x="5954675" y="5834947"/>
                  <a:pt x="5887364" y="5900987"/>
                  <a:pt x="5807354" y="5900987"/>
                </a:cubicBezTo>
                <a:lnTo>
                  <a:pt x="229737" y="5900987"/>
                </a:lnTo>
                <a:cubicBezTo>
                  <a:pt x="157480" y="5900987"/>
                  <a:pt x="120650" y="5884477"/>
                  <a:pt x="93980" y="5856537"/>
                </a:cubicBezTo>
                <a:cubicBezTo>
                  <a:pt x="114300" y="5865427"/>
                  <a:pt x="135890" y="5870507"/>
                  <a:pt x="160020" y="5870507"/>
                </a:cubicBezTo>
                <a:lnTo>
                  <a:pt x="5769254" y="5870507"/>
                </a:lnTo>
                <a:cubicBezTo>
                  <a:pt x="5856884" y="5870507"/>
                  <a:pt x="5928004" y="5799387"/>
                  <a:pt x="5928004" y="5711757"/>
                </a:cubicBezTo>
                <a:lnTo>
                  <a:pt x="5928004" y="158750"/>
                </a:lnTo>
                <a:cubicBezTo>
                  <a:pt x="5928004" y="140970"/>
                  <a:pt x="5924195" y="123190"/>
                  <a:pt x="5919114" y="106680"/>
                </a:cubicBezTo>
                <a:cubicBezTo>
                  <a:pt x="5940704" y="132080"/>
                  <a:pt x="5954675" y="165100"/>
                  <a:pt x="5954675" y="201930"/>
                </a:cubicBezTo>
                <a:lnTo>
                  <a:pt x="5954675" y="5754937"/>
                </a:lnTo>
                <a:cubicBezTo>
                  <a:pt x="5954675" y="5754937"/>
                  <a:pt x="5954675" y="5754937"/>
                  <a:pt x="5954675" y="5754937"/>
                </a:cubicBezTo>
                <a:close/>
              </a:path>
            </a:pathLst>
          </a:custGeom>
          <a:solidFill>
            <a:srgbClr val="173554"/>
          </a:solidFill>
          <a:ln>
            <a:noFill/>
          </a:ln>
        </p:spPr>
        <p:txBody>
          <a:bodyPr spcFirstLastPara="1" wrap="square" lIns="60950" tIns="60950" rIns="60950" bIns="60950" anchor="ctr" anchorCtr="0">
            <a:noAutofit/>
          </a:bodyPr>
          <a:lstStyle/>
          <a:p>
            <a:endParaRPr sz="1200"/>
          </a:p>
        </p:txBody>
      </p:sp>
      <p:sp>
        <p:nvSpPr>
          <p:cNvPr id="6" name="Прямоугольник 5"/>
          <p:cNvSpPr/>
          <p:nvPr/>
        </p:nvSpPr>
        <p:spPr>
          <a:xfrm>
            <a:off x="3139069" y="474345"/>
            <a:ext cx="8296506" cy="5355312"/>
          </a:xfrm>
          <a:prstGeom prst="rect">
            <a:avLst/>
          </a:prstGeom>
        </p:spPr>
        <p:txBody>
          <a:bodyPr wrap="square">
            <a:spAutoFit/>
          </a:bodyPr>
          <a:lstStyle/>
          <a:p>
            <a:r>
              <a:rPr lang="uk-UA" b="1" dirty="0"/>
              <a:t>Продемонструйте, що ЗВО стимулює розвиток викладацької майстерності</a:t>
            </a:r>
            <a:endParaRPr lang="ru-RU" b="1" dirty="0"/>
          </a:p>
          <a:p>
            <a:pPr algn="just"/>
            <a:r>
              <a:rPr lang="uk-UA" dirty="0"/>
              <a:t>Університет пропонує безкоштовні тренінг-курси та програми підвищення кваліфікації, спрямовані на розвиток викладацької майстерності, комунікативного потенціалу викладачів, зокрема: «Формування у студентів компетентностей ХХІ сторіччя», орієнтований на підвищення арсеналу педагогічних технологій, засобів </a:t>
            </a:r>
            <a:r>
              <a:rPr lang="uk-UA" dirty="0" err="1"/>
              <a:t>фасилітації</a:t>
            </a:r>
            <a:r>
              <a:rPr lang="uk-UA" dirty="0"/>
              <a:t> групової активності здобувачів (</a:t>
            </a:r>
            <a:r>
              <a:rPr lang="uk-UA" u="sng" dirty="0" err="1"/>
              <a:t>лінк</a:t>
            </a:r>
            <a:r>
              <a:rPr lang="uk-UA" dirty="0"/>
              <a:t>), «Сучасні інформаційно-комунікаційні технології та їх використання в навчальному процесі економічного університету» (</a:t>
            </a:r>
            <a:r>
              <a:rPr lang="uk-UA" u="sng" dirty="0" err="1"/>
              <a:t>лінк</a:t>
            </a:r>
            <a:r>
              <a:rPr lang="uk-UA" dirty="0"/>
              <a:t>), опанування сучасних комп’ютерних технологій, «Мовний бренд сучасного професіонала» (</a:t>
            </a:r>
            <a:r>
              <a:rPr lang="uk-UA" dirty="0" err="1"/>
              <a:t>лінк</a:t>
            </a:r>
            <a:r>
              <a:rPr lang="uk-UA" dirty="0"/>
              <a:t>), опанування мови за інноваційними методами дизайн-мислення, </a:t>
            </a:r>
            <a:r>
              <a:rPr lang="uk-UA" dirty="0" err="1"/>
              <a:t>сторителінгу</a:t>
            </a:r>
            <a:r>
              <a:rPr lang="uk-UA" dirty="0"/>
              <a:t>, метод-інтерв’ю, </a:t>
            </a:r>
            <a:r>
              <a:rPr lang="uk-UA" dirty="0" err="1"/>
              <a:t>скрайбінгу</a:t>
            </a:r>
            <a:r>
              <a:rPr lang="uk-UA" dirty="0"/>
              <a:t>, </a:t>
            </a:r>
            <a:r>
              <a:rPr lang="uk-UA" dirty="0" err="1"/>
              <a:t>гейміфікації</a:t>
            </a:r>
            <a:r>
              <a:rPr lang="uk-UA" dirty="0"/>
              <a:t>. У Положенні про систему забезпечення якості освітньої діяльності та якості вищої освіти (п. 4.2) (</a:t>
            </a:r>
            <a:r>
              <a:rPr lang="uk-UA" u="sng" dirty="0" err="1"/>
              <a:t>лінк</a:t>
            </a:r>
            <a:r>
              <a:rPr lang="uk-UA" dirty="0"/>
              <a:t>), розглядається питання оцінювання та стимулювання розвитку майстерності НПП. До таких форм контролю та стимулювання віднесено відкриті заняття, </a:t>
            </a:r>
            <a:r>
              <a:rPr lang="uk-UA" dirty="0" err="1"/>
              <a:t>взаємовідвідування</a:t>
            </a:r>
            <a:r>
              <a:rPr lang="uk-UA" dirty="0"/>
              <a:t> занять, анкетування здобувачів, самооцінювання тощо. Стимулюванню праці НПП також присвячено Розділ 3 Колективного договору КНЕУ ім. В. Гетьмана на 2019-2023 рр. (</a:t>
            </a:r>
            <a:r>
              <a:rPr lang="uk-UA" u="sng" dirty="0" err="1"/>
              <a:t>лінк</a:t>
            </a:r>
            <a:r>
              <a:rPr lang="uk-UA" dirty="0"/>
              <a:t>). Крім того науково-педагогічним працівникам Університету за рішенням Вченої ради Університету може бути присвоєно почесне звання «Заслужений працівник КНЕУ ім. В. Гетьмана».</a:t>
            </a:r>
            <a:endParaRPr lang="ru-RU" dirty="0"/>
          </a:p>
        </p:txBody>
      </p:sp>
    </p:spTree>
    <p:extLst>
      <p:ext uri="{BB962C8B-B14F-4D97-AF65-F5344CB8AC3E}">
        <p14:creationId xmlns:p14="http://schemas.microsoft.com/office/powerpoint/2010/main" val="2371973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1806576591"/>
              </p:ext>
            </p:extLst>
          </p:nvPr>
        </p:nvGraphicFramePr>
        <p:xfrm>
          <a:off x="178421" y="475576"/>
          <a:ext cx="11597267" cy="884874"/>
        </p:xfrm>
        <a:graphic>
          <a:graphicData uri="http://schemas.openxmlformats.org/drawingml/2006/table">
            <a:tbl>
              <a:tblPr firstRow="1" firstCol="1" lastRow="1" lastCol="1" bandRow="1" bandCol="1">
                <a:tableStyleId>{5C22544A-7EE6-4342-B048-85BDC9FD1C3A}</a:tableStyleId>
              </a:tblPr>
              <a:tblGrid>
                <a:gridCol w="1266119">
                  <a:extLst>
                    <a:ext uri="{9D8B030D-6E8A-4147-A177-3AD203B41FA5}">
                      <a16:colId xmlns:a16="http://schemas.microsoft.com/office/drawing/2014/main" val="2375637379"/>
                    </a:ext>
                  </a:extLst>
                </a:gridCol>
                <a:gridCol w="914686">
                  <a:extLst>
                    <a:ext uri="{9D8B030D-6E8A-4147-A177-3AD203B41FA5}">
                      <a16:colId xmlns:a16="http://schemas.microsoft.com/office/drawing/2014/main" val="2962633557"/>
                    </a:ext>
                  </a:extLst>
                </a:gridCol>
                <a:gridCol w="1359995">
                  <a:extLst>
                    <a:ext uri="{9D8B030D-6E8A-4147-A177-3AD203B41FA5}">
                      <a16:colId xmlns:a16="http://schemas.microsoft.com/office/drawing/2014/main" val="2040081106"/>
                    </a:ext>
                  </a:extLst>
                </a:gridCol>
                <a:gridCol w="1573422">
                  <a:extLst>
                    <a:ext uri="{9D8B030D-6E8A-4147-A177-3AD203B41FA5}">
                      <a16:colId xmlns:a16="http://schemas.microsoft.com/office/drawing/2014/main" val="2833144615"/>
                    </a:ext>
                  </a:extLst>
                </a:gridCol>
                <a:gridCol w="1251677">
                  <a:extLst>
                    <a:ext uri="{9D8B030D-6E8A-4147-A177-3AD203B41FA5}">
                      <a16:colId xmlns:a16="http://schemas.microsoft.com/office/drawing/2014/main" val="4244329115"/>
                    </a:ext>
                  </a:extLst>
                </a:gridCol>
                <a:gridCol w="1335925">
                  <a:extLst>
                    <a:ext uri="{9D8B030D-6E8A-4147-A177-3AD203B41FA5}">
                      <a16:colId xmlns:a16="http://schemas.microsoft.com/office/drawing/2014/main" val="2574521571"/>
                    </a:ext>
                  </a:extLst>
                </a:gridCol>
                <a:gridCol w="3895443">
                  <a:extLst>
                    <a:ext uri="{9D8B030D-6E8A-4147-A177-3AD203B41FA5}">
                      <a16:colId xmlns:a16="http://schemas.microsoft.com/office/drawing/2014/main" val="2576957039"/>
                    </a:ext>
                  </a:extLst>
                </a:gridCol>
              </a:tblGrid>
              <a:tr h="884874">
                <a:tc>
                  <a:txBody>
                    <a:bodyPr/>
                    <a:lstStyle/>
                    <a:p>
                      <a:pPr marL="36195" marR="36195" algn="ctr">
                        <a:lnSpc>
                          <a:spcPts val="1480"/>
                        </a:lnSpc>
                        <a:spcAft>
                          <a:spcPts val="0"/>
                        </a:spcAft>
                      </a:pPr>
                      <a:r>
                        <a:rPr lang="uk-UA" sz="1400" b="0" dirty="0">
                          <a:effectLst/>
                        </a:rPr>
                        <a:t>ПІБ</a:t>
                      </a:r>
                      <a:r>
                        <a:rPr lang="uk-UA" sz="1400" b="0" spc="-20" dirty="0">
                          <a:effectLst/>
                        </a:rPr>
                        <a:t> </a:t>
                      </a:r>
                      <a:r>
                        <a:rPr lang="uk-UA" sz="1400" b="0" dirty="0">
                          <a:effectLst/>
                        </a:rPr>
                        <a:t>викладача</a:t>
                      </a:r>
                      <a:endParaRPr lang="ru-RU" sz="1400" b="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36195" marR="36195" algn="ctr">
                        <a:lnSpc>
                          <a:spcPts val="1480"/>
                        </a:lnSpc>
                        <a:spcAft>
                          <a:spcPts val="0"/>
                        </a:spcAft>
                      </a:pPr>
                      <a:r>
                        <a:rPr lang="uk-UA" sz="1400" b="0" dirty="0">
                          <a:effectLst/>
                        </a:rPr>
                        <a:t>Посада</a:t>
                      </a:r>
                      <a:endParaRPr lang="ru-RU" sz="1400" b="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36195" marR="36195" indent="-3810" algn="ctr">
                        <a:spcAft>
                          <a:spcPts val="0"/>
                        </a:spcAft>
                      </a:pPr>
                      <a:r>
                        <a:rPr lang="uk-UA" sz="1400" b="0" dirty="0">
                          <a:effectLst/>
                        </a:rPr>
                        <a:t>Структурний</a:t>
                      </a:r>
                      <a:r>
                        <a:rPr lang="uk-UA" sz="1400" b="0" spc="5" dirty="0">
                          <a:effectLst/>
                        </a:rPr>
                        <a:t> </a:t>
                      </a:r>
                      <a:r>
                        <a:rPr lang="uk-UA" sz="1400" b="0" dirty="0">
                          <a:effectLst/>
                        </a:rPr>
                        <a:t>підрозділ, у</a:t>
                      </a:r>
                      <a:r>
                        <a:rPr lang="uk-UA" sz="1400" b="0" spc="5" dirty="0">
                          <a:effectLst/>
                        </a:rPr>
                        <a:t> </a:t>
                      </a:r>
                      <a:r>
                        <a:rPr lang="uk-UA" sz="1400" b="0" spc="-5" dirty="0">
                          <a:effectLst/>
                        </a:rPr>
                        <a:t>якому </a:t>
                      </a:r>
                      <a:r>
                        <a:rPr lang="uk-UA" sz="1400" b="0" dirty="0">
                          <a:effectLst/>
                        </a:rPr>
                        <a:t>працює</a:t>
                      </a:r>
                      <a:r>
                        <a:rPr lang="uk-UA" sz="1400" b="0" spc="-315" dirty="0">
                          <a:effectLst/>
                        </a:rPr>
                        <a:t> </a:t>
                      </a:r>
                      <a:r>
                        <a:rPr lang="uk-UA" sz="1400" b="0" dirty="0">
                          <a:effectLst/>
                        </a:rPr>
                        <a:t>викладач</a:t>
                      </a:r>
                      <a:endParaRPr lang="ru-RU" sz="1400" b="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36195" marR="36195" algn="ctr">
                        <a:lnSpc>
                          <a:spcPct val="100000"/>
                        </a:lnSpc>
                        <a:spcAft>
                          <a:spcPts val="0"/>
                        </a:spcAft>
                      </a:pPr>
                      <a:r>
                        <a:rPr lang="uk-UA" sz="1400" b="0" spc="-5" dirty="0">
                          <a:effectLst/>
                        </a:rPr>
                        <a:t>Інформація</a:t>
                      </a:r>
                      <a:r>
                        <a:rPr lang="uk-UA" sz="1400" b="0" spc="-310" dirty="0">
                          <a:effectLst/>
                        </a:rPr>
                        <a:t> </a:t>
                      </a:r>
                      <a:r>
                        <a:rPr lang="uk-UA" sz="1400" b="0" dirty="0">
                          <a:effectLst/>
                        </a:rPr>
                        <a:t>про</a:t>
                      </a:r>
                      <a:endParaRPr lang="ru-RU" sz="1400" b="0" dirty="0">
                        <a:effectLst/>
                      </a:endParaRPr>
                    </a:p>
                    <a:p>
                      <a:pPr marL="36195" marR="36195" algn="ctr">
                        <a:spcAft>
                          <a:spcPts val="0"/>
                        </a:spcAft>
                      </a:pPr>
                      <a:r>
                        <a:rPr lang="uk-UA" sz="1400" b="0" spc="-5" dirty="0">
                          <a:effectLst/>
                        </a:rPr>
                        <a:t>кваліфікацію</a:t>
                      </a:r>
                      <a:r>
                        <a:rPr lang="uk-UA" sz="1400" b="0" spc="-310" dirty="0">
                          <a:effectLst/>
                        </a:rPr>
                        <a:t> </a:t>
                      </a:r>
                      <a:r>
                        <a:rPr lang="uk-UA" sz="1400" b="0" dirty="0">
                          <a:effectLst/>
                        </a:rPr>
                        <a:t>викладача</a:t>
                      </a:r>
                      <a:endParaRPr lang="ru-RU" sz="1400" b="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36195" marR="36195" algn="ctr">
                        <a:spcAft>
                          <a:spcPts val="0"/>
                        </a:spcAft>
                      </a:pPr>
                      <a:r>
                        <a:rPr lang="uk-UA" sz="1400" b="0" dirty="0">
                          <a:effectLst/>
                        </a:rPr>
                        <a:t>Стаж</a:t>
                      </a:r>
                      <a:r>
                        <a:rPr lang="uk-UA" sz="1400" b="0" spc="-75" dirty="0">
                          <a:effectLst/>
                        </a:rPr>
                        <a:t> </a:t>
                      </a:r>
                      <a:r>
                        <a:rPr lang="uk-UA" sz="1400" b="0" dirty="0">
                          <a:effectLst/>
                        </a:rPr>
                        <a:t>науково-</a:t>
                      </a:r>
                      <a:r>
                        <a:rPr lang="uk-UA" sz="1400" b="0" spc="-310" dirty="0">
                          <a:effectLst/>
                        </a:rPr>
                        <a:t> </a:t>
                      </a:r>
                      <a:r>
                        <a:rPr lang="uk-UA" sz="1400" b="0" dirty="0">
                          <a:effectLst/>
                        </a:rPr>
                        <a:t>педагогічної</a:t>
                      </a:r>
                      <a:r>
                        <a:rPr lang="uk-UA" sz="1400" b="0" spc="5" dirty="0">
                          <a:effectLst/>
                        </a:rPr>
                        <a:t> </a:t>
                      </a:r>
                      <a:r>
                        <a:rPr lang="uk-UA" sz="1400" b="0" dirty="0">
                          <a:effectLst/>
                        </a:rPr>
                        <a:t>роботи</a:t>
                      </a:r>
                      <a:endParaRPr lang="ru-RU" sz="1400" b="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36195" marR="36195" indent="-3175" algn="ctr">
                        <a:spcAft>
                          <a:spcPts val="0"/>
                        </a:spcAft>
                      </a:pPr>
                      <a:r>
                        <a:rPr lang="uk-UA" sz="1400" b="0" dirty="0">
                          <a:effectLst/>
                        </a:rPr>
                        <a:t>Навчальні</a:t>
                      </a:r>
                      <a:r>
                        <a:rPr lang="uk-UA" sz="1400" b="0" spc="5" dirty="0">
                          <a:effectLst/>
                        </a:rPr>
                        <a:t> </a:t>
                      </a:r>
                      <a:r>
                        <a:rPr lang="uk-UA" sz="1400" b="0" dirty="0">
                          <a:effectLst/>
                        </a:rPr>
                        <a:t>дисципліни,</a:t>
                      </a:r>
                      <a:r>
                        <a:rPr lang="uk-UA" sz="1400" b="0" spc="-310" dirty="0">
                          <a:effectLst/>
                        </a:rPr>
                        <a:t> </a:t>
                      </a:r>
                      <a:r>
                        <a:rPr lang="uk-UA" sz="1400" b="0" dirty="0">
                          <a:effectLst/>
                        </a:rPr>
                        <a:t>що їх</a:t>
                      </a:r>
                      <a:r>
                        <a:rPr lang="uk-UA" sz="1400" b="0" spc="5" dirty="0">
                          <a:effectLst/>
                        </a:rPr>
                        <a:t> </a:t>
                      </a:r>
                      <a:r>
                        <a:rPr lang="uk-UA" sz="1400" b="0" dirty="0">
                          <a:effectLst/>
                        </a:rPr>
                        <a:t>викладає</a:t>
                      </a:r>
                      <a:endParaRPr lang="ru-RU" sz="1400" b="0" dirty="0">
                        <a:effectLst/>
                      </a:endParaRPr>
                    </a:p>
                    <a:p>
                      <a:pPr marL="36195" marR="36195" algn="ctr">
                        <a:lnSpc>
                          <a:spcPts val="1490"/>
                        </a:lnSpc>
                        <a:spcAft>
                          <a:spcPts val="0"/>
                        </a:spcAft>
                      </a:pPr>
                      <a:r>
                        <a:rPr lang="uk-UA" sz="1400" b="0" spc="-5" dirty="0">
                          <a:effectLst/>
                        </a:rPr>
                        <a:t>викладач </a:t>
                      </a:r>
                      <a:r>
                        <a:rPr lang="uk-UA" sz="1400" b="0" dirty="0">
                          <a:effectLst/>
                        </a:rPr>
                        <a:t>на</a:t>
                      </a:r>
                      <a:r>
                        <a:rPr lang="uk-UA" sz="1400" b="0" spc="-310" dirty="0">
                          <a:effectLst/>
                        </a:rPr>
                        <a:t> </a:t>
                      </a:r>
                      <a:r>
                        <a:rPr lang="uk-UA" sz="1400" b="0" dirty="0">
                          <a:effectLst/>
                        </a:rPr>
                        <a:t>ОП</a:t>
                      </a:r>
                      <a:endParaRPr lang="ru-RU" sz="1400" b="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marL="36195" marR="36195" algn="ctr">
                        <a:lnSpc>
                          <a:spcPts val="1480"/>
                        </a:lnSpc>
                        <a:spcAft>
                          <a:spcPts val="0"/>
                        </a:spcAft>
                      </a:pPr>
                      <a:r>
                        <a:rPr lang="uk-UA" sz="1400" b="0" dirty="0">
                          <a:effectLst/>
                        </a:rPr>
                        <a:t>Обґрунтування</a:t>
                      </a:r>
                      <a:endParaRPr lang="ru-RU" sz="1400" b="0" dirty="0">
                        <a:effectLst/>
                        <a:latin typeface="Times New Roman" panose="02020603050405020304" pitchFamily="18" charset="0"/>
                        <a:ea typeface="Times New Roman" panose="02020603050405020304" pitchFamily="18" charset="0"/>
                      </a:endParaRPr>
                    </a:p>
                  </a:txBody>
                  <a:tcPr marL="0" marR="0" marT="0" marB="0" anchor="ctr"/>
                </a:tc>
                <a:extLst>
                  <a:ext uri="{0D108BD9-81ED-4DB2-BD59-A6C34878D82A}">
                    <a16:rowId xmlns:a16="http://schemas.microsoft.com/office/drawing/2014/main" val="3224427461"/>
                  </a:ext>
                </a:extLst>
              </a:tr>
            </a:tbl>
          </a:graphicData>
        </a:graphic>
      </p:graphicFrame>
      <p:sp>
        <p:nvSpPr>
          <p:cNvPr id="3" name="Rectangle 1"/>
          <p:cNvSpPr>
            <a:spLocks noChangeArrowheads="1"/>
          </p:cNvSpPr>
          <p:nvPr/>
        </p:nvSpPr>
        <p:spPr bwMode="auto">
          <a:xfrm>
            <a:off x="3754105" y="182906"/>
            <a:ext cx="5264150" cy="56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ru-RU" sz="13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Таблиця 2. </a:t>
            </a:r>
            <a:r>
              <a:rPr kumimoji="0" lang="uk-UA" altLang="ru-RU" sz="13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Зведена інформація про викладачів</a:t>
            </a:r>
            <a:endParaRPr kumimoji="0" lang="ru-RU" altLang="ru-RU" sz="1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874774558"/>
              </p:ext>
            </p:extLst>
          </p:nvPr>
        </p:nvGraphicFramePr>
        <p:xfrm>
          <a:off x="178420" y="1360450"/>
          <a:ext cx="11597266" cy="5120640"/>
        </p:xfrm>
        <a:graphic>
          <a:graphicData uri="http://schemas.openxmlformats.org/drawingml/2006/table">
            <a:tbl>
              <a:tblPr firstRow="1" firstCol="1" lastRow="1" lastCol="1" bandRow="1" bandCol="1">
                <a:tableStyleId>{5940675A-B579-460E-94D1-54222C63F5DA}</a:tableStyleId>
              </a:tblPr>
              <a:tblGrid>
                <a:gridCol w="1266121">
                  <a:extLst>
                    <a:ext uri="{9D8B030D-6E8A-4147-A177-3AD203B41FA5}">
                      <a16:colId xmlns:a16="http://schemas.microsoft.com/office/drawing/2014/main" val="3638397254"/>
                    </a:ext>
                  </a:extLst>
                </a:gridCol>
                <a:gridCol w="914686">
                  <a:extLst>
                    <a:ext uri="{9D8B030D-6E8A-4147-A177-3AD203B41FA5}">
                      <a16:colId xmlns:a16="http://schemas.microsoft.com/office/drawing/2014/main" val="1983176677"/>
                    </a:ext>
                  </a:extLst>
                </a:gridCol>
                <a:gridCol w="1359996">
                  <a:extLst>
                    <a:ext uri="{9D8B030D-6E8A-4147-A177-3AD203B41FA5}">
                      <a16:colId xmlns:a16="http://schemas.microsoft.com/office/drawing/2014/main" val="1502993458"/>
                    </a:ext>
                  </a:extLst>
                </a:gridCol>
                <a:gridCol w="1573421">
                  <a:extLst>
                    <a:ext uri="{9D8B030D-6E8A-4147-A177-3AD203B41FA5}">
                      <a16:colId xmlns:a16="http://schemas.microsoft.com/office/drawing/2014/main" val="2770141512"/>
                    </a:ext>
                  </a:extLst>
                </a:gridCol>
                <a:gridCol w="1251675">
                  <a:extLst>
                    <a:ext uri="{9D8B030D-6E8A-4147-A177-3AD203B41FA5}">
                      <a16:colId xmlns:a16="http://schemas.microsoft.com/office/drawing/2014/main" val="1348477823"/>
                    </a:ext>
                  </a:extLst>
                </a:gridCol>
                <a:gridCol w="1335924">
                  <a:extLst>
                    <a:ext uri="{9D8B030D-6E8A-4147-A177-3AD203B41FA5}">
                      <a16:colId xmlns:a16="http://schemas.microsoft.com/office/drawing/2014/main" val="2621735097"/>
                    </a:ext>
                  </a:extLst>
                </a:gridCol>
                <a:gridCol w="3895443">
                  <a:extLst>
                    <a:ext uri="{9D8B030D-6E8A-4147-A177-3AD203B41FA5}">
                      <a16:colId xmlns:a16="http://schemas.microsoft.com/office/drawing/2014/main" val="1908517339"/>
                    </a:ext>
                  </a:extLst>
                </a:gridCol>
              </a:tblGrid>
              <a:tr h="4351338">
                <a:tc>
                  <a:txBody>
                    <a:bodyPr/>
                    <a:lstStyle/>
                    <a:p>
                      <a:pPr marL="36195" marR="36195" algn="ctr">
                        <a:spcAft>
                          <a:spcPts val="0"/>
                        </a:spcAft>
                      </a:pPr>
                      <a:r>
                        <a:rPr lang="uk-UA" sz="1400" dirty="0">
                          <a:effectLst/>
                        </a:rPr>
                        <a:t>Сагайдак Михайло Петрович</a:t>
                      </a:r>
                      <a:endParaRPr lang="ru-RU" sz="1400" dirty="0">
                        <a:effectLst/>
                      </a:endParaRPr>
                    </a:p>
                  </a:txBody>
                  <a:tcPr marL="0" marR="0" marT="0" marB="0"/>
                </a:tc>
                <a:tc>
                  <a:txBody>
                    <a:bodyPr/>
                    <a:lstStyle/>
                    <a:p>
                      <a:pPr marL="36195" marR="36195" algn="l">
                        <a:spcAft>
                          <a:spcPts val="0"/>
                        </a:spcAft>
                      </a:pPr>
                      <a:r>
                        <a:rPr lang="uk-UA" sz="1400" dirty="0">
                          <a:effectLst/>
                        </a:rPr>
                        <a:t>завідувач</a:t>
                      </a:r>
                      <a:endParaRPr lang="ru-RU" sz="1400" b="0" dirty="0">
                        <a:solidFill>
                          <a:schemeClr val="tx1"/>
                        </a:solidFill>
                        <a:effectLst/>
                        <a:latin typeface="Times New Roman" panose="02020603050405020304" pitchFamily="18" charset="0"/>
                        <a:ea typeface="Times New Roman" panose="02020603050405020304" pitchFamily="18" charset="0"/>
                      </a:endParaRPr>
                    </a:p>
                  </a:txBody>
                  <a:tcPr marL="0" marR="0" marT="0" marB="0"/>
                </a:tc>
                <a:tc>
                  <a:txBody>
                    <a:bodyPr/>
                    <a:lstStyle/>
                    <a:p>
                      <a:pPr marL="36195" marR="36195" algn="l">
                        <a:spcAft>
                          <a:spcPts val="0"/>
                        </a:spcAft>
                      </a:pPr>
                      <a:r>
                        <a:rPr lang="uk-UA" sz="1400" dirty="0">
                          <a:effectLst/>
                        </a:rPr>
                        <a:t>кафедра менеджменту</a:t>
                      </a:r>
                      <a:endParaRPr lang="ru-RU" sz="1400" b="0" dirty="0">
                        <a:solidFill>
                          <a:schemeClr val="tx1"/>
                        </a:solidFill>
                        <a:effectLst/>
                        <a:latin typeface="Times New Roman" panose="02020603050405020304" pitchFamily="18" charset="0"/>
                        <a:ea typeface="Times New Roman" panose="02020603050405020304" pitchFamily="18" charset="0"/>
                      </a:endParaRPr>
                    </a:p>
                  </a:txBody>
                  <a:tcPr marL="0" marR="0" marT="0" marB="0"/>
                </a:tc>
                <a:tc>
                  <a:txBody>
                    <a:bodyPr/>
                    <a:lstStyle/>
                    <a:p>
                      <a:pPr marL="36195" marR="36195" algn="l">
                        <a:spcAft>
                          <a:spcPts val="0"/>
                        </a:spcAft>
                      </a:pPr>
                      <a:r>
                        <a:rPr lang="uk-UA" sz="1400">
                          <a:effectLst/>
                        </a:rPr>
                        <a:t>Київський національний економічний університет, </a:t>
                      </a:r>
                      <a:endParaRPr lang="ru-RU" sz="1400">
                        <a:effectLst/>
                      </a:endParaRPr>
                    </a:p>
                    <a:p>
                      <a:pPr marL="36195" marR="36195" algn="l">
                        <a:spcAft>
                          <a:spcPts val="0"/>
                        </a:spcAft>
                      </a:pPr>
                      <a:r>
                        <a:rPr lang="uk-UA" sz="1400">
                          <a:effectLst/>
                        </a:rPr>
                        <a:t>2002, Маркетинг, </a:t>
                      </a:r>
                      <a:endParaRPr lang="ru-RU" sz="1400">
                        <a:effectLst/>
                      </a:endParaRPr>
                    </a:p>
                    <a:p>
                      <a:pPr marL="36195" marR="36195" algn="l">
                        <a:spcAft>
                          <a:spcPts val="0"/>
                        </a:spcAft>
                      </a:pPr>
                      <a:r>
                        <a:rPr lang="uk-UA" sz="1400">
                          <a:effectLst/>
                        </a:rPr>
                        <a:t>магістр з маркетингового менеджменту;</a:t>
                      </a:r>
                      <a:endParaRPr lang="ru-RU" sz="1400">
                        <a:effectLst/>
                      </a:endParaRPr>
                    </a:p>
                    <a:p>
                      <a:pPr marL="36195" marR="36195" algn="l">
                        <a:spcAft>
                          <a:spcPts val="0"/>
                        </a:spcAft>
                      </a:pPr>
                      <a:r>
                        <a:rPr lang="uk-UA" sz="1400">
                          <a:effectLst/>
                        </a:rPr>
                        <a:t> </a:t>
                      </a:r>
                      <a:endParaRPr lang="ru-RU" sz="1400">
                        <a:effectLst/>
                      </a:endParaRPr>
                    </a:p>
                    <a:p>
                      <a:pPr marL="36195" marR="36195" algn="l">
                        <a:spcAft>
                          <a:spcPts val="0"/>
                        </a:spcAft>
                      </a:pPr>
                      <a:r>
                        <a:rPr lang="uk-UA" sz="1400">
                          <a:effectLst/>
                        </a:rPr>
                        <a:t>Доктор економічних наук, 08.00.04 – Економіка та управління підприємствами</a:t>
                      </a:r>
                      <a:endParaRPr lang="ru-RU" sz="1400">
                        <a:effectLst/>
                      </a:endParaRPr>
                    </a:p>
                    <a:p>
                      <a:pPr marL="36195" marR="36195" algn="l">
                        <a:spcAft>
                          <a:spcPts val="0"/>
                        </a:spcAft>
                      </a:pPr>
                      <a:r>
                        <a:rPr lang="uk-UA" sz="1400">
                          <a:effectLst/>
                        </a:rPr>
                        <a:t>(за видами економічної діяльності), «Внутрішній маркетинг підприємств сфери послуг», професор кафедри економіки та підприємництва</a:t>
                      </a:r>
                      <a:endParaRPr lang="ru-RU" sz="1400" b="0">
                        <a:solidFill>
                          <a:schemeClr val="tx1"/>
                        </a:solidFill>
                        <a:effectLst/>
                        <a:latin typeface="Times New Roman" panose="02020603050405020304" pitchFamily="18" charset="0"/>
                        <a:ea typeface="Times New Roman" panose="02020603050405020304" pitchFamily="18" charset="0"/>
                      </a:endParaRPr>
                    </a:p>
                  </a:txBody>
                  <a:tcPr marL="0" marR="0" marT="0" marB="0"/>
                </a:tc>
                <a:tc>
                  <a:txBody>
                    <a:bodyPr/>
                    <a:lstStyle/>
                    <a:p>
                      <a:pPr marL="36195" marR="36195" algn="ctr">
                        <a:spcAft>
                          <a:spcPts val="0"/>
                        </a:spcAft>
                      </a:pPr>
                      <a:r>
                        <a:rPr lang="uk-UA" sz="1400" dirty="0">
                          <a:effectLst/>
                        </a:rPr>
                        <a:t> 20 років</a:t>
                      </a:r>
                      <a:endParaRPr lang="ru-RU" sz="1400" b="0" dirty="0">
                        <a:solidFill>
                          <a:schemeClr val="tx1"/>
                        </a:solidFill>
                        <a:effectLst/>
                        <a:latin typeface="Times New Roman" panose="02020603050405020304" pitchFamily="18" charset="0"/>
                        <a:ea typeface="Times New Roman" panose="02020603050405020304" pitchFamily="18" charset="0"/>
                      </a:endParaRPr>
                    </a:p>
                  </a:txBody>
                  <a:tcPr marL="0" marR="0" marT="0" marB="0"/>
                </a:tc>
                <a:tc>
                  <a:txBody>
                    <a:bodyPr/>
                    <a:lstStyle/>
                    <a:p>
                      <a:pPr marL="36195" marR="36195" algn="l">
                        <a:spcAft>
                          <a:spcPts val="0"/>
                        </a:spcAft>
                      </a:pPr>
                      <a:r>
                        <a:rPr lang="uk-UA" sz="1400" dirty="0">
                          <a:effectLst/>
                        </a:rPr>
                        <a:t>Управління</a:t>
                      </a:r>
                      <a:r>
                        <a:rPr lang="uk-UA" sz="1400" baseline="0" dirty="0">
                          <a:effectLst/>
                        </a:rPr>
                        <a:t> фірмою малого бізнесу</a:t>
                      </a:r>
                      <a:endParaRPr lang="ru-RU" sz="1400" b="0" dirty="0">
                        <a:solidFill>
                          <a:schemeClr val="tx1"/>
                        </a:solidFill>
                        <a:effectLst/>
                        <a:latin typeface="Times New Roman" panose="02020603050405020304" pitchFamily="18" charset="0"/>
                        <a:ea typeface="Times New Roman" panose="02020603050405020304" pitchFamily="18" charset="0"/>
                      </a:endParaRPr>
                    </a:p>
                  </a:txBody>
                  <a:tcPr marL="0" marR="0" marT="0" marB="0"/>
                </a:tc>
                <a:tc>
                  <a:txBody>
                    <a:bodyPr/>
                    <a:lstStyle/>
                    <a:p>
                      <a:pPr marL="72000" algn="l">
                        <a:spcBef>
                          <a:spcPts val="0"/>
                        </a:spcBef>
                        <a:spcAft>
                          <a:spcPts val="0"/>
                        </a:spcAft>
                      </a:pPr>
                      <a:r>
                        <a:rPr lang="uk-UA" sz="1100" dirty="0">
                          <a:effectLst/>
                        </a:rPr>
                        <a:t>Наукова та професійна активність, фаховість відповідно ОК підтверджена п. 30 ЛУ </a:t>
                      </a:r>
                      <a:r>
                        <a:rPr lang="uk-UA" sz="1100" dirty="0" err="1">
                          <a:effectLst/>
                        </a:rPr>
                        <a:t>п.п</a:t>
                      </a:r>
                      <a:r>
                        <a:rPr lang="uk-UA" sz="1100" dirty="0">
                          <a:effectLst/>
                        </a:rPr>
                        <a:t>.:</a:t>
                      </a:r>
                      <a:endParaRPr lang="ru-RU" sz="1100" dirty="0">
                        <a:effectLst/>
                      </a:endParaRPr>
                    </a:p>
                    <a:p>
                      <a:pPr marL="72000" marR="36195" algn="l">
                        <a:spcBef>
                          <a:spcPts val="0"/>
                        </a:spcBef>
                        <a:spcAft>
                          <a:spcPts val="0"/>
                        </a:spcAft>
                      </a:pPr>
                      <a:r>
                        <a:rPr lang="uk-UA" sz="1100" dirty="0">
                          <a:effectLst/>
                        </a:rPr>
                        <a:t>1), 3), 4), 7), 8), 9), 11), 12), 14), 19)</a:t>
                      </a:r>
                      <a:endParaRPr lang="ru-RU" sz="1100" dirty="0">
                        <a:effectLst/>
                      </a:endParaRPr>
                    </a:p>
                    <a:p>
                      <a:pPr marL="72000" algn="l">
                        <a:spcBef>
                          <a:spcPts val="0"/>
                        </a:spcBef>
                        <a:spcAft>
                          <a:spcPts val="0"/>
                        </a:spcAft>
                      </a:pPr>
                      <a:r>
                        <a:rPr lang="uk-UA" sz="1100" dirty="0">
                          <a:effectLst/>
                        </a:rPr>
                        <a:t> </a:t>
                      </a:r>
                      <a:endParaRPr lang="ru-RU" sz="1100" dirty="0">
                        <a:effectLst/>
                      </a:endParaRPr>
                    </a:p>
                    <a:p>
                      <a:pPr marL="72000" algn="l">
                        <a:spcBef>
                          <a:spcPts val="0"/>
                        </a:spcBef>
                        <a:spcAft>
                          <a:spcPts val="0"/>
                        </a:spcAft>
                      </a:pPr>
                      <a:r>
                        <a:rPr lang="uk-UA" sz="1100" dirty="0">
                          <a:effectLst/>
                        </a:rPr>
                        <a:t>Міжнародне стажування та підвищення кваліфікації:</a:t>
                      </a:r>
                      <a:endParaRPr lang="ru-RU" sz="1100" dirty="0">
                        <a:effectLst/>
                      </a:endParaRPr>
                    </a:p>
                    <a:p>
                      <a:pPr marL="72000" marR="36195" algn="l">
                        <a:spcBef>
                          <a:spcPts val="0"/>
                        </a:spcBef>
                        <a:spcAft>
                          <a:spcPts val="0"/>
                        </a:spcAft>
                      </a:pPr>
                      <a:r>
                        <a:rPr lang="uk-UA" sz="1100" dirty="0">
                          <a:effectLst/>
                        </a:rPr>
                        <a:t>1. Інститут післядипломної освіти Київський національний економічний університет імені Вадима Гетьмана, свідоцтво про підвищення кваліфікації 12СС 02070884/055105-17, програма «Дистанційні технології в освітньому просторі університету», 09.10.2021 р. – 01.12.2021 р.,</a:t>
                      </a:r>
                      <a:endParaRPr lang="ru-RU" sz="1100" dirty="0">
                        <a:effectLst/>
                      </a:endParaRPr>
                    </a:p>
                    <a:p>
                      <a:pPr marL="72000" marR="36195" algn="l">
                        <a:spcBef>
                          <a:spcPts val="0"/>
                        </a:spcBef>
                        <a:spcAft>
                          <a:spcPts val="0"/>
                        </a:spcAft>
                      </a:pPr>
                      <a:r>
                        <a:rPr lang="uk-UA" sz="1100" dirty="0">
                          <a:effectLst/>
                        </a:rPr>
                        <a:t> </a:t>
                      </a:r>
                      <a:endParaRPr lang="ru-RU" sz="1100" dirty="0">
                        <a:effectLst/>
                      </a:endParaRPr>
                    </a:p>
                    <a:p>
                      <a:pPr marL="72000" algn="l">
                        <a:spcBef>
                          <a:spcPts val="0"/>
                        </a:spcBef>
                        <a:spcAft>
                          <a:spcPts val="0"/>
                        </a:spcAft>
                      </a:pPr>
                      <a:r>
                        <a:rPr lang="uk-UA" sz="1100" dirty="0">
                          <a:effectLst/>
                        </a:rPr>
                        <a:t>Наукові ідентифікатори:</a:t>
                      </a:r>
                      <a:endParaRPr lang="ru-RU" sz="1100" dirty="0">
                        <a:effectLst/>
                      </a:endParaRPr>
                    </a:p>
                    <a:p>
                      <a:pPr marL="72000" algn="l">
                        <a:spcBef>
                          <a:spcPts val="0"/>
                        </a:spcBef>
                        <a:spcAft>
                          <a:spcPts val="0"/>
                        </a:spcAft>
                      </a:pPr>
                      <a:r>
                        <a:rPr lang="uk-UA" sz="1100" dirty="0" err="1">
                          <a:effectLst/>
                        </a:rPr>
                        <a:t>Scopus</a:t>
                      </a:r>
                      <a:r>
                        <a:rPr lang="uk-UA" sz="1100" dirty="0">
                          <a:effectLst/>
                        </a:rPr>
                        <a:t> </a:t>
                      </a:r>
                      <a:r>
                        <a:rPr lang="uk-UA" sz="1100" dirty="0" err="1">
                          <a:effectLst/>
                        </a:rPr>
                        <a:t>Author</a:t>
                      </a:r>
                      <a:r>
                        <a:rPr lang="uk-UA" sz="1100" dirty="0">
                          <a:effectLst/>
                        </a:rPr>
                        <a:t> ID:</a:t>
                      </a:r>
                      <a:r>
                        <a:rPr lang="en-US" sz="1100" dirty="0">
                          <a:effectLst/>
                        </a:rPr>
                        <a:t> </a:t>
                      </a:r>
                      <a:r>
                        <a:rPr lang="en-US" sz="1100" u="sng" dirty="0">
                          <a:effectLst/>
                          <a:hlinkClick r:id="rId2"/>
                        </a:rPr>
                        <a:t>https://www.scopus.com/authid/detail.uri?authorId=57205486778</a:t>
                      </a:r>
                      <a:endParaRPr lang="ru-RU" sz="1100" dirty="0">
                        <a:effectLst/>
                      </a:endParaRPr>
                    </a:p>
                    <a:p>
                      <a:pPr marL="72000" algn="l">
                        <a:spcBef>
                          <a:spcPts val="0"/>
                        </a:spcBef>
                        <a:spcAft>
                          <a:spcPts val="0"/>
                        </a:spcAft>
                      </a:pPr>
                      <a:r>
                        <a:rPr lang="en-US" sz="1100" dirty="0">
                          <a:effectLst/>
                        </a:rPr>
                        <a:t>ORCID: </a:t>
                      </a:r>
                      <a:r>
                        <a:rPr lang="en-US" sz="1100" u="sng" dirty="0">
                          <a:effectLst/>
                          <a:hlinkClick r:id="rId3"/>
                        </a:rPr>
                        <a:t>https://orcid.org/0000-0001-6526-1170</a:t>
                      </a:r>
                      <a:endParaRPr lang="ru-RU" sz="1100" dirty="0">
                        <a:effectLst/>
                      </a:endParaRPr>
                    </a:p>
                    <a:p>
                      <a:pPr marL="72000" algn="l">
                        <a:spcBef>
                          <a:spcPts val="0"/>
                        </a:spcBef>
                        <a:spcAft>
                          <a:spcPts val="0"/>
                        </a:spcAft>
                      </a:pPr>
                      <a:r>
                        <a:rPr lang="en-US" sz="1100" dirty="0" err="1">
                          <a:effectLst/>
                        </a:rPr>
                        <a:t>ResearcherID</a:t>
                      </a:r>
                      <a:r>
                        <a:rPr lang="en-US" sz="1100" dirty="0">
                          <a:effectLst/>
                        </a:rPr>
                        <a:t>: </a:t>
                      </a:r>
                      <a:r>
                        <a:rPr lang="en-US" sz="1100" u="sng" dirty="0">
                          <a:effectLst/>
                          <a:hlinkClick r:id="rId4"/>
                        </a:rPr>
                        <a:t>http://www.researcherid.com/rid/E-7777-2018</a:t>
                      </a:r>
                      <a:endParaRPr lang="ru-RU" sz="1100" dirty="0">
                        <a:effectLst/>
                      </a:endParaRPr>
                    </a:p>
                    <a:p>
                      <a:pPr marL="72000" algn="l">
                        <a:spcBef>
                          <a:spcPts val="0"/>
                        </a:spcBef>
                        <a:spcAft>
                          <a:spcPts val="0"/>
                        </a:spcAft>
                      </a:pPr>
                      <a:r>
                        <a:rPr lang="en-US" sz="1100" dirty="0">
                          <a:effectLst/>
                        </a:rPr>
                        <a:t>Google Scholar:  </a:t>
                      </a:r>
                      <a:r>
                        <a:rPr lang="en-US" sz="1100" u="sng" dirty="0">
                          <a:effectLst/>
                          <a:hlinkClick r:id="rId5"/>
                        </a:rPr>
                        <a:t>https://scholar.google.com.ua/citations?user=oNEgRpsAAAAJ&amp;hl=ru</a:t>
                      </a:r>
                      <a:endParaRPr lang="ru-RU" sz="1100" dirty="0">
                        <a:effectLst/>
                      </a:endParaRPr>
                    </a:p>
                    <a:p>
                      <a:pPr marL="72000" algn="l">
                        <a:spcBef>
                          <a:spcPts val="0"/>
                        </a:spcBef>
                        <a:spcAft>
                          <a:spcPts val="0"/>
                        </a:spcAft>
                      </a:pPr>
                      <a:r>
                        <a:rPr lang="uk-UA" sz="1100" dirty="0" err="1">
                          <a:effectLst/>
                        </a:rPr>
                        <a:t>ResearchGate</a:t>
                      </a:r>
                      <a:r>
                        <a:rPr lang="uk-UA" sz="1100" dirty="0">
                          <a:effectLst/>
                        </a:rPr>
                        <a:t>: </a:t>
                      </a:r>
                      <a:r>
                        <a:rPr lang="en-US" sz="1100" u="sng" dirty="0">
                          <a:effectLst/>
                          <a:hlinkClick r:id="rId6"/>
                        </a:rPr>
                        <a:t>https://www.researchgate.net/profile/Mykhailo_Sahaidak</a:t>
                      </a:r>
                      <a:endParaRPr lang="ru-RU" sz="1100" dirty="0">
                        <a:effectLst/>
                      </a:endParaRPr>
                    </a:p>
                    <a:p>
                      <a:pPr marL="72000" marR="36195" algn="l">
                        <a:spcBef>
                          <a:spcPts val="0"/>
                        </a:spcBef>
                        <a:spcAft>
                          <a:spcPts val="0"/>
                        </a:spcAft>
                      </a:pPr>
                      <a:r>
                        <a:rPr lang="uk-UA" sz="1100" dirty="0">
                          <a:effectLst/>
                        </a:rPr>
                        <a:t> 1.   Sahaidak M., Tepliuk М., </a:t>
                      </a:r>
                      <a:r>
                        <a:rPr lang="uk-UA" sz="1100" dirty="0" err="1">
                          <a:effectLst/>
                        </a:rPr>
                        <a:t>Dykan</a:t>
                      </a:r>
                      <a:r>
                        <a:rPr lang="uk-UA" sz="1100" dirty="0">
                          <a:effectLst/>
                        </a:rPr>
                        <a:t> V., </a:t>
                      </a:r>
                      <a:r>
                        <a:rPr lang="uk-UA" sz="1100" dirty="0" err="1">
                          <a:effectLst/>
                        </a:rPr>
                        <a:t>Popova</a:t>
                      </a:r>
                      <a:r>
                        <a:rPr lang="uk-UA" sz="1100" dirty="0">
                          <a:effectLst/>
                        </a:rPr>
                        <a:t> N., </a:t>
                      </a:r>
                      <a:r>
                        <a:rPr lang="uk-UA" sz="1100" dirty="0" err="1">
                          <a:effectLst/>
                        </a:rPr>
                        <a:t>Bortnik</a:t>
                      </a:r>
                      <a:r>
                        <a:rPr lang="uk-UA" sz="1100" dirty="0">
                          <a:effectLst/>
                        </a:rPr>
                        <a:t> A. (2020) </a:t>
                      </a:r>
                      <a:r>
                        <a:rPr lang="uk-UA" sz="1100" u="none" strike="noStrike" dirty="0" err="1">
                          <a:effectLst/>
                          <a:hlinkClick r:id="rId7"/>
                        </a:rPr>
                        <a:t>Comprehensive</a:t>
                      </a:r>
                      <a:r>
                        <a:rPr lang="uk-UA" sz="1100" u="none" strike="noStrike" dirty="0">
                          <a:effectLst/>
                          <a:hlinkClick r:id="rId7"/>
                        </a:rPr>
                        <a:t> </a:t>
                      </a:r>
                      <a:r>
                        <a:rPr lang="uk-UA" sz="1100" u="none" strike="noStrike" dirty="0" err="1">
                          <a:effectLst/>
                          <a:hlinkClick r:id="rId7"/>
                        </a:rPr>
                        <a:t>assessment</a:t>
                      </a:r>
                      <a:r>
                        <a:rPr lang="uk-UA" sz="1100" u="none" strike="noStrike" dirty="0">
                          <a:effectLst/>
                          <a:hlinkClick r:id="rId7"/>
                        </a:rPr>
                        <a:t> </a:t>
                      </a:r>
                      <a:r>
                        <a:rPr lang="uk-UA" sz="1100" u="none" strike="noStrike" dirty="0" err="1">
                          <a:effectLst/>
                          <a:hlinkClick r:id="rId7"/>
                        </a:rPr>
                        <a:t>of</a:t>
                      </a:r>
                      <a:r>
                        <a:rPr lang="uk-UA" sz="1100" u="none" strike="noStrike" dirty="0">
                          <a:effectLst/>
                          <a:hlinkClick r:id="rId7"/>
                        </a:rPr>
                        <a:t> </a:t>
                      </a:r>
                      <a:r>
                        <a:rPr lang="uk-UA" sz="1100" u="none" strike="noStrike" dirty="0" err="1">
                          <a:effectLst/>
                          <a:hlinkClick r:id="rId7"/>
                        </a:rPr>
                        <a:t>influence</a:t>
                      </a:r>
                      <a:r>
                        <a:rPr lang="uk-UA" sz="1100" u="none" strike="noStrike" dirty="0">
                          <a:effectLst/>
                          <a:hlinkClick r:id="rId7"/>
                        </a:rPr>
                        <a:t> </a:t>
                      </a:r>
                      <a:r>
                        <a:rPr lang="uk-UA" sz="1100" u="none" strike="noStrike" dirty="0" err="1">
                          <a:effectLst/>
                          <a:hlinkClick r:id="rId7"/>
                        </a:rPr>
                        <a:t>of</a:t>
                      </a:r>
                      <a:r>
                        <a:rPr lang="uk-UA" sz="1100" u="none" strike="noStrike" dirty="0">
                          <a:effectLst/>
                          <a:hlinkClick r:id="rId7"/>
                        </a:rPr>
                        <a:t> </a:t>
                      </a:r>
                      <a:r>
                        <a:rPr lang="uk-UA" sz="1100" u="none" strike="noStrike" dirty="0" err="1">
                          <a:effectLst/>
                          <a:hlinkClick r:id="rId7"/>
                        </a:rPr>
                        <a:t>the</a:t>
                      </a:r>
                      <a:r>
                        <a:rPr lang="uk-UA" sz="1100" u="none" strike="noStrike" dirty="0">
                          <a:effectLst/>
                          <a:hlinkClick r:id="rId7"/>
                        </a:rPr>
                        <a:t> </a:t>
                      </a:r>
                      <a:r>
                        <a:rPr lang="uk-UA" sz="1100" u="none" strike="noStrike" dirty="0" err="1">
                          <a:effectLst/>
                          <a:hlinkClick r:id="rId7"/>
                        </a:rPr>
                        <a:t>innovative</a:t>
                      </a:r>
                      <a:r>
                        <a:rPr lang="uk-UA" sz="1100" u="none" strike="noStrike" dirty="0">
                          <a:effectLst/>
                          <a:hlinkClick r:id="rId7"/>
                        </a:rPr>
                        <a:t> </a:t>
                      </a:r>
                      <a:r>
                        <a:rPr lang="uk-UA" sz="1100" u="none" strike="noStrike" dirty="0" err="1">
                          <a:effectLst/>
                          <a:hlinkClick r:id="rId7"/>
                        </a:rPr>
                        <a:t>development</a:t>
                      </a:r>
                      <a:r>
                        <a:rPr lang="uk-UA" sz="1100" u="none" strike="noStrike" dirty="0">
                          <a:effectLst/>
                          <a:hlinkClick r:id="rId7"/>
                        </a:rPr>
                        <a:t> </a:t>
                      </a:r>
                      <a:r>
                        <a:rPr lang="uk-UA" sz="1100" u="none" strike="noStrike" dirty="0" err="1">
                          <a:effectLst/>
                          <a:hlinkClick r:id="rId7"/>
                        </a:rPr>
                        <a:t>asymmetry</a:t>
                      </a:r>
                      <a:r>
                        <a:rPr lang="uk-UA" sz="1100" u="none" strike="noStrike" dirty="0">
                          <a:effectLst/>
                          <a:hlinkClick r:id="rId7"/>
                        </a:rPr>
                        <a:t> </a:t>
                      </a:r>
                      <a:r>
                        <a:rPr lang="uk-UA" sz="1100" u="none" strike="noStrike" dirty="0" err="1">
                          <a:effectLst/>
                          <a:hlinkClick r:id="rId7"/>
                        </a:rPr>
                        <a:t>on</a:t>
                      </a:r>
                      <a:r>
                        <a:rPr lang="uk-UA" sz="1100" u="none" strike="noStrike" dirty="0">
                          <a:effectLst/>
                          <a:hlinkClick r:id="rId7"/>
                        </a:rPr>
                        <a:t> </a:t>
                      </a:r>
                      <a:r>
                        <a:rPr lang="uk-UA" sz="1100" u="none" strike="noStrike" dirty="0" err="1">
                          <a:effectLst/>
                          <a:hlinkClick r:id="rId7"/>
                        </a:rPr>
                        <a:t>functioning</a:t>
                      </a:r>
                      <a:r>
                        <a:rPr lang="uk-UA" sz="1100" u="none" strike="noStrike" dirty="0">
                          <a:effectLst/>
                          <a:hlinkClick r:id="rId7"/>
                        </a:rPr>
                        <a:t> </a:t>
                      </a:r>
                      <a:r>
                        <a:rPr lang="uk-UA" sz="1100" u="none" strike="noStrike" dirty="0" err="1">
                          <a:effectLst/>
                          <a:hlinkClick r:id="rId7"/>
                        </a:rPr>
                        <a:t>of</a:t>
                      </a:r>
                      <a:r>
                        <a:rPr lang="uk-UA" sz="1100" u="none" strike="noStrike" dirty="0">
                          <a:effectLst/>
                          <a:hlinkClick r:id="rId7"/>
                        </a:rPr>
                        <a:t> </a:t>
                      </a:r>
                      <a:r>
                        <a:rPr lang="uk-UA" sz="1100" u="none" strike="noStrike" dirty="0" err="1">
                          <a:effectLst/>
                          <a:hlinkClick r:id="rId7"/>
                        </a:rPr>
                        <a:t>the</a:t>
                      </a:r>
                      <a:r>
                        <a:rPr lang="uk-UA" sz="1100" u="none" strike="noStrike" dirty="0">
                          <a:effectLst/>
                          <a:hlinkClick r:id="rId7"/>
                        </a:rPr>
                        <a:t> </a:t>
                      </a:r>
                      <a:r>
                        <a:rPr lang="uk-UA" sz="1100" u="none" strike="noStrike" dirty="0" err="1">
                          <a:effectLst/>
                          <a:hlinkClick r:id="rId7"/>
                        </a:rPr>
                        <a:t>industrial</a:t>
                      </a:r>
                      <a:r>
                        <a:rPr lang="uk-UA" sz="1100" u="none" strike="noStrike" dirty="0">
                          <a:effectLst/>
                          <a:hlinkClick r:id="rId7"/>
                        </a:rPr>
                        <a:t> </a:t>
                      </a:r>
                      <a:r>
                        <a:rPr lang="uk-UA" sz="1100" u="none" strike="noStrike" dirty="0" err="1">
                          <a:effectLst/>
                          <a:hlinkClick r:id="rId7"/>
                        </a:rPr>
                        <a:t>enterprise</a:t>
                      </a:r>
                      <a:r>
                        <a:rPr lang="uk-UA" sz="1100" dirty="0">
                          <a:effectLst/>
                        </a:rPr>
                        <a:t>. </a:t>
                      </a:r>
                      <a:r>
                        <a:rPr lang="uk-UA" sz="1100" dirty="0" err="1">
                          <a:effectLst/>
                        </a:rPr>
                        <a:t>Naukovyi</a:t>
                      </a:r>
                      <a:r>
                        <a:rPr lang="uk-UA" sz="1100" dirty="0">
                          <a:effectLst/>
                        </a:rPr>
                        <a:t> </a:t>
                      </a:r>
                      <a:r>
                        <a:rPr lang="uk-UA" sz="1100" dirty="0" err="1">
                          <a:effectLst/>
                        </a:rPr>
                        <a:t>Visnyk</a:t>
                      </a:r>
                      <a:r>
                        <a:rPr lang="uk-UA" sz="1100" dirty="0">
                          <a:effectLst/>
                        </a:rPr>
                        <a:t> </a:t>
                      </a:r>
                      <a:r>
                        <a:rPr lang="uk-UA" sz="1100" dirty="0" err="1">
                          <a:effectLst/>
                        </a:rPr>
                        <a:t>Natsionalnoho</a:t>
                      </a:r>
                      <a:r>
                        <a:rPr lang="uk-UA" sz="1100" dirty="0">
                          <a:effectLst/>
                        </a:rPr>
                        <a:t> </a:t>
                      </a:r>
                      <a:r>
                        <a:rPr lang="uk-UA" sz="1100" dirty="0" err="1">
                          <a:effectLst/>
                        </a:rPr>
                        <a:t>Hirnychoho</a:t>
                      </a:r>
                      <a:r>
                        <a:rPr lang="uk-UA" sz="1100" dirty="0">
                          <a:effectLst/>
                        </a:rPr>
                        <a:t> </a:t>
                      </a:r>
                      <a:r>
                        <a:rPr lang="uk-UA" sz="1100" dirty="0" err="1">
                          <a:effectLst/>
                        </a:rPr>
                        <a:t>Universytetu</a:t>
                      </a:r>
                      <a:r>
                        <a:rPr lang="uk-UA" sz="1100" dirty="0">
                          <a:effectLst/>
                        </a:rPr>
                        <a:t> (</a:t>
                      </a:r>
                      <a:r>
                        <a:rPr lang="uk-UA" sz="1100" dirty="0" err="1">
                          <a:effectLst/>
                        </a:rPr>
                        <a:t>Scopus</a:t>
                      </a:r>
                      <a:r>
                        <a:rPr lang="uk-UA" sz="1100" dirty="0">
                          <a:effectLst/>
                        </a:rPr>
                        <a:t>), 2020, (6), 162 – 167</a:t>
                      </a:r>
                      <a:endParaRPr lang="ru-RU" sz="1100" dirty="0">
                        <a:effectLst/>
                      </a:endParaRPr>
                    </a:p>
                    <a:p>
                      <a:pPr marL="69850" marR="36195" algn="l">
                        <a:spcBef>
                          <a:spcPts val="0"/>
                        </a:spcBef>
                        <a:spcAft>
                          <a:spcPts val="0"/>
                        </a:spcAft>
                      </a:pPr>
                      <a:r>
                        <a:rPr lang="uk-UA" sz="1100" dirty="0">
                          <a:effectLst/>
                        </a:rPr>
                        <a:t> </a:t>
                      </a:r>
                      <a:endParaRPr lang="ru-RU" sz="1100" b="0" dirty="0">
                        <a:solidFill>
                          <a:schemeClr val="tx1"/>
                        </a:solidFill>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2820926399"/>
                  </a:ext>
                </a:extLst>
              </a:tr>
            </a:tbl>
          </a:graphicData>
        </a:graphic>
      </p:graphicFrame>
    </p:spTree>
    <p:extLst>
      <p:ext uri="{BB962C8B-B14F-4D97-AF65-F5344CB8AC3E}">
        <p14:creationId xmlns:p14="http://schemas.microsoft.com/office/powerpoint/2010/main" val="4103320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64" name="Google Shape;164;p6"/>
          <p:cNvSpPr/>
          <p:nvPr/>
        </p:nvSpPr>
        <p:spPr>
          <a:xfrm>
            <a:off x="0" y="0"/>
            <a:ext cx="6096000" cy="6858000"/>
          </a:xfrm>
          <a:prstGeom prst="rect">
            <a:avLst/>
          </a:prstGeom>
          <a:solidFill>
            <a:srgbClr val="173554"/>
          </a:solidFill>
          <a:ln>
            <a:noFill/>
          </a:ln>
        </p:spPr>
        <p:txBody>
          <a:bodyPr spcFirstLastPara="1" wrap="square" lIns="60950" tIns="60950" rIns="60950" bIns="60950" anchor="ctr" anchorCtr="0">
            <a:noAutofit/>
          </a:bodyPr>
          <a:lstStyle/>
          <a:p>
            <a:endParaRPr sz="1200"/>
          </a:p>
        </p:txBody>
      </p:sp>
      <p:sp>
        <p:nvSpPr>
          <p:cNvPr id="165" name="Google Shape;165;p6"/>
          <p:cNvSpPr txBox="1"/>
          <p:nvPr/>
        </p:nvSpPr>
        <p:spPr>
          <a:xfrm>
            <a:off x="873432" y="2236682"/>
            <a:ext cx="4372169" cy="1952458"/>
          </a:xfrm>
          <a:prstGeom prst="rect">
            <a:avLst/>
          </a:prstGeom>
          <a:noFill/>
          <a:ln>
            <a:noFill/>
          </a:ln>
        </p:spPr>
        <p:txBody>
          <a:bodyPr spcFirstLastPara="1" wrap="square" lIns="0" tIns="0" rIns="0" bIns="0" anchor="t" anchorCtr="0">
            <a:spAutoFit/>
          </a:bodyPr>
          <a:lstStyle/>
          <a:p>
            <a:pPr algn="ctr">
              <a:lnSpc>
                <a:spcPct val="110000"/>
              </a:lnSpc>
            </a:pPr>
            <a:r>
              <a:rPr lang="uk-UA" sz="5767" dirty="0">
                <a:solidFill>
                  <a:srgbClr val="FFFFFF"/>
                </a:solidFill>
                <a:latin typeface="Arial"/>
                <a:ea typeface="Arial"/>
                <a:cs typeface="Arial"/>
                <a:sym typeface="Arial"/>
              </a:rPr>
              <a:t>Дякую за увагу!</a:t>
            </a:r>
            <a:endParaRPr sz="1200" dirty="0"/>
          </a:p>
        </p:txBody>
      </p:sp>
      <p:pic>
        <p:nvPicPr>
          <p:cNvPr id="28" name="Google Shape;350;p15"/>
          <p:cNvPicPr preferRelativeResize="0"/>
          <p:nvPr/>
        </p:nvPicPr>
        <p:blipFill rotWithShape="1">
          <a:blip r:embed="rId3">
            <a:alphaModFix/>
          </a:blip>
          <a:srcRect/>
          <a:stretch/>
        </p:blipFill>
        <p:spPr>
          <a:xfrm>
            <a:off x="7896559" y="1081395"/>
            <a:ext cx="1965129" cy="5486400"/>
          </a:xfrm>
          <a:prstGeom prst="rect">
            <a:avLst/>
          </a:prstGeom>
          <a:noFill/>
          <a:ln>
            <a:noFill/>
          </a:ln>
        </p:spPr>
      </p:pic>
    </p:spTree>
    <p:extLst>
      <p:ext uri="{BB962C8B-B14F-4D97-AF65-F5344CB8AC3E}">
        <p14:creationId xmlns:p14="http://schemas.microsoft.com/office/powerpoint/2010/main" val="45563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grpSp>
        <p:nvGrpSpPr>
          <p:cNvPr id="144" name="Google Shape;144;p5"/>
          <p:cNvGrpSpPr/>
          <p:nvPr/>
        </p:nvGrpSpPr>
        <p:grpSpPr>
          <a:xfrm>
            <a:off x="356839" y="254639"/>
            <a:ext cx="7103327" cy="6123859"/>
            <a:chOff x="0" y="0"/>
            <a:chExt cx="5966104" cy="5913687"/>
          </a:xfrm>
        </p:grpSpPr>
        <p:sp>
          <p:nvSpPr>
            <p:cNvPr id="145" name="Google Shape;145;p5"/>
            <p:cNvSpPr/>
            <p:nvPr/>
          </p:nvSpPr>
          <p:spPr>
            <a:xfrm>
              <a:off x="92710" y="106680"/>
              <a:ext cx="5861964" cy="5794307"/>
            </a:xfrm>
            <a:custGeom>
              <a:avLst/>
              <a:gdLst/>
              <a:ahLst/>
              <a:cxnLst/>
              <a:rect l="l" t="t" r="r" b="b"/>
              <a:pathLst>
                <a:path w="5861964" h="5794307" extrusionOk="0">
                  <a:moveTo>
                    <a:pt x="5835294" y="5605077"/>
                  </a:moveTo>
                  <a:cubicBezTo>
                    <a:pt x="5835294" y="5692707"/>
                    <a:pt x="5759094" y="5763827"/>
                    <a:pt x="5677814" y="5763827"/>
                  </a:cubicBezTo>
                  <a:lnTo>
                    <a:pt x="66040" y="5763827"/>
                  </a:lnTo>
                  <a:cubicBezTo>
                    <a:pt x="43180" y="5763827"/>
                    <a:pt x="20320" y="5758747"/>
                    <a:pt x="0" y="5749857"/>
                  </a:cubicBezTo>
                  <a:cubicBezTo>
                    <a:pt x="26670" y="5777797"/>
                    <a:pt x="63500" y="5794307"/>
                    <a:pt x="131489" y="5794307"/>
                  </a:cubicBezTo>
                  <a:lnTo>
                    <a:pt x="5715914" y="5794307"/>
                  </a:lnTo>
                  <a:cubicBezTo>
                    <a:pt x="5795924" y="5794307"/>
                    <a:pt x="5861964" y="5728267"/>
                    <a:pt x="5861964" y="5648257"/>
                  </a:cubicBezTo>
                  <a:lnTo>
                    <a:pt x="5861964" y="95250"/>
                  </a:lnTo>
                  <a:cubicBezTo>
                    <a:pt x="5861964" y="58420"/>
                    <a:pt x="5847994" y="25400"/>
                    <a:pt x="5826404" y="0"/>
                  </a:cubicBezTo>
                  <a:cubicBezTo>
                    <a:pt x="5832754" y="16510"/>
                    <a:pt x="5835294" y="34290"/>
                    <a:pt x="5835294" y="52070"/>
                  </a:cubicBezTo>
                  <a:lnTo>
                    <a:pt x="5835294" y="5605077"/>
                  </a:lnTo>
                  <a:lnTo>
                    <a:pt x="5835294" y="5605077"/>
                  </a:lnTo>
                  <a:close/>
                </a:path>
              </a:pathLst>
            </a:custGeom>
            <a:solidFill>
              <a:srgbClr val="173554"/>
            </a:solidFill>
            <a:ln>
              <a:noFill/>
            </a:ln>
          </p:spPr>
          <p:txBody>
            <a:bodyPr spcFirstLastPara="1" wrap="square" lIns="60950" tIns="60950" rIns="60950" bIns="60950" anchor="ctr" anchorCtr="0">
              <a:noAutofit/>
            </a:bodyPr>
            <a:lstStyle/>
            <a:p>
              <a:endParaRPr sz="1200"/>
            </a:p>
          </p:txBody>
        </p:sp>
        <p:sp>
          <p:nvSpPr>
            <p:cNvPr id="146" name="Google Shape;146;p5"/>
            <p:cNvSpPr/>
            <p:nvPr/>
          </p:nvSpPr>
          <p:spPr>
            <a:xfrm>
              <a:off x="199895" y="599215"/>
              <a:ext cx="5512332" cy="4715255"/>
            </a:xfrm>
            <a:custGeom>
              <a:avLst/>
              <a:gdLst/>
              <a:ahLst/>
              <a:cxnLst/>
              <a:rect l="l" t="t" r="r" b="b"/>
              <a:pathLst>
                <a:path w="5901334" h="5845107" extrusionOk="0">
                  <a:moveTo>
                    <a:pt x="146050" y="5845107"/>
                  </a:moveTo>
                  <a:lnTo>
                    <a:pt x="5755284" y="5845107"/>
                  </a:lnTo>
                  <a:cubicBezTo>
                    <a:pt x="5835295" y="5845107"/>
                    <a:pt x="5901334" y="5779067"/>
                    <a:pt x="5901334" y="5699057"/>
                  </a:cubicBezTo>
                  <a:lnTo>
                    <a:pt x="5901334" y="146050"/>
                  </a:lnTo>
                  <a:cubicBezTo>
                    <a:pt x="5901334" y="66040"/>
                    <a:pt x="5835295" y="0"/>
                    <a:pt x="5755284" y="0"/>
                  </a:cubicBezTo>
                  <a:lnTo>
                    <a:pt x="146050" y="0"/>
                  </a:lnTo>
                  <a:cubicBezTo>
                    <a:pt x="66040" y="0"/>
                    <a:pt x="0" y="66040"/>
                    <a:pt x="0" y="146050"/>
                  </a:cubicBezTo>
                  <a:lnTo>
                    <a:pt x="0" y="5699057"/>
                  </a:lnTo>
                  <a:cubicBezTo>
                    <a:pt x="0" y="5780337"/>
                    <a:pt x="66040" y="5845107"/>
                    <a:pt x="146050" y="5845107"/>
                  </a:cubicBezTo>
                  <a:close/>
                </a:path>
              </a:pathLst>
            </a:custGeom>
            <a:noFill/>
            <a:ln>
              <a:noFill/>
            </a:ln>
          </p:spPr>
          <p:txBody>
            <a:bodyPr spcFirstLastPara="1" wrap="square" lIns="60950" tIns="60950" rIns="60950" bIns="60950" anchor="ctr" anchorCtr="0">
              <a:noAutofit/>
            </a:bodyPr>
            <a:lstStyle/>
            <a:p>
              <a:r>
                <a:rPr lang="uk-UA" sz="1900" b="1" dirty="0"/>
                <a:t>Наведіть посилання на веб-сторінку, яка містить інформацію про правила прийому на навчання та</a:t>
              </a:r>
              <a:r>
                <a:rPr lang="ru-RU" sz="1900" dirty="0"/>
                <a:t> </a:t>
              </a:r>
              <a:r>
                <a:rPr lang="uk-UA" sz="1900" b="1" dirty="0"/>
                <a:t>вимоги до вступників ОП</a:t>
              </a:r>
              <a:endParaRPr lang="ru-RU" sz="1900" b="1" dirty="0"/>
            </a:p>
            <a:p>
              <a:r>
                <a:rPr lang="uk-UA" sz="1900" dirty="0"/>
                <a:t>Правила прийому на навчання за ОПП розміщено на сторінці «Вступникам» офіційного сайту Університету. Вони є чіткими та зрозумілими, не містять дискримінаційних положень та знаходяться у відкритому доступі (</a:t>
              </a:r>
              <a:r>
                <a:rPr lang="uk-UA" sz="1900" u="sng" dirty="0" err="1"/>
                <a:t>Лінк</a:t>
              </a:r>
              <a:r>
                <a:rPr lang="uk-UA" sz="1900" dirty="0"/>
                <a:t>). </a:t>
              </a:r>
            </a:p>
            <a:p>
              <a:endParaRPr lang="uk-UA" sz="1900" b="1" dirty="0"/>
            </a:p>
            <a:p>
              <a:r>
                <a:rPr lang="uk-UA" sz="1900" b="1" dirty="0"/>
                <a:t>Поясніть, як правила прийому на навчання та вимоги до вступників ураховують особливості ОП?</a:t>
              </a:r>
              <a:endParaRPr lang="uk-UA" sz="1900" dirty="0"/>
            </a:p>
            <a:p>
              <a:pPr algn="just"/>
              <a:r>
                <a:rPr lang="uk-UA" sz="1900" dirty="0"/>
                <a:t>Вступні випробування на навчання складаються з: вступного екзамену з іноземної мови на вибір, який проводять у формі письмового екзамену за білетами з 10 завдань, 5 з яких є тестовими завданнями, складеними за Програмами вступних фахових випробувань зі спеціальності на ОС магістр; вступного екзамену зі спеціальності (в обсязі Стандарту вищої освіти магістра з відповідної спеціальності), який проводять у формі письмового екзамену за білетами з 10 завдань, складеними за Програмами вступних фахових випробувань зі спеціальності на ОС магістр. </a:t>
              </a:r>
            </a:p>
          </p:txBody>
        </p:sp>
        <p:sp>
          <p:nvSpPr>
            <p:cNvPr id="147" name="Google Shape;147;p5"/>
            <p:cNvSpPr/>
            <p:nvPr/>
          </p:nvSpPr>
          <p:spPr>
            <a:xfrm>
              <a:off x="0" y="0"/>
              <a:ext cx="5966104" cy="5913687"/>
            </a:xfrm>
            <a:custGeom>
              <a:avLst/>
              <a:gdLst/>
              <a:ahLst/>
              <a:cxnLst/>
              <a:rect l="l" t="t" r="r" b="b"/>
              <a:pathLst>
                <a:path w="5966104" h="5913687" extrusionOk="0">
                  <a:moveTo>
                    <a:pt x="5902604" y="74930"/>
                  </a:moveTo>
                  <a:cubicBezTo>
                    <a:pt x="5874664" y="30480"/>
                    <a:pt x="5825134" y="0"/>
                    <a:pt x="5767984" y="0"/>
                  </a:cubicBezTo>
                  <a:lnTo>
                    <a:pt x="158750" y="0"/>
                  </a:lnTo>
                  <a:cubicBezTo>
                    <a:pt x="71120" y="0"/>
                    <a:pt x="0" y="71120"/>
                    <a:pt x="0" y="158750"/>
                  </a:cubicBezTo>
                  <a:lnTo>
                    <a:pt x="0" y="5711757"/>
                  </a:lnTo>
                  <a:cubicBezTo>
                    <a:pt x="0" y="5763827"/>
                    <a:pt x="25400" y="5809547"/>
                    <a:pt x="63500" y="5838757"/>
                  </a:cubicBezTo>
                  <a:cubicBezTo>
                    <a:pt x="91440" y="5883207"/>
                    <a:pt x="140970" y="5913687"/>
                    <a:pt x="229737" y="5913687"/>
                  </a:cubicBezTo>
                  <a:lnTo>
                    <a:pt x="5807354" y="5913687"/>
                  </a:lnTo>
                  <a:cubicBezTo>
                    <a:pt x="5894984" y="5913687"/>
                    <a:pt x="5966104" y="5842567"/>
                    <a:pt x="5966104" y="5754937"/>
                  </a:cubicBezTo>
                  <a:lnTo>
                    <a:pt x="5966104" y="201930"/>
                  </a:lnTo>
                  <a:cubicBezTo>
                    <a:pt x="5966104" y="149860"/>
                    <a:pt x="5940704" y="104140"/>
                    <a:pt x="5902604" y="74930"/>
                  </a:cubicBezTo>
                  <a:close/>
                  <a:moveTo>
                    <a:pt x="12700" y="5711757"/>
                  </a:moveTo>
                  <a:lnTo>
                    <a:pt x="12700" y="158750"/>
                  </a:lnTo>
                  <a:cubicBezTo>
                    <a:pt x="12700" y="78740"/>
                    <a:pt x="78740" y="12700"/>
                    <a:pt x="158750" y="12700"/>
                  </a:cubicBezTo>
                  <a:lnTo>
                    <a:pt x="5767984" y="12700"/>
                  </a:lnTo>
                  <a:cubicBezTo>
                    <a:pt x="5847995" y="12700"/>
                    <a:pt x="5914034" y="78740"/>
                    <a:pt x="5914034" y="158750"/>
                  </a:cubicBezTo>
                  <a:lnTo>
                    <a:pt x="5914034" y="5711757"/>
                  </a:lnTo>
                  <a:cubicBezTo>
                    <a:pt x="5914034" y="5791767"/>
                    <a:pt x="5847995" y="5857807"/>
                    <a:pt x="5767984" y="5857807"/>
                  </a:cubicBezTo>
                  <a:lnTo>
                    <a:pt x="158750" y="5857807"/>
                  </a:lnTo>
                  <a:cubicBezTo>
                    <a:pt x="78740" y="5857807"/>
                    <a:pt x="12700" y="5793037"/>
                    <a:pt x="12700" y="5711757"/>
                  </a:cubicBezTo>
                  <a:close/>
                  <a:moveTo>
                    <a:pt x="5954675" y="5754937"/>
                  </a:moveTo>
                  <a:cubicBezTo>
                    <a:pt x="5954675" y="5834947"/>
                    <a:pt x="5887364" y="5900987"/>
                    <a:pt x="5807354" y="5900987"/>
                  </a:cubicBezTo>
                  <a:lnTo>
                    <a:pt x="229737" y="5900987"/>
                  </a:lnTo>
                  <a:cubicBezTo>
                    <a:pt x="157480" y="5900987"/>
                    <a:pt x="120650" y="5884477"/>
                    <a:pt x="93980" y="5856537"/>
                  </a:cubicBezTo>
                  <a:cubicBezTo>
                    <a:pt x="114300" y="5865427"/>
                    <a:pt x="135890" y="5870507"/>
                    <a:pt x="160020" y="5870507"/>
                  </a:cubicBezTo>
                  <a:lnTo>
                    <a:pt x="5769254" y="5870507"/>
                  </a:lnTo>
                  <a:cubicBezTo>
                    <a:pt x="5856884" y="5870507"/>
                    <a:pt x="5928004" y="5799387"/>
                    <a:pt x="5928004" y="5711757"/>
                  </a:cubicBezTo>
                  <a:lnTo>
                    <a:pt x="5928004" y="158750"/>
                  </a:lnTo>
                  <a:cubicBezTo>
                    <a:pt x="5928004" y="140970"/>
                    <a:pt x="5924195" y="123190"/>
                    <a:pt x="5919114" y="106680"/>
                  </a:cubicBezTo>
                  <a:cubicBezTo>
                    <a:pt x="5940704" y="132080"/>
                    <a:pt x="5954675" y="165100"/>
                    <a:pt x="5954675" y="201930"/>
                  </a:cubicBezTo>
                  <a:lnTo>
                    <a:pt x="5954675" y="5754937"/>
                  </a:lnTo>
                  <a:cubicBezTo>
                    <a:pt x="5954675" y="5754937"/>
                    <a:pt x="5954675" y="5754937"/>
                    <a:pt x="5954675" y="5754937"/>
                  </a:cubicBezTo>
                  <a:close/>
                </a:path>
              </a:pathLst>
            </a:custGeom>
            <a:solidFill>
              <a:srgbClr val="173554"/>
            </a:solidFill>
            <a:ln>
              <a:noFill/>
            </a:ln>
          </p:spPr>
          <p:txBody>
            <a:bodyPr spcFirstLastPara="1" wrap="square" lIns="60950" tIns="60950" rIns="60950" bIns="60950" anchor="ctr" anchorCtr="0">
              <a:noAutofit/>
            </a:bodyPr>
            <a:lstStyle/>
            <a:p>
              <a:endParaRPr sz="1200"/>
            </a:p>
          </p:txBody>
        </p:sp>
      </p:grpSp>
      <p:grpSp>
        <p:nvGrpSpPr>
          <p:cNvPr id="12" name="Google Shape;308;p13"/>
          <p:cNvGrpSpPr/>
          <p:nvPr/>
        </p:nvGrpSpPr>
        <p:grpSpPr>
          <a:xfrm>
            <a:off x="7570548" y="3582026"/>
            <a:ext cx="2079259" cy="2175959"/>
            <a:chOff x="351790" y="351790"/>
            <a:chExt cx="2973760" cy="3075945"/>
          </a:xfrm>
        </p:grpSpPr>
        <p:sp>
          <p:nvSpPr>
            <p:cNvPr id="13" name="Google Shape;309;p13"/>
            <p:cNvSpPr/>
            <p:nvPr/>
          </p:nvSpPr>
          <p:spPr>
            <a:xfrm>
              <a:off x="368515" y="1323658"/>
              <a:ext cx="2957035" cy="2090107"/>
            </a:xfrm>
            <a:custGeom>
              <a:avLst/>
              <a:gdLst/>
              <a:ahLst/>
              <a:cxnLst/>
              <a:rect l="l" t="t" r="r" b="b"/>
              <a:pathLst>
                <a:path w="2957035" h="2090107" extrusionOk="0">
                  <a:moveTo>
                    <a:pt x="185262" y="1052968"/>
                  </a:moveTo>
                  <a:cubicBezTo>
                    <a:pt x="185262" y="1106148"/>
                    <a:pt x="144093" y="1148692"/>
                    <a:pt x="92631" y="1148692"/>
                  </a:cubicBezTo>
                  <a:cubicBezTo>
                    <a:pt x="41169" y="1148692"/>
                    <a:pt x="0" y="1106148"/>
                    <a:pt x="0" y="1052968"/>
                  </a:cubicBezTo>
                  <a:cubicBezTo>
                    <a:pt x="0" y="999787"/>
                    <a:pt x="41169" y="957243"/>
                    <a:pt x="92631" y="957243"/>
                  </a:cubicBezTo>
                  <a:cubicBezTo>
                    <a:pt x="144093" y="957243"/>
                    <a:pt x="185262" y="999787"/>
                    <a:pt x="185262" y="1052968"/>
                  </a:cubicBezTo>
                  <a:close/>
                  <a:moveTo>
                    <a:pt x="1016367" y="0"/>
                  </a:moveTo>
                  <a:cubicBezTo>
                    <a:pt x="964905" y="0"/>
                    <a:pt x="923736" y="42544"/>
                    <a:pt x="923736" y="95724"/>
                  </a:cubicBezTo>
                  <a:cubicBezTo>
                    <a:pt x="923736" y="148904"/>
                    <a:pt x="964905" y="191449"/>
                    <a:pt x="1016367" y="191449"/>
                  </a:cubicBezTo>
                  <a:cubicBezTo>
                    <a:pt x="1067829" y="191449"/>
                    <a:pt x="1108998" y="148904"/>
                    <a:pt x="1108998" y="95724"/>
                  </a:cubicBezTo>
                  <a:cubicBezTo>
                    <a:pt x="1108998" y="42544"/>
                    <a:pt x="1067829" y="0"/>
                    <a:pt x="1016367" y="0"/>
                  </a:cubicBezTo>
                  <a:close/>
                  <a:moveTo>
                    <a:pt x="1942676" y="0"/>
                  </a:moveTo>
                  <a:cubicBezTo>
                    <a:pt x="1891215" y="0"/>
                    <a:pt x="1850045" y="42544"/>
                    <a:pt x="1850045" y="95724"/>
                  </a:cubicBezTo>
                  <a:cubicBezTo>
                    <a:pt x="1850045" y="148904"/>
                    <a:pt x="1891215" y="191449"/>
                    <a:pt x="1942676" y="191449"/>
                  </a:cubicBezTo>
                  <a:cubicBezTo>
                    <a:pt x="1994138" y="191449"/>
                    <a:pt x="2035307" y="148904"/>
                    <a:pt x="2035307" y="95724"/>
                  </a:cubicBezTo>
                  <a:cubicBezTo>
                    <a:pt x="2035307" y="42544"/>
                    <a:pt x="1992851" y="0"/>
                    <a:pt x="1942676" y="0"/>
                  </a:cubicBezTo>
                  <a:close/>
                  <a:moveTo>
                    <a:pt x="2865595" y="957243"/>
                  </a:moveTo>
                  <a:cubicBezTo>
                    <a:pt x="2814795" y="957243"/>
                    <a:pt x="2774155" y="999787"/>
                    <a:pt x="2774155" y="1052968"/>
                  </a:cubicBezTo>
                  <a:cubicBezTo>
                    <a:pt x="2774155" y="1106148"/>
                    <a:pt x="2814795" y="1148692"/>
                    <a:pt x="2865595" y="1148692"/>
                  </a:cubicBezTo>
                  <a:cubicBezTo>
                    <a:pt x="2916395" y="1148692"/>
                    <a:pt x="2957035" y="1106148"/>
                    <a:pt x="2957035" y="1052968"/>
                  </a:cubicBezTo>
                  <a:cubicBezTo>
                    <a:pt x="2957035" y="999787"/>
                    <a:pt x="2916395" y="957243"/>
                    <a:pt x="2865595" y="957243"/>
                  </a:cubicBezTo>
                  <a:close/>
                  <a:moveTo>
                    <a:pt x="1942676" y="1907227"/>
                  </a:moveTo>
                  <a:cubicBezTo>
                    <a:pt x="1891215" y="1907227"/>
                    <a:pt x="1850045" y="1947867"/>
                    <a:pt x="1850045" y="1998667"/>
                  </a:cubicBezTo>
                  <a:cubicBezTo>
                    <a:pt x="1850045" y="2049467"/>
                    <a:pt x="1891215" y="2090107"/>
                    <a:pt x="1942676" y="2090107"/>
                  </a:cubicBezTo>
                  <a:cubicBezTo>
                    <a:pt x="1994138" y="2090107"/>
                    <a:pt x="2035307" y="2049467"/>
                    <a:pt x="2035307" y="1998667"/>
                  </a:cubicBezTo>
                  <a:cubicBezTo>
                    <a:pt x="2035307" y="1947867"/>
                    <a:pt x="1992851" y="1907227"/>
                    <a:pt x="1942676" y="1907227"/>
                  </a:cubicBezTo>
                  <a:close/>
                </a:path>
              </a:pathLst>
            </a:custGeom>
            <a:solidFill>
              <a:srgbClr val="FFFFFF"/>
            </a:solidFill>
            <a:ln>
              <a:noFill/>
            </a:ln>
          </p:spPr>
          <p:txBody>
            <a:bodyPr spcFirstLastPara="1" wrap="square" lIns="60950" tIns="60950" rIns="60950" bIns="60950" anchor="ctr" anchorCtr="0">
              <a:noAutofit/>
            </a:bodyPr>
            <a:lstStyle/>
            <a:p>
              <a:endParaRPr sz="1200"/>
            </a:p>
          </p:txBody>
        </p:sp>
        <p:sp>
          <p:nvSpPr>
            <p:cNvPr id="14" name="Google Shape;310;p13"/>
            <p:cNvSpPr/>
            <p:nvPr/>
          </p:nvSpPr>
          <p:spPr>
            <a:xfrm>
              <a:off x="351790" y="351790"/>
              <a:ext cx="2973760" cy="3075945"/>
            </a:xfrm>
            <a:custGeom>
              <a:avLst/>
              <a:gdLst/>
              <a:ahLst/>
              <a:cxnLst/>
              <a:rect l="l" t="t" r="r" b="b"/>
              <a:pathLst>
                <a:path w="2973760" h="3075945" extrusionOk="0">
                  <a:moveTo>
                    <a:pt x="2971220" y="1002447"/>
                  </a:moveTo>
                  <a:lnTo>
                    <a:pt x="2908990" y="1067592"/>
                  </a:lnTo>
                  <a:lnTo>
                    <a:pt x="2971220" y="1132738"/>
                  </a:lnTo>
                  <a:lnTo>
                    <a:pt x="2944549" y="1160658"/>
                  </a:lnTo>
                  <a:lnTo>
                    <a:pt x="2882320" y="1095512"/>
                  </a:lnTo>
                  <a:lnTo>
                    <a:pt x="2821360" y="1160658"/>
                  </a:lnTo>
                  <a:lnTo>
                    <a:pt x="2794690" y="1132738"/>
                  </a:lnTo>
                  <a:lnTo>
                    <a:pt x="2856920" y="1067592"/>
                  </a:lnTo>
                  <a:lnTo>
                    <a:pt x="2794690" y="1002447"/>
                  </a:lnTo>
                  <a:lnTo>
                    <a:pt x="2821360" y="974527"/>
                  </a:lnTo>
                  <a:lnTo>
                    <a:pt x="2882320" y="1039673"/>
                  </a:lnTo>
                  <a:lnTo>
                    <a:pt x="2944549" y="974527"/>
                  </a:lnTo>
                  <a:lnTo>
                    <a:pt x="2971220" y="1002447"/>
                  </a:lnTo>
                  <a:close/>
                  <a:moveTo>
                    <a:pt x="2788340" y="111678"/>
                  </a:moveTo>
                  <a:cubicBezTo>
                    <a:pt x="2788340" y="58498"/>
                    <a:pt x="2828980" y="15954"/>
                    <a:pt x="2879780" y="15954"/>
                  </a:cubicBezTo>
                  <a:cubicBezTo>
                    <a:pt x="2930580" y="15954"/>
                    <a:pt x="2971220" y="58498"/>
                    <a:pt x="2971220" y="111678"/>
                  </a:cubicBezTo>
                  <a:cubicBezTo>
                    <a:pt x="2971220" y="164859"/>
                    <a:pt x="2930580" y="207403"/>
                    <a:pt x="2879780" y="207403"/>
                  </a:cubicBezTo>
                  <a:cubicBezTo>
                    <a:pt x="2828980" y="207403"/>
                    <a:pt x="2788340" y="164859"/>
                    <a:pt x="2788340" y="111678"/>
                  </a:cubicBezTo>
                  <a:close/>
                  <a:moveTo>
                    <a:pt x="2826440" y="111678"/>
                  </a:moveTo>
                  <a:cubicBezTo>
                    <a:pt x="2826440" y="142257"/>
                    <a:pt x="2850570" y="167518"/>
                    <a:pt x="2879780" y="167518"/>
                  </a:cubicBezTo>
                  <a:cubicBezTo>
                    <a:pt x="2908990" y="167518"/>
                    <a:pt x="2933120" y="142257"/>
                    <a:pt x="2933120" y="111678"/>
                  </a:cubicBezTo>
                  <a:cubicBezTo>
                    <a:pt x="2933120" y="81100"/>
                    <a:pt x="2908990" y="55839"/>
                    <a:pt x="2879780" y="55839"/>
                  </a:cubicBezTo>
                  <a:cubicBezTo>
                    <a:pt x="2850570" y="55839"/>
                    <a:pt x="2826440" y="81100"/>
                    <a:pt x="2826440" y="111678"/>
                  </a:cubicBezTo>
                  <a:close/>
                  <a:moveTo>
                    <a:pt x="14152" y="1067592"/>
                  </a:moveTo>
                  <a:cubicBezTo>
                    <a:pt x="14152" y="1014412"/>
                    <a:pt x="55321" y="971868"/>
                    <a:pt x="106783" y="971868"/>
                  </a:cubicBezTo>
                  <a:cubicBezTo>
                    <a:pt x="158244" y="971868"/>
                    <a:pt x="199414" y="1014412"/>
                    <a:pt x="199414" y="1067592"/>
                  </a:cubicBezTo>
                  <a:cubicBezTo>
                    <a:pt x="199414" y="1120772"/>
                    <a:pt x="158244" y="1163317"/>
                    <a:pt x="106783" y="1163317"/>
                  </a:cubicBezTo>
                  <a:cubicBezTo>
                    <a:pt x="55321" y="1163317"/>
                    <a:pt x="14152" y="1120772"/>
                    <a:pt x="14152" y="1067592"/>
                  </a:cubicBezTo>
                  <a:close/>
                  <a:moveTo>
                    <a:pt x="52748" y="1067592"/>
                  </a:moveTo>
                  <a:cubicBezTo>
                    <a:pt x="52748" y="1098171"/>
                    <a:pt x="77192" y="1123431"/>
                    <a:pt x="106783" y="1123431"/>
                  </a:cubicBezTo>
                  <a:cubicBezTo>
                    <a:pt x="136373" y="1123431"/>
                    <a:pt x="160818" y="1098171"/>
                    <a:pt x="160818" y="1067592"/>
                  </a:cubicBezTo>
                  <a:cubicBezTo>
                    <a:pt x="160818" y="1037014"/>
                    <a:pt x="136373" y="1011753"/>
                    <a:pt x="106783" y="1011753"/>
                  </a:cubicBezTo>
                  <a:cubicBezTo>
                    <a:pt x="77192" y="1011753"/>
                    <a:pt x="52748" y="1037014"/>
                    <a:pt x="52748" y="1067592"/>
                  </a:cubicBezTo>
                  <a:close/>
                  <a:moveTo>
                    <a:pt x="127367" y="2863855"/>
                  </a:moveTo>
                  <a:lnTo>
                    <a:pt x="88771" y="2863855"/>
                  </a:lnTo>
                  <a:lnTo>
                    <a:pt x="88771" y="2951485"/>
                  </a:lnTo>
                  <a:lnTo>
                    <a:pt x="0" y="2951485"/>
                  </a:lnTo>
                  <a:lnTo>
                    <a:pt x="0" y="2989585"/>
                  </a:lnTo>
                  <a:lnTo>
                    <a:pt x="87485" y="2989585"/>
                  </a:lnTo>
                  <a:lnTo>
                    <a:pt x="87485" y="3075945"/>
                  </a:lnTo>
                  <a:lnTo>
                    <a:pt x="126081" y="3075945"/>
                  </a:lnTo>
                  <a:lnTo>
                    <a:pt x="126081" y="2988315"/>
                  </a:lnTo>
                  <a:lnTo>
                    <a:pt x="214852" y="2988315"/>
                  </a:lnTo>
                  <a:lnTo>
                    <a:pt x="214852" y="2950215"/>
                  </a:lnTo>
                  <a:lnTo>
                    <a:pt x="127367" y="2950215"/>
                  </a:lnTo>
                  <a:lnTo>
                    <a:pt x="127367" y="2863855"/>
                  </a:lnTo>
                  <a:close/>
                  <a:moveTo>
                    <a:pt x="47602" y="204744"/>
                  </a:moveTo>
                  <a:lnTo>
                    <a:pt x="110642" y="139598"/>
                  </a:lnTo>
                  <a:lnTo>
                    <a:pt x="173683" y="204744"/>
                  </a:lnTo>
                  <a:lnTo>
                    <a:pt x="199414" y="176824"/>
                  </a:lnTo>
                  <a:lnTo>
                    <a:pt x="137660" y="111678"/>
                  </a:lnTo>
                  <a:lnTo>
                    <a:pt x="199414" y="46533"/>
                  </a:lnTo>
                  <a:lnTo>
                    <a:pt x="172396" y="18613"/>
                  </a:lnTo>
                  <a:lnTo>
                    <a:pt x="110642" y="83759"/>
                  </a:lnTo>
                  <a:lnTo>
                    <a:pt x="48889" y="18613"/>
                  </a:lnTo>
                  <a:lnTo>
                    <a:pt x="21871" y="46533"/>
                  </a:lnTo>
                  <a:lnTo>
                    <a:pt x="83625" y="110349"/>
                  </a:lnTo>
                  <a:lnTo>
                    <a:pt x="20585" y="176824"/>
                  </a:lnTo>
                  <a:lnTo>
                    <a:pt x="47602" y="204744"/>
                  </a:lnTo>
                  <a:close/>
                  <a:moveTo>
                    <a:pt x="2973760" y="2970535"/>
                  </a:moveTo>
                  <a:cubicBezTo>
                    <a:pt x="2973760" y="3021335"/>
                    <a:pt x="2933120" y="3061975"/>
                    <a:pt x="2882320" y="3061975"/>
                  </a:cubicBezTo>
                  <a:cubicBezTo>
                    <a:pt x="2831520" y="3061975"/>
                    <a:pt x="2790880" y="3021335"/>
                    <a:pt x="2790880" y="2970535"/>
                  </a:cubicBezTo>
                  <a:cubicBezTo>
                    <a:pt x="2790880" y="2919735"/>
                    <a:pt x="2831520" y="2879095"/>
                    <a:pt x="2882320" y="2879095"/>
                  </a:cubicBezTo>
                  <a:cubicBezTo>
                    <a:pt x="2933120" y="2879095"/>
                    <a:pt x="2973760" y="2919735"/>
                    <a:pt x="2973760" y="2970535"/>
                  </a:cubicBezTo>
                  <a:close/>
                  <a:moveTo>
                    <a:pt x="2935660" y="2970535"/>
                  </a:moveTo>
                  <a:cubicBezTo>
                    <a:pt x="2935660" y="2941325"/>
                    <a:pt x="2911530" y="2917195"/>
                    <a:pt x="2882320" y="2917195"/>
                  </a:cubicBezTo>
                  <a:cubicBezTo>
                    <a:pt x="2853110" y="2917195"/>
                    <a:pt x="2828980" y="2941325"/>
                    <a:pt x="2828980" y="2970535"/>
                  </a:cubicBezTo>
                  <a:cubicBezTo>
                    <a:pt x="2828980" y="2999745"/>
                    <a:pt x="2853110" y="3023875"/>
                    <a:pt x="2882320" y="3023875"/>
                  </a:cubicBezTo>
                  <a:cubicBezTo>
                    <a:pt x="2911530" y="3023875"/>
                    <a:pt x="2935660" y="2999745"/>
                    <a:pt x="2935660" y="2970535"/>
                  </a:cubicBezTo>
                  <a:close/>
                  <a:moveTo>
                    <a:pt x="2021155" y="1931770"/>
                  </a:moveTo>
                  <a:lnTo>
                    <a:pt x="1958115" y="1996916"/>
                  </a:lnTo>
                  <a:lnTo>
                    <a:pt x="1896361" y="1931770"/>
                  </a:lnTo>
                  <a:lnTo>
                    <a:pt x="1869343" y="1959690"/>
                  </a:lnTo>
                  <a:lnTo>
                    <a:pt x="1932384" y="2024836"/>
                  </a:lnTo>
                  <a:lnTo>
                    <a:pt x="1869343" y="2089981"/>
                  </a:lnTo>
                  <a:lnTo>
                    <a:pt x="1896361" y="2117901"/>
                  </a:lnTo>
                  <a:lnTo>
                    <a:pt x="1958115" y="2052755"/>
                  </a:lnTo>
                  <a:lnTo>
                    <a:pt x="2021155" y="2117901"/>
                  </a:lnTo>
                  <a:lnTo>
                    <a:pt x="2048173" y="2089981"/>
                  </a:lnTo>
                  <a:lnTo>
                    <a:pt x="1985132" y="2024836"/>
                  </a:lnTo>
                  <a:lnTo>
                    <a:pt x="2048173" y="1959690"/>
                  </a:lnTo>
                  <a:lnTo>
                    <a:pt x="2021155" y="1931770"/>
                  </a:lnTo>
                  <a:close/>
                  <a:moveTo>
                    <a:pt x="1978699" y="0"/>
                  </a:moveTo>
                  <a:lnTo>
                    <a:pt x="1940103" y="0"/>
                  </a:lnTo>
                  <a:lnTo>
                    <a:pt x="1940103" y="91736"/>
                  </a:lnTo>
                  <a:lnTo>
                    <a:pt x="1852618" y="91736"/>
                  </a:lnTo>
                  <a:lnTo>
                    <a:pt x="1852618" y="131621"/>
                  </a:lnTo>
                  <a:lnTo>
                    <a:pt x="1938817" y="131621"/>
                  </a:lnTo>
                  <a:lnTo>
                    <a:pt x="1938817" y="222027"/>
                  </a:lnTo>
                  <a:lnTo>
                    <a:pt x="1977413" y="222027"/>
                  </a:lnTo>
                  <a:lnTo>
                    <a:pt x="1977413" y="130291"/>
                  </a:lnTo>
                  <a:lnTo>
                    <a:pt x="2067471" y="130291"/>
                  </a:lnTo>
                  <a:lnTo>
                    <a:pt x="2067471" y="90406"/>
                  </a:lnTo>
                  <a:lnTo>
                    <a:pt x="1978699" y="90406"/>
                  </a:lnTo>
                  <a:lnTo>
                    <a:pt x="1978699" y="0"/>
                  </a:lnTo>
                  <a:close/>
                  <a:moveTo>
                    <a:pt x="1125723" y="2024836"/>
                  </a:moveTo>
                  <a:cubicBezTo>
                    <a:pt x="1125723" y="2078016"/>
                    <a:pt x="1084554" y="2120560"/>
                    <a:pt x="1033092" y="2120560"/>
                  </a:cubicBezTo>
                  <a:cubicBezTo>
                    <a:pt x="981630" y="2120560"/>
                    <a:pt x="940461" y="2078016"/>
                    <a:pt x="940461" y="2024836"/>
                  </a:cubicBezTo>
                  <a:cubicBezTo>
                    <a:pt x="940461" y="1971655"/>
                    <a:pt x="981630" y="1929111"/>
                    <a:pt x="1033092" y="1929111"/>
                  </a:cubicBezTo>
                  <a:cubicBezTo>
                    <a:pt x="1084554" y="1929111"/>
                    <a:pt x="1125723" y="1971655"/>
                    <a:pt x="1125723" y="2024836"/>
                  </a:cubicBezTo>
                  <a:close/>
                  <a:moveTo>
                    <a:pt x="1087127" y="2024836"/>
                  </a:moveTo>
                  <a:cubicBezTo>
                    <a:pt x="1087127" y="1994257"/>
                    <a:pt x="1062682" y="1968996"/>
                    <a:pt x="1033092" y="1968996"/>
                  </a:cubicBezTo>
                  <a:cubicBezTo>
                    <a:pt x="1003502" y="1968996"/>
                    <a:pt x="979057" y="1994257"/>
                    <a:pt x="979057" y="2024836"/>
                  </a:cubicBezTo>
                  <a:cubicBezTo>
                    <a:pt x="979057" y="2055414"/>
                    <a:pt x="1003502" y="2080675"/>
                    <a:pt x="1033092" y="2080675"/>
                  </a:cubicBezTo>
                  <a:cubicBezTo>
                    <a:pt x="1062682" y="2080675"/>
                    <a:pt x="1087127" y="2055414"/>
                    <a:pt x="1087127" y="2024836"/>
                  </a:cubicBezTo>
                  <a:close/>
                  <a:moveTo>
                    <a:pt x="1128296" y="111678"/>
                  </a:moveTo>
                  <a:cubicBezTo>
                    <a:pt x="1128296" y="164859"/>
                    <a:pt x="1087127" y="207403"/>
                    <a:pt x="1035665" y="207403"/>
                  </a:cubicBezTo>
                  <a:cubicBezTo>
                    <a:pt x="984204" y="207403"/>
                    <a:pt x="943034" y="164859"/>
                    <a:pt x="943034" y="111678"/>
                  </a:cubicBezTo>
                  <a:cubicBezTo>
                    <a:pt x="943034" y="58498"/>
                    <a:pt x="985490" y="15954"/>
                    <a:pt x="1035665" y="15954"/>
                  </a:cubicBezTo>
                  <a:cubicBezTo>
                    <a:pt x="1087127" y="15954"/>
                    <a:pt x="1128296" y="58498"/>
                    <a:pt x="1128296" y="111678"/>
                  </a:cubicBezTo>
                  <a:close/>
                  <a:moveTo>
                    <a:pt x="1089700" y="111678"/>
                  </a:moveTo>
                  <a:cubicBezTo>
                    <a:pt x="1089700" y="81100"/>
                    <a:pt x="1065256" y="55839"/>
                    <a:pt x="1035665" y="55839"/>
                  </a:cubicBezTo>
                  <a:cubicBezTo>
                    <a:pt x="1006075" y="55839"/>
                    <a:pt x="981630" y="81100"/>
                    <a:pt x="981630" y="111678"/>
                  </a:cubicBezTo>
                  <a:cubicBezTo>
                    <a:pt x="981630" y="142257"/>
                    <a:pt x="1006075" y="167518"/>
                    <a:pt x="1035665" y="167518"/>
                  </a:cubicBezTo>
                  <a:cubicBezTo>
                    <a:pt x="1065256" y="167518"/>
                    <a:pt x="1089700" y="142257"/>
                    <a:pt x="1089700" y="111678"/>
                  </a:cubicBezTo>
                  <a:close/>
                  <a:moveTo>
                    <a:pt x="1096133" y="2880365"/>
                  </a:moveTo>
                  <a:lnTo>
                    <a:pt x="1034379" y="2942595"/>
                  </a:lnTo>
                  <a:lnTo>
                    <a:pt x="971338" y="2880365"/>
                  </a:lnTo>
                  <a:lnTo>
                    <a:pt x="944321" y="2907035"/>
                  </a:lnTo>
                  <a:lnTo>
                    <a:pt x="1007361" y="2969265"/>
                  </a:lnTo>
                  <a:lnTo>
                    <a:pt x="944321" y="3031495"/>
                  </a:lnTo>
                  <a:lnTo>
                    <a:pt x="971338" y="3058165"/>
                  </a:lnTo>
                  <a:lnTo>
                    <a:pt x="1034379" y="2995935"/>
                  </a:lnTo>
                  <a:lnTo>
                    <a:pt x="1096133" y="3058165"/>
                  </a:lnTo>
                  <a:lnTo>
                    <a:pt x="1123150" y="3031495"/>
                  </a:lnTo>
                  <a:lnTo>
                    <a:pt x="1060109" y="2969265"/>
                  </a:lnTo>
                  <a:lnTo>
                    <a:pt x="1123150" y="2907035"/>
                  </a:lnTo>
                  <a:lnTo>
                    <a:pt x="1096133" y="2880365"/>
                  </a:lnTo>
                  <a:close/>
                </a:path>
              </a:pathLst>
            </a:custGeom>
            <a:solidFill>
              <a:srgbClr val="100F0D"/>
            </a:solidFill>
            <a:ln>
              <a:noFill/>
            </a:ln>
          </p:spPr>
          <p:txBody>
            <a:bodyPr spcFirstLastPara="1" wrap="square" lIns="60950" tIns="60950" rIns="60950" bIns="60950" anchor="ctr" anchorCtr="0">
              <a:noAutofit/>
            </a:bodyPr>
            <a:lstStyle/>
            <a:p>
              <a:endParaRPr sz="1200"/>
            </a:p>
          </p:txBody>
        </p:sp>
      </p:grpSp>
      <p:pic>
        <p:nvPicPr>
          <p:cNvPr id="11" name="Google Shape;295;p12"/>
          <p:cNvPicPr preferRelativeResize="0"/>
          <p:nvPr/>
        </p:nvPicPr>
        <p:blipFill rotWithShape="1">
          <a:blip r:embed="rId3">
            <a:alphaModFix/>
          </a:blip>
          <a:srcRect/>
          <a:stretch/>
        </p:blipFill>
        <p:spPr>
          <a:xfrm>
            <a:off x="7680960" y="3904468"/>
            <a:ext cx="4366073" cy="2460878"/>
          </a:xfrm>
          <a:prstGeom prst="rect">
            <a:avLst/>
          </a:prstGeom>
          <a:noFill/>
          <a:ln>
            <a:noFill/>
          </a:ln>
        </p:spPr>
      </p:pic>
      <p:pic>
        <p:nvPicPr>
          <p:cNvPr id="4098" name="Picture 2" descr="Київський національний економічний університет імені Вадима Гетьмана"/>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71013" y="254639"/>
            <a:ext cx="2304000" cy="229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3873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47;p5"/>
          <p:cNvSpPr/>
          <p:nvPr/>
        </p:nvSpPr>
        <p:spPr>
          <a:xfrm>
            <a:off x="758283" y="301084"/>
            <a:ext cx="10972800" cy="6289288"/>
          </a:xfrm>
          <a:custGeom>
            <a:avLst/>
            <a:gdLst/>
            <a:ahLst/>
            <a:cxnLst/>
            <a:rect l="l" t="t" r="r" b="b"/>
            <a:pathLst>
              <a:path w="5966104" h="5913687" extrusionOk="0">
                <a:moveTo>
                  <a:pt x="5902604" y="74930"/>
                </a:moveTo>
                <a:cubicBezTo>
                  <a:pt x="5874664" y="30480"/>
                  <a:pt x="5825134" y="0"/>
                  <a:pt x="5767984" y="0"/>
                </a:cubicBezTo>
                <a:lnTo>
                  <a:pt x="158750" y="0"/>
                </a:lnTo>
                <a:cubicBezTo>
                  <a:pt x="71120" y="0"/>
                  <a:pt x="0" y="71120"/>
                  <a:pt x="0" y="158750"/>
                </a:cubicBezTo>
                <a:lnTo>
                  <a:pt x="0" y="5711757"/>
                </a:lnTo>
                <a:cubicBezTo>
                  <a:pt x="0" y="5763827"/>
                  <a:pt x="25400" y="5809547"/>
                  <a:pt x="63500" y="5838757"/>
                </a:cubicBezTo>
                <a:cubicBezTo>
                  <a:pt x="91440" y="5883207"/>
                  <a:pt x="140970" y="5913687"/>
                  <a:pt x="229737" y="5913687"/>
                </a:cubicBezTo>
                <a:lnTo>
                  <a:pt x="5807354" y="5913687"/>
                </a:lnTo>
                <a:cubicBezTo>
                  <a:pt x="5894984" y="5913687"/>
                  <a:pt x="5966104" y="5842567"/>
                  <a:pt x="5966104" y="5754937"/>
                </a:cubicBezTo>
                <a:lnTo>
                  <a:pt x="5966104" y="201930"/>
                </a:lnTo>
                <a:cubicBezTo>
                  <a:pt x="5966104" y="149860"/>
                  <a:pt x="5940704" y="104140"/>
                  <a:pt x="5902604" y="74930"/>
                </a:cubicBezTo>
                <a:close/>
                <a:moveTo>
                  <a:pt x="12700" y="5711757"/>
                </a:moveTo>
                <a:lnTo>
                  <a:pt x="12700" y="158750"/>
                </a:lnTo>
                <a:cubicBezTo>
                  <a:pt x="12700" y="78740"/>
                  <a:pt x="78740" y="12700"/>
                  <a:pt x="158750" y="12700"/>
                </a:cubicBezTo>
                <a:lnTo>
                  <a:pt x="5767984" y="12700"/>
                </a:lnTo>
                <a:cubicBezTo>
                  <a:pt x="5847995" y="12700"/>
                  <a:pt x="5914034" y="78740"/>
                  <a:pt x="5914034" y="158750"/>
                </a:cubicBezTo>
                <a:lnTo>
                  <a:pt x="5914034" y="5711757"/>
                </a:lnTo>
                <a:cubicBezTo>
                  <a:pt x="5914034" y="5791767"/>
                  <a:pt x="5847995" y="5857807"/>
                  <a:pt x="5767984" y="5857807"/>
                </a:cubicBezTo>
                <a:lnTo>
                  <a:pt x="158750" y="5857807"/>
                </a:lnTo>
                <a:cubicBezTo>
                  <a:pt x="78740" y="5857807"/>
                  <a:pt x="12700" y="5793037"/>
                  <a:pt x="12700" y="5711757"/>
                </a:cubicBezTo>
                <a:close/>
                <a:moveTo>
                  <a:pt x="5954675" y="5754937"/>
                </a:moveTo>
                <a:cubicBezTo>
                  <a:pt x="5954675" y="5834947"/>
                  <a:pt x="5887364" y="5900987"/>
                  <a:pt x="5807354" y="5900987"/>
                </a:cubicBezTo>
                <a:lnTo>
                  <a:pt x="229737" y="5900987"/>
                </a:lnTo>
                <a:cubicBezTo>
                  <a:pt x="157480" y="5900987"/>
                  <a:pt x="120650" y="5884477"/>
                  <a:pt x="93980" y="5856537"/>
                </a:cubicBezTo>
                <a:cubicBezTo>
                  <a:pt x="114300" y="5865427"/>
                  <a:pt x="135890" y="5870507"/>
                  <a:pt x="160020" y="5870507"/>
                </a:cubicBezTo>
                <a:lnTo>
                  <a:pt x="5769254" y="5870507"/>
                </a:lnTo>
                <a:cubicBezTo>
                  <a:pt x="5856884" y="5870507"/>
                  <a:pt x="5928004" y="5799387"/>
                  <a:pt x="5928004" y="5711757"/>
                </a:cubicBezTo>
                <a:lnTo>
                  <a:pt x="5928004" y="158750"/>
                </a:lnTo>
                <a:cubicBezTo>
                  <a:pt x="5928004" y="140970"/>
                  <a:pt x="5924195" y="123190"/>
                  <a:pt x="5919114" y="106680"/>
                </a:cubicBezTo>
                <a:cubicBezTo>
                  <a:pt x="5940704" y="132080"/>
                  <a:pt x="5954675" y="165100"/>
                  <a:pt x="5954675" y="201930"/>
                </a:cubicBezTo>
                <a:lnTo>
                  <a:pt x="5954675" y="5754937"/>
                </a:lnTo>
                <a:cubicBezTo>
                  <a:pt x="5954675" y="5754937"/>
                  <a:pt x="5954675" y="5754937"/>
                  <a:pt x="5954675" y="5754937"/>
                </a:cubicBezTo>
                <a:close/>
              </a:path>
            </a:pathLst>
          </a:custGeom>
          <a:solidFill>
            <a:srgbClr val="173554"/>
          </a:solidFill>
          <a:ln>
            <a:noFill/>
          </a:ln>
        </p:spPr>
        <p:txBody>
          <a:bodyPr spcFirstLastPara="1" wrap="square" lIns="60950" tIns="60950" rIns="60950" bIns="60950" anchor="ctr" anchorCtr="0">
            <a:noAutofit/>
          </a:bodyPr>
          <a:lstStyle/>
          <a:p>
            <a:endParaRPr sz="1200"/>
          </a:p>
        </p:txBody>
      </p:sp>
      <p:sp>
        <p:nvSpPr>
          <p:cNvPr id="3" name="Google Shape;146;p5"/>
          <p:cNvSpPr/>
          <p:nvPr/>
        </p:nvSpPr>
        <p:spPr>
          <a:xfrm>
            <a:off x="856385" y="1087023"/>
            <a:ext cx="10629371" cy="4882835"/>
          </a:xfrm>
          <a:custGeom>
            <a:avLst/>
            <a:gdLst/>
            <a:ahLst/>
            <a:cxnLst/>
            <a:rect l="l" t="t" r="r" b="b"/>
            <a:pathLst>
              <a:path w="5901334" h="5845107" extrusionOk="0">
                <a:moveTo>
                  <a:pt x="146050" y="5845107"/>
                </a:moveTo>
                <a:lnTo>
                  <a:pt x="5755284" y="5845107"/>
                </a:lnTo>
                <a:cubicBezTo>
                  <a:pt x="5835295" y="5845107"/>
                  <a:pt x="5901334" y="5779067"/>
                  <a:pt x="5901334" y="5699057"/>
                </a:cubicBezTo>
                <a:lnTo>
                  <a:pt x="5901334" y="146050"/>
                </a:lnTo>
                <a:cubicBezTo>
                  <a:pt x="5901334" y="66040"/>
                  <a:pt x="5835295" y="0"/>
                  <a:pt x="5755284" y="0"/>
                </a:cubicBezTo>
                <a:lnTo>
                  <a:pt x="146050" y="0"/>
                </a:lnTo>
                <a:cubicBezTo>
                  <a:pt x="66040" y="0"/>
                  <a:pt x="0" y="66040"/>
                  <a:pt x="0" y="146050"/>
                </a:cubicBezTo>
                <a:lnTo>
                  <a:pt x="0" y="5699057"/>
                </a:lnTo>
                <a:cubicBezTo>
                  <a:pt x="0" y="5780337"/>
                  <a:pt x="66040" y="5845107"/>
                  <a:pt x="146050" y="5845107"/>
                </a:cubicBezTo>
                <a:close/>
              </a:path>
            </a:pathLst>
          </a:custGeom>
          <a:noFill/>
          <a:ln>
            <a:noFill/>
          </a:ln>
        </p:spPr>
        <p:txBody>
          <a:bodyPr spcFirstLastPara="1" wrap="square" lIns="60950" tIns="60950" rIns="60950" bIns="60950" anchor="ctr" anchorCtr="0">
            <a:noAutofit/>
          </a:bodyPr>
          <a:lstStyle/>
          <a:p>
            <a:endParaRPr lang="uk-UA" sz="2000" dirty="0"/>
          </a:p>
        </p:txBody>
      </p:sp>
      <p:sp>
        <p:nvSpPr>
          <p:cNvPr id="5" name="Прямоугольник 4"/>
          <p:cNvSpPr/>
          <p:nvPr/>
        </p:nvSpPr>
        <p:spPr>
          <a:xfrm>
            <a:off x="902119" y="360268"/>
            <a:ext cx="10537902" cy="6170920"/>
          </a:xfrm>
          <a:prstGeom prst="rect">
            <a:avLst/>
          </a:prstGeom>
        </p:spPr>
        <p:txBody>
          <a:bodyPr wrap="square">
            <a:spAutoFit/>
          </a:bodyPr>
          <a:lstStyle/>
          <a:p>
            <a:pPr marL="67310" algn="just">
              <a:spcBef>
                <a:spcPts val="855"/>
              </a:spcBef>
              <a:spcAft>
                <a:spcPts val="0"/>
              </a:spcAft>
            </a:pPr>
            <a:r>
              <a:rPr lang="uk-UA" sz="1900" b="1" kern="0" dirty="0">
                <a:ea typeface="Georgia" panose="02040502050405020303" pitchFamily="18" charset="0"/>
                <a:cs typeface="Georgia" panose="02040502050405020303" pitchFamily="18" charset="0"/>
              </a:rPr>
              <a:t>Яким документом ЗВО регулюється питання визнання результатів навчання, отриманих в інших ЗВО? Яким чином забезпечується його доступність для учасників освітнього процесу?</a:t>
            </a:r>
            <a:endParaRPr lang="ru-RU" sz="1900" b="1" kern="0" dirty="0">
              <a:ea typeface="Georgia" panose="02040502050405020303" pitchFamily="18" charset="0"/>
              <a:cs typeface="Georgia" panose="02040502050405020303" pitchFamily="18" charset="0"/>
            </a:endParaRPr>
          </a:p>
          <a:p>
            <a:pPr algn="just">
              <a:spcAft>
                <a:spcPts val="0"/>
              </a:spcAft>
            </a:pPr>
            <a:r>
              <a:rPr lang="uk-UA" sz="1900" dirty="0">
                <a:ea typeface="Georgia" panose="02040502050405020303" pitchFamily="18" charset="0"/>
                <a:cs typeface="Georgia" panose="02040502050405020303" pitchFamily="18" charset="0"/>
              </a:rPr>
              <a:t>Визнання результатів навчання, отриманих в інших ЗВО та академічних (дослідницьких) установах регулюються: Правилами прийому до КНЕУ ім. В. Гетьмана у 202… р. (</a:t>
            </a:r>
            <a:r>
              <a:rPr lang="uk-UA" sz="1900" dirty="0" err="1">
                <a:ea typeface="Georgia" panose="02040502050405020303" pitchFamily="18" charset="0"/>
                <a:cs typeface="Georgia" panose="02040502050405020303" pitchFamily="18" charset="0"/>
              </a:rPr>
              <a:t>лінк</a:t>
            </a:r>
            <a:r>
              <a:rPr lang="uk-UA" sz="1900" dirty="0">
                <a:ea typeface="Georgia" panose="02040502050405020303" pitchFamily="18" charset="0"/>
                <a:cs typeface="Georgia" panose="02040502050405020303" pitchFamily="18" charset="0"/>
              </a:rPr>
              <a:t>); Положенням про організацію освітнього процесу в КНЕУ ім. В. Гетьмана (нова редакція) (</a:t>
            </a:r>
            <a:r>
              <a:rPr lang="uk-UA" sz="1900" dirty="0" err="1">
                <a:ea typeface="Georgia" panose="02040502050405020303" pitchFamily="18" charset="0"/>
                <a:cs typeface="Georgia" panose="02040502050405020303" pitchFamily="18" charset="0"/>
              </a:rPr>
              <a:t>лінк</a:t>
            </a:r>
            <a:r>
              <a:rPr lang="uk-UA" sz="1900" dirty="0">
                <a:ea typeface="Georgia" panose="02040502050405020303" pitchFamily="18" charset="0"/>
                <a:cs typeface="Georgia" panose="02040502050405020303" pitchFamily="18" charset="0"/>
              </a:rPr>
              <a:t>); Положенням про включене навчання і навчання за програмами ЄС студентів КНЕУ ім. В. Гетьмана у закордонних ЗВО (</a:t>
            </a:r>
            <a:r>
              <a:rPr lang="uk-UA" sz="1900" dirty="0" err="1">
                <a:ea typeface="Georgia" panose="02040502050405020303" pitchFamily="18" charset="0"/>
                <a:cs typeface="Georgia" panose="02040502050405020303" pitchFamily="18" charset="0"/>
              </a:rPr>
              <a:t>лінк</a:t>
            </a:r>
            <a:r>
              <a:rPr lang="uk-UA" sz="1900" dirty="0">
                <a:ea typeface="Georgia" panose="02040502050405020303" pitchFamily="18" charset="0"/>
                <a:cs typeface="Georgia" panose="02040502050405020303" pitchFamily="18" charset="0"/>
              </a:rPr>
              <a:t>); Положенням про Центр міжнародної академічної мобільності КНЕУ ім. В. Гетьмана (</a:t>
            </a:r>
            <a:r>
              <a:rPr lang="uk-UA" sz="1900" dirty="0" err="1">
                <a:ea typeface="Georgia" panose="02040502050405020303" pitchFamily="18" charset="0"/>
                <a:cs typeface="Georgia" panose="02040502050405020303" pitchFamily="18" charset="0"/>
              </a:rPr>
              <a:t>лінк</a:t>
            </a:r>
            <a:r>
              <a:rPr lang="uk-UA" sz="1900" dirty="0">
                <a:ea typeface="Georgia" panose="02040502050405020303" pitchFamily="18" charset="0"/>
                <a:cs typeface="Georgia" panose="02040502050405020303" pitchFamily="18" charset="0"/>
              </a:rPr>
              <a:t>); Положенням про реалізацію права на академічну мобільність (</a:t>
            </a:r>
            <a:r>
              <a:rPr lang="uk-UA" sz="1900" dirty="0" err="1">
                <a:ea typeface="Georgia" panose="02040502050405020303" pitchFamily="18" charset="0"/>
                <a:cs typeface="Georgia" panose="02040502050405020303" pitchFamily="18" charset="0"/>
              </a:rPr>
              <a:t>лінк</a:t>
            </a:r>
            <a:r>
              <a:rPr lang="uk-UA" sz="1900" dirty="0">
                <a:ea typeface="Georgia" panose="02040502050405020303" pitchFamily="18" charset="0"/>
                <a:cs typeface="Georgia" panose="02040502050405020303" pitchFamily="18" charset="0"/>
              </a:rPr>
              <a:t>); Положенням про грантову діяльність КНЕУ ім. В. Гетьмана (</a:t>
            </a:r>
            <a:r>
              <a:rPr lang="uk-UA" sz="1900" dirty="0" err="1">
                <a:ea typeface="Georgia" panose="02040502050405020303" pitchFamily="18" charset="0"/>
                <a:cs typeface="Georgia" panose="02040502050405020303" pitchFamily="18" charset="0"/>
              </a:rPr>
              <a:t>лінк</a:t>
            </a:r>
            <a:r>
              <a:rPr lang="uk-UA" sz="1900" dirty="0">
                <a:ea typeface="Georgia" panose="02040502050405020303" pitchFamily="18" charset="0"/>
                <a:cs typeface="Georgia" panose="02040502050405020303" pitchFamily="18" charset="0"/>
              </a:rPr>
              <a:t>). Інформація щодо наявних можливостей (</a:t>
            </a:r>
            <a:r>
              <a:rPr lang="uk-UA" sz="1900" dirty="0" err="1">
                <a:ea typeface="Georgia" panose="02040502050405020303" pitchFamily="18" charset="0"/>
                <a:cs typeface="Georgia" panose="02040502050405020303" pitchFamily="18" charset="0"/>
              </a:rPr>
              <a:t>лінк</a:t>
            </a:r>
            <a:r>
              <a:rPr lang="uk-UA" sz="1900" dirty="0">
                <a:ea typeface="Georgia" panose="02040502050405020303" pitchFamily="18" charset="0"/>
                <a:cs typeface="Georgia" panose="02040502050405020303" pitchFamily="18" charset="0"/>
              </a:rPr>
              <a:t>), також доводиться до здобувачів гарантом ОНП, через </a:t>
            </a:r>
            <a:r>
              <a:rPr lang="uk-UA" sz="1900" dirty="0" err="1">
                <a:ea typeface="Georgia" panose="02040502050405020303" pitchFamily="18" charset="0"/>
                <a:cs typeface="Georgia" panose="02040502050405020303" pitchFamily="18" charset="0"/>
              </a:rPr>
              <a:t>telegram</a:t>
            </a:r>
            <a:r>
              <a:rPr lang="uk-UA" sz="1900" dirty="0">
                <a:ea typeface="Georgia" panose="02040502050405020303" pitchFamily="18" charset="0"/>
                <a:cs typeface="Georgia" panose="02040502050405020303" pitchFamily="18" charset="0"/>
              </a:rPr>
              <a:t>-чат або корпоративну пошту; систематичною розсилкою актуальних пропозицій щодо участі від Наукового товариства студентів, аспірантів, докторантів та молодих вчених Університету; періодичні зустрічі з представниками адміністрації КНЕУ та Центру міжнародної академічної мобільності.</a:t>
            </a:r>
            <a:endParaRPr lang="ru-RU" sz="1900" dirty="0">
              <a:ea typeface="Georgia" panose="02040502050405020303" pitchFamily="18" charset="0"/>
              <a:cs typeface="Georgia" panose="02040502050405020303" pitchFamily="18" charset="0"/>
            </a:endParaRPr>
          </a:p>
          <a:p>
            <a:pPr marL="67310">
              <a:spcBef>
                <a:spcPts val="855"/>
              </a:spcBef>
              <a:spcAft>
                <a:spcPts val="0"/>
              </a:spcAft>
            </a:pPr>
            <a:r>
              <a:rPr lang="uk-UA" sz="1900" b="1" kern="0" dirty="0">
                <a:ea typeface="Georgia" panose="02040502050405020303" pitchFamily="18" charset="0"/>
                <a:cs typeface="Georgia" panose="02040502050405020303" pitchFamily="18" charset="0"/>
              </a:rPr>
              <a:t> </a:t>
            </a:r>
            <a:endParaRPr lang="ru-RU" sz="1900" b="1" kern="0" dirty="0">
              <a:ea typeface="Georgia" panose="02040502050405020303" pitchFamily="18" charset="0"/>
              <a:cs typeface="Georgia" panose="02040502050405020303" pitchFamily="18" charset="0"/>
            </a:endParaRPr>
          </a:p>
          <a:p>
            <a:pPr marL="67310" algn="just">
              <a:spcBef>
                <a:spcPts val="855"/>
              </a:spcBef>
              <a:spcAft>
                <a:spcPts val="0"/>
              </a:spcAft>
            </a:pPr>
            <a:r>
              <a:rPr lang="uk-UA" sz="1900" b="1" kern="0" dirty="0">
                <a:ea typeface="Georgia" panose="02040502050405020303" pitchFamily="18" charset="0"/>
                <a:cs typeface="Georgia" panose="02040502050405020303" pitchFamily="18" charset="0"/>
              </a:rPr>
              <a:t>Опишіть на конкретних прикладах практику застосування вказаних правил на відповідній ОП (якщо такі були)?</a:t>
            </a:r>
            <a:endParaRPr lang="ru-RU" sz="1900" b="1" kern="0" dirty="0">
              <a:ea typeface="Georgia" panose="02040502050405020303" pitchFamily="18" charset="0"/>
              <a:cs typeface="Georgia" panose="02040502050405020303" pitchFamily="18" charset="0"/>
            </a:endParaRPr>
          </a:p>
          <a:p>
            <a:pPr algn="just">
              <a:spcAft>
                <a:spcPts val="0"/>
              </a:spcAft>
            </a:pPr>
            <a:r>
              <a:rPr lang="uk-UA" sz="1900" dirty="0">
                <a:ea typeface="Georgia" panose="02040502050405020303" pitchFamily="18" charset="0"/>
                <a:cs typeface="Georgia" panose="02040502050405020303" pitchFamily="18" charset="0"/>
              </a:rPr>
              <a:t>Здобувачі ОПП мають можливість і приймають участь у програмах академічної мобільності, зокрема міжнародних наукових стажуваннях, про що свідчать отримані ними сертифікати (ПІБ), проте випадків застосування вказаних правил, зокрема щодо визнання отриманих результатів навчання на ОНП «Менеджмент» не було.</a:t>
            </a:r>
            <a:endParaRPr lang="ru-RU" sz="1900" dirty="0">
              <a:effectLst/>
              <a:ea typeface="Georgia" panose="02040502050405020303" pitchFamily="18" charset="0"/>
              <a:cs typeface="Georgia" panose="02040502050405020303" pitchFamily="18" charset="0"/>
            </a:endParaRPr>
          </a:p>
        </p:txBody>
      </p:sp>
    </p:spTree>
    <p:extLst>
      <p:ext uri="{BB962C8B-B14F-4D97-AF65-F5344CB8AC3E}">
        <p14:creationId xmlns:p14="http://schemas.microsoft.com/office/powerpoint/2010/main" val="1592678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47;p5"/>
          <p:cNvSpPr/>
          <p:nvPr/>
        </p:nvSpPr>
        <p:spPr>
          <a:xfrm>
            <a:off x="758283" y="466512"/>
            <a:ext cx="10972800" cy="6123859"/>
          </a:xfrm>
          <a:custGeom>
            <a:avLst/>
            <a:gdLst/>
            <a:ahLst/>
            <a:cxnLst/>
            <a:rect l="l" t="t" r="r" b="b"/>
            <a:pathLst>
              <a:path w="5966104" h="5913687" extrusionOk="0">
                <a:moveTo>
                  <a:pt x="5902604" y="74930"/>
                </a:moveTo>
                <a:cubicBezTo>
                  <a:pt x="5874664" y="30480"/>
                  <a:pt x="5825134" y="0"/>
                  <a:pt x="5767984" y="0"/>
                </a:cubicBezTo>
                <a:lnTo>
                  <a:pt x="158750" y="0"/>
                </a:lnTo>
                <a:cubicBezTo>
                  <a:pt x="71120" y="0"/>
                  <a:pt x="0" y="71120"/>
                  <a:pt x="0" y="158750"/>
                </a:cubicBezTo>
                <a:lnTo>
                  <a:pt x="0" y="5711757"/>
                </a:lnTo>
                <a:cubicBezTo>
                  <a:pt x="0" y="5763827"/>
                  <a:pt x="25400" y="5809547"/>
                  <a:pt x="63500" y="5838757"/>
                </a:cubicBezTo>
                <a:cubicBezTo>
                  <a:pt x="91440" y="5883207"/>
                  <a:pt x="140970" y="5913687"/>
                  <a:pt x="229737" y="5913687"/>
                </a:cubicBezTo>
                <a:lnTo>
                  <a:pt x="5807354" y="5913687"/>
                </a:lnTo>
                <a:cubicBezTo>
                  <a:pt x="5894984" y="5913687"/>
                  <a:pt x="5966104" y="5842567"/>
                  <a:pt x="5966104" y="5754937"/>
                </a:cubicBezTo>
                <a:lnTo>
                  <a:pt x="5966104" y="201930"/>
                </a:lnTo>
                <a:cubicBezTo>
                  <a:pt x="5966104" y="149860"/>
                  <a:pt x="5940704" y="104140"/>
                  <a:pt x="5902604" y="74930"/>
                </a:cubicBezTo>
                <a:close/>
                <a:moveTo>
                  <a:pt x="12700" y="5711757"/>
                </a:moveTo>
                <a:lnTo>
                  <a:pt x="12700" y="158750"/>
                </a:lnTo>
                <a:cubicBezTo>
                  <a:pt x="12700" y="78740"/>
                  <a:pt x="78740" y="12700"/>
                  <a:pt x="158750" y="12700"/>
                </a:cubicBezTo>
                <a:lnTo>
                  <a:pt x="5767984" y="12700"/>
                </a:lnTo>
                <a:cubicBezTo>
                  <a:pt x="5847995" y="12700"/>
                  <a:pt x="5914034" y="78740"/>
                  <a:pt x="5914034" y="158750"/>
                </a:cubicBezTo>
                <a:lnTo>
                  <a:pt x="5914034" y="5711757"/>
                </a:lnTo>
                <a:cubicBezTo>
                  <a:pt x="5914034" y="5791767"/>
                  <a:pt x="5847995" y="5857807"/>
                  <a:pt x="5767984" y="5857807"/>
                </a:cubicBezTo>
                <a:lnTo>
                  <a:pt x="158750" y="5857807"/>
                </a:lnTo>
                <a:cubicBezTo>
                  <a:pt x="78740" y="5857807"/>
                  <a:pt x="12700" y="5793037"/>
                  <a:pt x="12700" y="5711757"/>
                </a:cubicBezTo>
                <a:close/>
                <a:moveTo>
                  <a:pt x="5954675" y="5754937"/>
                </a:moveTo>
                <a:cubicBezTo>
                  <a:pt x="5954675" y="5834947"/>
                  <a:pt x="5887364" y="5900987"/>
                  <a:pt x="5807354" y="5900987"/>
                </a:cubicBezTo>
                <a:lnTo>
                  <a:pt x="229737" y="5900987"/>
                </a:lnTo>
                <a:cubicBezTo>
                  <a:pt x="157480" y="5900987"/>
                  <a:pt x="120650" y="5884477"/>
                  <a:pt x="93980" y="5856537"/>
                </a:cubicBezTo>
                <a:cubicBezTo>
                  <a:pt x="114300" y="5865427"/>
                  <a:pt x="135890" y="5870507"/>
                  <a:pt x="160020" y="5870507"/>
                </a:cubicBezTo>
                <a:lnTo>
                  <a:pt x="5769254" y="5870507"/>
                </a:lnTo>
                <a:cubicBezTo>
                  <a:pt x="5856884" y="5870507"/>
                  <a:pt x="5928004" y="5799387"/>
                  <a:pt x="5928004" y="5711757"/>
                </a:cubicBezTo>
                <a:lnTo>
                  <a:pt x="5928004" y="158750"/>
                </a:lnTo>
                <a:cubicBezTo>
                  <a:pt x="5928004" y="140970"/>
                  <a:pt x="5924195" y="123190"/>
                  <a:pt x="5919114" y="106680"/>
                </a:cubicBezTo>
                <a:cubicBezTo>
                  <a:pt x="5940704" y="132080"/>
                  <a:pt x="5954675" y="165100"/>
                  <a:pt x="5954675" y="201930"/>
                </a:cubicBezTo>
                <a:lnTo>
                  <a:pt x="5954675" y="5754937"/>
                </a:lnTo>
                <a:cubicBezTo>
                  <a:pt x="5954675" y="5754937"/>
                  <a:pt x="5954675" y="5754937"/>
                  <a:pt x="5954675" y="5754937"/>
                </a:cubicBezTo>
                <a:close/>
              </a:path>
            </a:pathLst>
          </a:custGeom>
          <a:solidFill>
            <a:srgbClr val="173554"/>
          </a:solidFill>
          <a:ln>
            <a:noFill/>
          </a:ln>
        </p:spPr>
        <p:txBody>
          <a:bodyPr spcFirstLastPara="1" wrap="square" lIns="60950" tIns="60950" rIns="60950" bIns="60950" anchor="ctr" anchorCtr="0">
            <a:noAutofit/>
          </a:bodyPr>
          <a:lstStyle/>
          <a:p>
            <a:endParaRPr sz="1200"/>
          </a:p>
        </p:txBody>
      </p:sp>
      <p:sp>
        <p:nvSpPr>
          <p:cNvPr id="3" name="Прямоугольник 2"/>
          <p:cNvSpPr/>
          <p:nvPr/>
        </p:nvSpPr>
        <p:spPr>
          <a:xfrm>
            <a:off x="902119" y="596868"/>
            <a:ext cx="10537902" cy="5355312"/>
          </a:xfrm>
          <a:prstGeom prst="rect">
            <a:avLst/>
          </a:prstGeom>
        </p:spPr>
        <p:txBody>
          <a:bodyPr wrap="square">
            <a:spAutoFit/>
          </a:bodyPr>
          <a:lstStyle/>
          <a:p>
            <a:r>
              <a:rPr lang="uk-UA" b="1" dirty="0"/>
              <a:t>Яким документом ЗВО регулюється питання визнання результатів навчання, отриманих у неформальній освіті? Яким чином забезпечується його доступність для учасників освітнього процесу?</a:t>
            </a:r>
          </a:p>
          <a:p>
            <a:endParaRPr lang="ru-RU" b="1" dirty="0"/>
          </a:p>
          <a:p>
            <a:pPr algn="just"/>
            <a:r>
              <a:rPr lang="uk-UA" dirty="0"/>
              <a:t>Питання визнання результатів навчання, отриманих у неформальній освіті в Університеті регламентується Положенням про порядок визнання результатів навчання в КНЕУ ім. В. Гетьмана, отриманих здобувачами у неформальній та інформальній освіті (</a:t>
            </a:r>
            <a:r>
              <a:rPr lang="uk-UA" u="sng" dirty="0" err="1"/>
              <a:t>лінк</a:t>
            </a:r>
            <a:r>
              <a:rPr lang="uk-UA" dirty="0"/>
              <a:t>). Також, у робочих програмах навчальних дисциплін в Розділі 3. «Порядок поточного та підсумкового оцінювання результатів навчальної діяльності здобувачів», передбачені додаткові бали за вивчення онлайн-курсів, у т.ч. англомовних, розміщених на платформах </a:t>
            </a:r>
            <a:r>
              <a:rPr lang="uk-UA" dirty="0" err="1"/>
              <a:t>Coursera</a:t>
            </a:r>
            <a:r>
              <a:rPr lang="uk-UA" dirty="0"/>
              <a:t>, </a:t>
            </a:r>
            <a:r>
              <a:rPr lang="uk-UA" dirty="0" err="1"/>
              <a:t>Prometheus</a:t>
            </a:r>
            <a:r>
              <a:rPr lang="uk-UA" dirty="0"/>
              <a:t> та подібних учбових платформах (з отриманням чи без отримання сертифікату про навчання); участь в майстер-класах, форумах, конференціях, семінарах, зустрічах (з підготовкою тез, есе, прес-релізу, інформаційного повідомлення тощо) або визначено, що замість виконання вказаного переліку індивідуальних завдань здобувачам можуть бути зараховані результати навчання, отримані у неформальній освіті. Зокрема, у ОК «Управлінське мислення та прийняття рішень» передбачена можливість проходження онлайн-курсів на платформах: </a:t>
            </a:r>
            <a:r>
              <a:rPr lang="uk-UA" dirty="0" err="1"/>
              <a:t>Coursera</a:t>
            </a:r>
            <a:r>
              <a:rPr lang="uk-UA" dirty="0"/>
              <a:t>, </a:t>
            </a:r>
            <a:r>
              <a:rPr lang="uk-UA" i="1" dirty="0" err="1"/>
              <a:t>Prometheus</a:t>
            </a:r>
            <a:r>
              <a:rPr lang="uk-UA" i="1" dirty="0"/>
              <a:t>, </a:t>
            </a:r>
            <a:r>
              <a:rPr lang="uk-UA" i="1" dirty="0" err="1"/>
              <a:t>FutureLearn</a:t>
            </a:r>
            <a:r>
              <a:rPr lang="uk-UA" i="1" dirty="0"/>
              <a:t>, </a:t>
            </a:r>
            <a:r>
              <a:rPr lang="uk-UA" dirty="0"/>
              <a:t>ВУМ </a:t>
            </a:r>
            <a:r>
              <a:rPr lang="uk-UA" dirty="0" err="1"/>
              <a:t>online</a:t>
            </a:r>
            <a:r>
              <a:rPr lang="uk-UA" dirty="0"/>
              <a:t> (</a:t>
            </a:r>
            <a:r>
              <a:rPr lang="uk-UA" i="1" dirty="0"/>
              <a:t>«Критичне мислення для освітян», «Дизайн-мислення для інновацій», «</a:t>
            </a:r>
            <a:r>
              <a:rPr lang="uk-UA" i="1" dirty="0" err="1"/>
              <a:t>Business</a:t>
            </a:r>
            <a:r>
              <a:rPr lang="uk-UA" i="1" dirty="0"/>
              <a:t> </a:t>
            </a:r>
            <a:r>
              <a:rPr lang="uk-UA" i="1" dirty="0" err="1"/>
              <a:t>Model</a:t>
            </a:r>
            <a:r>
              <a:rPr lang="uk-UA" i="1" dirty="0"/>
              <a:t> </a:t>
            </a:r>
            <a:r>
              <a:rPr lang="uk-UA" i="1" dirty="0" err="1"/>
              <a:t>Thinking</a:t>
            </a:r>
            <a:r>
              <a:rPr lang="uk-UA" i="1" dirty="0"/>
              <a:t>», «</a:t>
            </a:r>
            <a:r>
              <a:rPr lang="uk-UA" i="1" dirty="0" err="1"/>
              <a:t>Logical</a:t>
            </a:r>
            <a:r>
              <a:rPr lang="uk-UA" i="1" dirty="0"/>
              <a:t> </a:t>
            </a:r>
            <a:r>
              <a:rPr lang="uk-UA" i="1" dirty="0" err="1"/>
              <a:t>and</a:t>
            </a:r>
            <a:r>
              <a:rPr lang="uk-UA" i="1" dirty="0"/>
              <a:t> </a:t>
            </a:r>
            <a:r>
              <a:rPr lang="uk-UA" i="1" dirty="0" err="1"/>
              <a:t>Critical</a:t>
            </a:r>
            <a:r>
              <a:rPr lang="uk-UA" i="1" dirty="0"/>
              <a:t> </a:t>
            </a:r>
            <a:r>
              <a:rPr lang="uk-UA" i="1" dirty="0" err="1"/>
              <a:t>Thinking</a:t>
            </a:r>
            <a:r>
              <a:rPr lang="uk-UA" i="1" dirty="0"/>
              <a:t>», «</a:t>
            </a:r>
            <a:r>
              <a:rPr lang="uk-UA" i="1" dirty="0" err="1"/>
              <a:t>Design</a:t>
            </a:r>
            <a:r>
              <a:rPr lang="uk-UA" i="1" dirty="0"/>
              <a:t> </a:t>
            </a:r>
            <a:r>
              <a:rPr lang="uk-UA" i="1" dirty="0" err="1"/>
              <a:t>Thinking</a:t>
            </a:r>
            <a:r>
              <a:rPr lang="uk-UA" i="1" dirty="0"/>
              <a:t> </a:t>
            </a:r>
            <a:r>
              <a:rPr lang="uk-UA" i="1" dirty="0" err="1"/>
              <a:t>for</a:t>
            </a:r>
            <a:r>
              <a:rPr lang="uk-UA" i="1" dirty="0"/>
              <a:t> </a:t>
            </a:r>
            <a:r>
              <a:rPr lang="uk-UA" i="1" dirty="0" err="1"/>
              <a:t>Innovation</a:t>
            </a:r>
            <a:r>
              <a:rPr lang="uk-UA" i="1" dirty="0"/>
              <a:t>»,</a:t>
            </a:r>
            <a:r>
              <a:rPr lang="uk-UA" dirty="0"/>
              <a:t> «Стратегічне мислення» тощо). Здобувачам ОПП також надано право самостійно обирати інші онлайн-платформи. Результати неформальної освіти можуть бути зараховані як додаткові бали у рамках поточного контролю та/або індивідуальної роботи.</a:t>
            </a:r>
            <a:endParaRPr lang="ru-RU" dirty="0">
              <a:effectLst/>
              <a:ea typeface="Georgia" panose="02040502050405020303" pitchFamily="18" charset="0"/>
              <a:cs typeface="Georgia" panose="02040502050405020303" pitchFamily="18" charset="0"/>
            </a:endParaRPr>
          </a:p>
        </p:txBody>
      </p:sp>
    </p:spTree>
    <p:extLst>
      <p:ext uri="{BB962C8B-B14F-4D97-AF65-F5344CB8AC3E}">
        <p14:creationId xmlns:p14="http://schemas.microsoft.com/office/powerpoint/2010/main" val="2293396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47;p5"/>
          <p:cNvSpPr/>
          <p:nvPr/>
        </p:nvSpPr>
        <p:spPr>
          <a:xfrm>
            <a:off x="2988527" y="466512"/>
            <a:ext cx="8742556" cy="6123859"/>
          </a:xfrm>
          <a:custGeom>
            <a:avLst/>
            <a:gdLst/>
            <a:ahLst/>
            <a:cxnLst/>
            <a:rect l="l" t="t" r="r" b="b"/>
            <a:pathLst>
              <a:path w="5966104" h="5913687" extrusionOk="0">
                <a:moveTo>
                  <a:pt x="5902604" y="74930"/>
                </a:moveTo>
                <a:cubicBezTo>
                  <a:pt x="5874664" y="30480"/>
                  <a:pt x="5825134" y="0"/>
                  <a:pt x="5767984" y="0"/>
                </a:cubicBezTo>
                <a:lnTo>
                  <a:pt x="158750" y="0"/>
                </a:lnTo>
                <a:cubicBezTo>
                  <a:pt x="71120" y="0"/>
                  <a:pt x="0" y="71120"/>
                  <a:pt x="0" y="158750"/>
                </a:cubicBezTo>
                <a:lnTo>
                  <a:pt x="0" y="5711757"/>
                </a:lnTo>
                <a:cubicBezTo>
                  <a:pt x="0" y="5763827"/>
                  <a:pt x="25400" y="5809547"/>
                  <a:pt x="63500" y="5838757"/>
                </a:cubicBezTo>
                <a:cubicBezTo>
                  <a:pt x="91440" y="5883207"/>
                  <a:pt x="140970" y="5913687"/>
                  <a:pt x="229737" y="5913687"/>
                </a:cubicBezTo>
                <a:lnTo>
                  <a:pt x="5807354" y="5913687"/>
                </a:lnTo>
                <a:cubicBezTo>
                  <a:pt x="5894984" y="5913687"/>
                  <a:pt x="5966104" y="5842567"/>
                  <a:pt x="5966104" y="5754937"/>
                </a:cubicBezTo>
                <a:lnTo>
                  <a:pt x="5966104" y="201930"/>
                </a:lnTo>
                <a:cubicBezTo>
                  <a:pt x="5966104" y="149860"/>
                  <a:pt x="5940704" y="104140"/>
                  <a:pt x="5902604" y="74930"/>
                </a:cubicBezTo>
                <a:close/>
                <a:moveTo>
                  <a:pt x="12700" y="5711757"/>
                </a:moveTo>
                <a:lnTo>
                  <a:pt x="12700" y="158750"/>
                </a:lnTo>
                <a:cubicBezTo>
                  <a:pt x="12700" y="78740"/>
                  <a:pt x="78740" y="12700"/>
                  <a:pt x="158750" y="12700"/>
                </a:cubicBezTo>
                <a:lnTo>
                  <a:pt x="5767984" y="12700"/>
                </a:lnTo>
                <a:cubicBezTo>
                  <a:pt x="5847995" y="12700"/>
                  <a:pt x="5914034" y="78740"/>
                  <a:pt x="5914034" y="158750"/>
                </a:cubicBezTo>
                <a:lnTo>
                  <a:pt x="5914034" y="5711757"/>
                </a:lnTo>
                <a:cubicBezTo>
                  <a:pt x="5914034" y="5791767"/>
                  <a:pt x="5847995" y="5857807"/>
                  <a:pt x="5767984" y="5857807"/>
                </a:cubicBezTo>
                <a:lnTo>
                  <a:pt x="158750" y="5857807"/>
                </a:lnTo>
                <a:cubicBezTo>
                  <a:pt x="78740" y="5857807"/>
                  <a:pt x="12700" y="5793037"/>
                  <a:pt x="12700" y="5711757"/>
                </a:cubicBezTo>
                <a:close/>
                <a:moveTo>
                  <a:pt x="5954675" y="5754937"/>
                </a:moveTo>
                <a:cubicBezTo>
                  <a:pt x="5954675" y="5834947"/>
                  <a:pt x="5887364" y="5900987"/>
                  <a:pt x="5807354" y="5900987"/>
                </a:cubicBezTo>
                <a:lnTo>
                  <a:pt x="229737" y="5900987"/>
                </a:lnTo>
                <a:cubicBezTo>
                  <a:pt x="157480" y="5900987"/>
                  <a:pt x="120650" y="5884477"/>
                  <a:pt x="93980" y="5856537"/>
                </a:cubicBezTo>
                <a:cubicBezTo>
                  <a:pt x="114300" y="5865427"/>
                  <a:pt x="135890" y="5870507"/>
                  <a:pt x="160020" y="5870507"/>
                </a:cubicBezTo>
                <a:lnTo>
                  <a:pt x="5769254" y="5870507"/>
                </a:lnTo>
                <a:cubicBezTo>
                  <a:pt x="5856884" y="5870507"/>
                  <a:pt x="5928004" y="5799387"/>
                  <a:pt x="5928004" y="5711757"/>
                </a:cubicBezTo>
                <a:lnTo>
                  <a:pt x="5928004" y="158750"/>
                </a:lnTo>
                <a:cubicBezTo>
                  <a:pt x="5928004" y="140970"/>
                  <a:pt x="5924195" y="123190"/>
                  <a:pt x="5919114" y="106680"/>
                </a:cubicBezTo>
                <a:cubicBezTo>
                  <a:pt x="5940704" y="132080"/>
                  <a:pt x="5954675" y="165100"/>
                  <a:pt x="5954675" y="201930"/>
                </a:cubicBezTo>
                <a:lnTo>
                  <a:pt x="5954675" y="5754937"/>
                </a:lnTo>
                <a:cubicBezTo>
                  <a:pt x="5954675" y="5754937"/>
                  <a:pt x="5954675" y="5754937"/>
                  <a:pt x="5954675" y="5754937"/>
                </a:cubicBezTo>
                <a:close/>
              </a:path>
            </a:pathLst>
          </a:custGeom>
          <a:solidFill>
            <a:srgbClr val="173554"/>
          </a:solidFill>
          <a:ln>
            <a:noFill/>
          </a:ln>
        </p:spPr>
        <p:txBody>
          <a:bodyPr spcFirstLastPara="1" wrap="square" lIns="60950" tIns="60950" rIns="60950" bIns="60950" anchor="ctr" anchorCtr="0">
            <a:noAutofit/>
          </a:bodyPr>
          <a:lstStyle/>
          <a:p>
            <a:endParaRPr sz="1200"/>
          </a:p>
        </p:txBody>
      </p:sp>
      <p:sp>
        <p:nvSpPr>
          <p:cNvPr id="3" name="Прямоугольник 2"/>
          <p:cNvSpPr/>
          <p:nvPr/>
        </p:nvSpPr>
        <p:spPr>
          <a:xfrm>
            <a:off x="3679902" y="649357"/>
            <a:ext cx="7678648" cy="5632311"/>
          </a:xfrm>
          <a:prstGeom prst="rect">
            <a:avLst/>
          </a:prstGeom>
        </p:spPr>
        <p:txBody>
          <a:bodyPr wrap="square">
            <a:spAutoFit/>
          </a:bodyPr>
          <a:lstStyle/>
          <a:p>
            <a:r>
              <a:rPr lang="uk-UA" sz="2000" b="1" dirty="0"/>
              <a:t>Опишіть на конкретних прикладах практику застосування вказаних правил на відповідній ОП (якщо такі були)</a:t>
            </a:r>
          </a:p>
          <a:p>
            <a:endParaRPr lang="ru-RU" sz="2000" b="1" dirty="0"/>
          </a:p>
          <a:p>
            <a:pPr algn="just"/>
            <a:r>
              <a:rPr lang="uk-UA" sz="2000" dirty="0"/>
              <a:t>В Університеті створено ефективну систему заохочення та сприяння участі здобувачів у програмах неформальної освіти. Так, здобувач </a:t>
            </a:r>
            <a:r>
              <a:rPr lang="uk-UA" sz="2000" dirty="0" err="1"/>
              <a:t>Семенченко</a:t>
            </a:r>
            <a:r>
              <a:rPr lang="uk-UA" sz="2000" dirty="0"/>
              <a:t> А. пройшов онлайн-курс </a:t>
            </a:r>
            <a:r>
              <a:rPr lang="uk-UA" sz="2000" dirty="0" err="1"/>
              <a:t>Coursera</a:t>
            </a:r>
            <a:r>
              <a:rPr lang="uk-UA" sz="2000" dirty="0"/>
              <a:t> «</a:t>
            </a:r>
            <a:r>
              <a:rPr lang="uk-UA" sz="2000" dirty="0" err="1"/>
              <a:t>The</a:t>
            </a:r>
            <a:r>
              <a:rPr lang="uk-UA" sz="2000" dirty="0"/>
              <a:t> </a:t>
            </a:r>
            <a:r>
              <a:rPr lang="uk-UA" sz="2000" dirty="0" err="1"/>
              <a:t>Data</a:t>
            </a:r>
            <a:r>
              <a:rPr lang="uk-UA" sz="2000" dirty="0"/>
              <a:t> </a:t>
            </a:r>
            <a:r>
              <a:rPr lang="uk-UA" sz="2000" dirty="0" err="1"/>
              <a:t>Scientist’s</a:t>
            </a:r>
            <a:r>
              <a:rPr lang="uk-UA" sz="2000" dirty="0"/>
              <a:t> </a:t>
            </a:r>
            <a:r>
              <a:rPr lang="uk-UA" sz="2000" dirty="0" err="1"/>
              <a:t>Toolbox</a:t>
            </a:r>
            <a:r>
              <a:rPr lang="uk-UA" sz="2000" dirty="0"/>
              <a:t>», авторизований Університетом </a:t>
            </a:r>
            <a:r>
              <a:rPr lang="uk-UA" sz="2000" dirty="0" err="1"/>
              <a:t>Дж</a:t>
            </a:r>
            <a:r>
              <a:rPr lang="uk-UA" sz="2000" dirty="0"/>
              <a:t>. </a:t>
            </a:r>
            <a:r>
              <a:rPr lang="uk-UA" sz="2000" dirty="0" err="1"/>
              <a:t>Хопкінса</a:t>
            </a:r>
            <a:r>
              <a:rPr lang="uk-UA" sz="2000" dirty="0"/>
              <a:t> (у межах ОК «</a:t>
            </a:r>
            <a:r>
              <a:rPr lang="uk-UA" sz="2000" dirty="0" err="1"/>
              <a:t>Економетричні</a:t>
            </a:r>
            <a:r>
              <a:rPr lang="uk-UA" sz="2000" dirty="0"/>
              <a:t> методи наукових досліджень»), надав сертифікати, що засвідчують проходження онлайн-курсів на платформі </a:t>
            </a:r>
            <a:r>
              <a:rPr lang="uk-UA" sz="2000" dirty="0" err="1"/>
              <a:t>Prometheus</a:t>
            </a:r>
            <a:r>
              <a:rPr lang="uk-UA" sz="2000" dirty="0"/>
              <a:t>: «Освітні інструменти критичного мислення» (</a:t>
            </a:r>
            <a:r>
              <a:rPr lang="uk-UA" sz="2000" u="sng" dirty="0" err="1"/>
              <a:t>лінк</a:t>
            </a:r>
            <a:r>
              <a:rPr lang="uk-UA" sz="2000" dirty="0"/>
              <a:t>) та «Критичне мислення для освітян» (</a:t>
            </a:r>
            <a:r>
              <a:rPr lang="uk-UA" sz="2000" u="sng" dirty="0" err="1"/>
              <a:t>лінк</a:t>
            </a:r>
            <a:r>
              <a:rPr lang="uk-UA" sz="2000" dirty="0"/>
              <a:t>) і отримав зарахування індивідуальних завдань із дисципліни «</a:t>
            </a:r>
            <a:r>
              <a:rPr lang="uk-UA" sz="2000" dirty="0" err="1"/>
              <a:t>Інноватика</a:t>
            </a:r>
            <a:r>
              <a:rPr lang="uk-UA" sz="2000" dirty="0"/>
              <a:t> та інтелектуальна власність». При вивченні ОК «</a:t>
            </a:r>
            <a:r>
              <a:rPr lang="uk-UA" sz="2000" dirty="0" err="1"/>
              <a:t>Інноватика</a:t>
            </a:r>
            <a:r>
              <a:rPr lang="uk-UA" sz="2000" dirty="0"/>
              <a:t> та інтелектуальна власність» також отримав бали в системі поточного оцінювання за участь у </a:t>
            </a:r>
            <a:r>
              <a:rPr lang="uk-UA" sz="2000" dirty="0" err="1"/>
              <a:t>воркшопі</a:t>
            </a:r>
            <a:r>
              <a:rPr lang="uk-UA" sz="2000" dirty="0"/>
              <a:t> «Інтелектуальна власність: як і навіщо захищати право на результати власних наукових досліджень». </a:t>
            </a:r>
          </a:p>
          <a:p>
            <a:endParaRPr lang="uk-UA" sz="2000" dirty="0">
              <a:ea typeface="Georgia" panose="02040502050405020303" pitchFamily="18" charset="0"/>
              <a:cs typeface="Georgia" panose="02040502050405020303" pitchFamily="18" charset="0"/>
            </a:endParaRPr>
          </a:p>
          <a:p>
            <a:endParaRPr lang="ru-RU" sz="2000" dirty="0">
              <a:ea typeface="Georgia" panose="02040502050405020303" pitchFamily="18" charset="0"/>
              <a:cs typeface="Georgia" panose="02040502050405020303" pitchFamily="18" charset="0"/>
            </a:endParaRPr>
          </a:p>
        </p:txBody>
      </p:sp>
      <p:pic>
        <p:nvPicPr>
          <p:cNvPr id="4" name="Google Shape;350;p15"/>
          <p:cNvPicPr preferRelativeResize="0"/>
          <p:nvPr/>
        </p:nvPicPr>
        <p:blipFill rotWithShape="1">
          <a:blip r:embed="rId2">
            <a:alphaModFix/>
          </a:blip>
          <a:srcRect/>
          <a:stretch/>
        </p:blipFill>
        <p:spPr>
          <a:xfrm>
            <a:off x="536451" y="722313"/>
            <a:ext cx="1965129" cy="5486400"/>
          </a:xfrm>
          <a:prstGeom prst="rect">
            <a:avLst/>
          </a:prstGeom>
          <a:noFill/>
          <a:ln>
            <a:noFill/>
          </a:ln>
        </p:spPr>
      </p:pic>
    </p:spTree>
    <p:extLst>
      <p:ext uri="{BB962C8B-B14F-4D97-AF65-F5344CB8AC3E}">
        <p14:creationId xmlns:p14="http://schemas.microsoft.com/office/powerpoint/2010/main" val="1471071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64;p6"/>
          <p:cNvSpPr/>
          <p:nvPr/>
        </p:nvSpPr>
        <p:spPr>
          <a:xfrm>
            <a:off x="0" y="0"/>
            <a:ext cx="6096000" cy="6858000"/>
          </a:xfrm>
          <a:prstGeom prst="rect">
            <a:avLst/>
          </a:prstGeom>
          <a:solidFill>
            <a:srgbClr val="173554"/>
          </a:solidFill>
          <a:ln>
            <a:noFill/>
          </a:ln>
        </p:spPr>
        <p:txBody>
          <a:bodyPr spcFirstLastPara="1" wrap="square" lIns="60950" tIns="60950" rIns="60950" bIns="60950" anchor="ctr" anchorCtr="0">
            <a:noAutofit/>
          </a:bodyPr>
          <a:lstStyle/>
          <a:p>
            <a:endParaRPr sz="1200"/>
          </a:p>
        </p:txBody>
      </p:sp>
      <p:sp>
        <p:nvSpPr>
          <p:cNvPr id="3" name="Google Shape;165;p6"/>
          <p:cNvSpPr txBox="1"/>
          <p:nvPr/>
        </p:nvSpPr>
        <p:spPr>
          <a:xfrm>
            <a:off x="773419" y="1397674"/>
            <a:ext cx="4913006" cy="1591205"/>
          </a:xfrm>
          <a:prstGeom prst="rect">
            <a:avLst/>
          </a:prstGeom>
          <a:noFill/>
          <a:ln>
            <a:noFill/>
          </a:ln>
        </p:spPr>
        <p:txBody>
          <a:bodyPr spcFirstLastPara="1" wrap="square" lIns="0" tIns="0" rIns="0" bIns="0" anchor="t" anchorCtr="0">
            <a:spAutoFit/>
          </a:bodyPr>
          <a:lstStyle/>
          <a:p>
            <a:pPr>
              <a:lnSpc>
                <a:spcPct val="110000"/>
              </a:lnSpc>
            </a:pPr>
            <a:r>
              <a:rPr lang="uk-UA" sz="4000" dirty="0">
                <a:solidFill>
                  <a:schemeClr val="bg1"/>
                </a:solidFill>
              </a:rPr>
              <a:t>Критерій 3 </a:t>
            </a:r>
          </a:p>
          <a:p>
            <a:pPr>
              <a:lnSpc>
                <a:spcPct val="110000"/>
              </a:lnSpc>
            </a:pPr>
            <a:r>
              <a:rPr lang="uk-UA" sz="5400" b="1" i="1" dirty="0">
                <a:solidFill>
                  <a:schemeClr val="bg1"/>
                </a:solidFill>
              </a:rPr>
              <a:t>Людські ресурси</a:t>
            </a:r>
            <a:endParaRPr lang="uk-UA" sz="5400" dirty="0">
              <a:solidFill>
                <a:schemeClr val="bg1"/>
              </a:solidFill>
            </a:endParaRPr>
          </a:p>
        </p:txBody>
      </p:sp>
      <p:pic>
        <p:nvPicPr>
          <p:cNvPr id="4" name="Google Shape;302;p13"/>
          <p:cNvPicPr preferRelativeResize="0"/>
          <p:nvPr/>
        </p:nvPicPr>
        <p:blipFill rotWithShape="1">
          <a:blip r:embed="rId2">
            <a:alphaModFix/>
          </a:blip>
          <a:srcRect/>
          <a:stretch/>
        </p:blipFill>
        <p:spPr>
          <a:xfrm>
            <a:off x="8310522" y="2880392"/>
            <a:ext cx="3274160" cy="3839633"/>
          </a:xfrm>
          <a:prstGeom prst="rect">
            <a:avLst/>
          </a:prstGeom>
          <a:noFill/>
          <a:ln>
            <a:noFill/>
          </a:ln>
        </p:spPr>
      </p:pic>
      <p:grpSp>
        <p:nvGrpSpPr>
          <p:cNvPr id="5" name="Google Shape;308;p13"/>
          <p:cNvGrpSpPr/>
          <p:nvPr/>
        </p:nvGrpSpPr>
        <p:grpSpPr>
          <a:xfrm>
            <a:off x="6869419" y="2585220"/>
            <a:ext cx="2079259" cy="2175959"/>
            <a:chOff x="351790" y="351790"/>
            <a:chExt cx="2973760" cy="3075945"/>
          </a:xfrm>
        </p:grpSpPr>
        <p:sp>
          <p:nvSpPr>
            <p:cNvPr id="6" name="Google Shape;309;p13"/>
            <p:cNvSpPr/>
            <p:nvPr/>
          </p:nvSpPr>
          <p:spPr>
            <a:xfrm>
              <a:off x="368515" y="1323658"/>
              <a:ext cx="2957035" cy="2090107"/>
            </a:xfrm>
            <a:custGeom>
              <a:avLst/>
              <a:gdLst/>
              <a:ahLst/>
              <a:cxnLst/>
              <a:rect l="l" t="t" r="r" b="b"/>
              <a:pathLst>
                <a:path w="2957035" h="2090107" extrusionOk="0">
                  <a:moveTo>
                    <a:pt x="185262" y="1052968"/>
                  </a:moveTo>
                  <a:cubicBezTo>
                    <a:pt x="185262" y="1106148"/>
                    <a:pt x="144093" y="1148692"/>
                    <a:pt x="92631" y="1148692"/>
                  </a:cubicBezTo>
                  <a:cubicBezTo>
                    <a:pt x="41169" y="1148692"/>
                    <a:pt x="0" y="1106148"/>
                    <a:pt x="0" y="1052968"/>
                  </a:cubicBezTo>
                  <a:cubicBezTo>
                    <a:pt x="0" y="999787"/>
                    <a:pt x="41169" y="957243"/>
                    <a:pt x="92631" y="957243"/>
                  </a:cubicBezTo>
                  <a:cubicBezTo>
                    <a:pt x="144093" y="957243"/>
                    <a:pt x="185262" y="999787"/>
                    <a:pt x="185262" y="1052968"/>
                  </a:cubicBezTo>
                  <a:close/>
                  <a:moveTo>
                    <a:pt x="1016367" y="0"/>
                  </a:moveTo>
                  <a:cubicBezTo>
                    <a:pt x="964905" y="0"/>
                    <a:pt x="923736" y="42544"/>
                    <a:pt x="923736" y="95724"/>
                  </a:cubicBezTo>
                  <a:cubicBezTo>
                    <a:pt x="923736" y="148904"/>
                    <a:pt x="964905" y="191449"/>
                    <a:pt x="1016367" y="191449"/>
                  </a:cubicBezTo>
                  <a:cubicBezTo>
                    <a:pt x="1067829" y="191449"/>
                    <a:pt x="1108998" y="148904"/>
                    <a:pt x="1108998" y="95724"/>
                  </a:cubicBezTo>
                  <a:cubicBezTo>
                    <a:pt x="1108998" y="42544"/>
                    <a:pt x="1067829" y="0"/>
                    <a:pt x="1016367" y="0"/>
                  </a:cubicBezTo>
                  <a:close/>
                  <a:moveTo>
                    <a:pt x="1942676" y="0"/>
                  </a:moveTo>
                  <a:cubicBezTo>
                    <a:pt x="1891215" y="0"/>
                    <a:pt x="1850045" y="42544"/>
                    <a:pt x="1850045" y="95724"/>
                  </a:cubicBezTo>
                  <a:cubicBezTo>
                    <a:pt x="1850045" y="148904"/>
                    <a:pt x="1891215" y="191449"/>
                    <a:pt x="1942676" y="191449"/>
                  </a:cubicBezTo>
                  <a:cubicBezTo>
                    <a:pt x="1994138" y="191449"/>
                    <a:pt x="2035307" y="148904"/>
                    <a:pt x="2035307" y="95724"/>
                  </a:cubicBezTo>
                  <a:cubicBezTo>
                    <a:pt x="2035307" y="42544"/>
                    <a:pt x="1992851" y="0"/>
                    <a:pt x="1942676" y="0"/>
                  </a:cubicBezTo>
                  <a:close/>
                  <a:moveTo>
                    <a:pt x="2865595" y="957243"/>
                  </a:moveTo>
                  <a:cubicBezTo>
                    <a:pt x="2814795" y="957243"/>
                    <a:pt x="2774155" y="999787"/>
                    <a:pt x="2774155" y="1052968"/>
                  </a:cubicBezTo>
                  <a:cubicBezTo>
                    <a:pt x="2774155" y="1106148"/>
                    <a:pt x="2814795" y="1148692"/>
                    <a:pt x="2865595" y="1148692"/>
                  </a:cubicBezTo>
                  <a:cubicBezTo>
                    <a:pt x="2916395" y="1148692"/>
                    <a:pt x="2957035" y="1106148"/>
                    <a:pt x="2957035" y="1052968"/>
                  </a:cubicBezTo>
                  <a:cubicBezTo>
                    <a:pt x="2957035" y="999787"/>
                    <a:pt x="2916395" y="957243"/>
                    <a:pt x="2865595" y="957243"/>
                  </a:cubicBezTo>
                  <a:close/>
                  <a:moveTo>
                    <a:pt x="1942676" y="1907227"/>
                  </a:moveTo>
                  <a:cubicBezTo>
                    <a:pt x="1891215" y="1907227"/>
                    <a:pt x="1850045" y="1947867"/>
                    <a:pt x="1850045" y="1998667"/>
                  </a:cubicBezTo>
                  <a:cubicBezTo>
                    <a:pt x="1850045" y="2049467"/>
                    <a:pt x="1891215" y="2090107"/>
                    <a:pt x="1942676" y="2090107"/>
                  </a:cubicBezTo>
                  <a:cubicBezTo>
                    <a:pt x="1994138" y="2090107"/>
                    <a:pt x="2035307" y="2049467"/>
                    <a:pt x="2035307" y="1998667"/>
                  </a:cubicBezTo>
                  <a:cubicBezTo>
                    <a:pt x="2035307" y="1947867"/>
                    <a:pt x="1992851" y="1907227"/>
                    <a:pt x="1942676" y="1907227"/>
                  </a:cubicBezTo>
                  <a:close/>
                </a:path>
              </a:pathLst>
            </a:custGeom>
            <a:solidFill>
              <a:srgbClr val="FFFFFF"/>
            </a:solidFill>
            <a:ln>
              <a:noFill/>
            </a:ln>
          </p:spPr>
          <p:txBody>
            <a:bodyPr spcFirstLastPara="1" wrap="square" lIns="60950" tIns="60950" rIns="60950" bIns="60950" anchor="ctr" anchorCtr="0">
              <a:noAutofit/>
            </a:bodyPr>
            <a:lstStyle/>
            <a:p>
              <a:endParaRPr sz="1200"/>
            </a:p>
          </p:txBody>
        </p:sp>
        <p:sp>
          <p:nvSpPr>
            <p:cNvPr id="7" name="Google Shape;310;p13"/>
            <p:cNvSpPr/>
            <p:nvPr/>
          </p:nvSpPr>
          <p:spPr>
            <a:xfrm>
              <a:off x="351790" y="351790"/>
              <a:ext cx="2973760" cy="3075945"/>
            </a:xfrm>
            <a:custGeom>
              <a:avLst/>
              <a:gdLst/>
              <a:ahLst/>
              <a:cxnLst/>
              <a:rect l="l" t="t" r="r" b="b"/>
              <a:pathLst>
                <a:path w="2973760" h="3075945" extrusionOk="0">
                  <a:moveTo>
                    <a:pt x="2971220" y="1002447"/>
                  </a:moveTo>
                  <a:lnTo>
                    <a:pt x="2908990" y="1067592"/>
                  </a:lnTo>
                  <a:lnTo>
                    <a:pt x="2971220" y="1132738"/>
                  </a:lnTo>
                  <a:lnTo>
                    <a:pt x="2944549" y="1160658"/>
                  </a:lnTo>
                  <a:lnTo>
                    <a:pt x="2882320" y="1095512"/>
                  </a:lnTo>
                  <a:lnTo>
                    <a:pt x="2821360" y="1160658"/>
                  </a:lnTo>
                  <a:lnTo>
                    <a:pt x="2794690" y="1132738"/>
                  </a:lnTo>
                  <a:lnTo>
                    <a:pt x="2856920" y="1067592"/>
                  </a:lnTo>
                  <a:lnTo>
                    <a:pt x="2794690" y="1002447"/>
                  </a:lnTo>
                  <a:lnTo>
                    <a:pt x="2821360" y="974527"/>
                  </a:lnTo>
                  <a:lnTo>
                    <a:pt x="2882320" y="1039673"/>
                  </a:lnTo>
                  <a:lnTo>
                    <a:pt x="2944549" y="974527"/>
                  </a:lnTo>
                  <a:lnTo>
                    <a:pt x="2971220" y="1002447"/>
                  </a:lnTo>
                  <a:close/>
                  <a:moveTo>
                    <a:pt x="2788340" y="111678"/>
                  </a:moveTo>
                  <a:cubicBezTo>
                    <a:pt x="2788340" y="58498"/>
                    <a:pt x="2828980" y="15954"/>
                    <a:pt x="2879780" y="15954"/>
                  </a:cubicBezTo>
                  <a:cubicBezTo>
                    <a:pt x="2930580" y="15954"/>
                    <a:pt x="2971220" y="58498"/>
                    <a:pt x="2971220" y="111678"/>
                  </a:cubicBezTo>
                  <a:cubicBezTo>
                    <a:pt x="2971220" y="164859"/>
                    <a:pt x="2930580" y="207403"/>
                    <a:pt x="2879780" y="207403"/>
                  </a:cubicBezTo>
                  <a:cubicBezTo>
                    <a:pt x="2828980" y="207403"/>
                    <a:pt x="2788340" y="164859"/>
                    <a:pt x="2788340" y="111678"/>
                  </a:cubicBezTo>
                  <a:close/>
                  <a:moveTo>
                    <a:pt x="2826440" y="111678"/>
                  </a:moveTo>
                  <a:cubicBezTo>
                    <a:pt x="2826440" y="142257"/>
                    <a:pt x="2850570" y="167518"/>
                    <a:pt x="2879780" y="167518"/>
                  </a:cubicBezTo>
                  <a:cubicBezTo>
                    <a:pt x="2908990" y="167518"/>
                    <a:pt x="2933120" y="142257"/>
                    <a:pt x="2933120" y="111678"/>
                  </a:cubicBezTo>
                  <a:cubicBezTo>
                    <a:pt x="2933120" y="81100"/>
                    <a:pt x="2908990" y="55839"/>
                    <a:pt x="2879780" y="55839"/>
                  </a:cubicBezTo>
                  <a:cubicBezTo>
                    <a:pt x="2850570" y="55839"/>
                    <a:pt x="2826440" y="81100"/>
                    <a:pt x="2826440" y="111678"/>
                  </a:cubicBezTo>
                  <a:close/>
                  <a:moveTo>
                    <a:pt x="14152" y="1067592"/>
                  </a:moveTo>
                  <a:cubicBezTo>
                    <a:pt x="14152" y="1014412"/>
                    <a:pt x="55321" y="971868"/>
                    <a:pt x="106783" y="971868"/>
                  </a:cubicBezTo>
                  <a:cubicBezTo>
                    <a:pt x="158244" y="971868"/>
                    <a:pt x="199414" y="1014412"/>
                    <a:pt x="199414" y="1067592"/>
                  </a:cubicBezTo>
                  <a:cubicBezTo>
                    <a:pt x="199414" y="1120772"/>
                    <a:pt x="158244" y="1163317"/>
                    <a:pt x="106783" y="1163317"/>
                  </a:cubicBezTo>
                  <a:cubicBezTo>
                    <a:pt x="55321" y="1163317"/>
                    <a:pt x="14152" y="1120772"/>
                    <a:pt x="14152" y="1067592"/>
                  </a:cubicBezTo>
                  <a:close/>
                  <a:moveTo>
                    <a:pt x="52748" y="1067592"/>
                  </a:moveTo>
                  <a:cubicBezTo>
                    <a:pt x="52748" y="1098171"/>
                    <a:pt x="77192" y="1123431"/>
                    <a:pt x="106783" y="1123431"/>
                  </a:cubicBezTo>
                  <a:cubicBezTo>
                    <a:pt x="136373" y="1123431"/>
                    <a:pt x="160818" y="1098171"/>
                    <a:pt x="160818" y="1067592"/>
                  </a:cubicBezTo>
                  <a:cubicBezTo>
                    <a:pt x="160818" y="1037014"/>
                    <a:pt x="136373" y="1011753"/>
                    <a:pt x="106783" y="1011753"/>
                  </a:cubicBezTo>
                  <a:cubicBezTo>
                    <a:pt x="77192" y="1011753"/>
                    <a:pt x="52748" y="1037014"/>
                    <a:pt x="52748" y="1067592"/>
                  </a:cubicBezTo>
                  <a:close/>
                  <a:moveTo>
                    <a:pt x="127367" y="2863855"/>
                  </a:moveTo>
                  <a:lnTo>
                    <a:pt x="88771" y="2863855"/>
                  </a:lnTo>
                  <a:lnTo>
                    <a:pt x="88771" y="2951485"/>
                  </a:lnTo>
                  <a:lnTo>
                    <a:pt x="0" y="2951485"/>
                  </a:lnTo>
                  <a:lnTo>
                    <a:pt x="0" y="2989585"/>
                  </a:lnTo>
                  <a:lnTo>
                    <a:pt x="87485" y="2989585"/>
                  </a:lnTo>
                  <a:lnTo>
                    <a:pt x="87485" y="3075945"/>
                  </a:lnTo>
                  <a:lnTo>
                    <a:pt x="126081" y="3075945"/>
                  </a:lnTo>
                  <a:lnTo>
                    <a:pt x="126081" y="2988315"/>
                  </a:lnTo>
                  <a:lnTo>
                    <a:pt x="214852" y="2988315"/>
                  </a:lnTo>
                  <a:lnTo>
                    <a:pt x="214852" y="2950215"/>
                  </a:lnTo>
                  <a:lnTo>
                    <a:pt x="127367" y="2950215"/>
                  </a:lnTo>
                  <a:lnTo>
                    <a:pt x="127367" y="2863855"/>
                  </a:lnTo>
                  <a:close/>
                  <a:moveTo>
                    <a:pt x="47602" y="204744"/>
                  </a:moveTo>
                  <a:lnTo>
                    <a:pt x="110642" y="139598"/>
                  </a:lnTo>
                  <a:lnTo>
                    <a:pt x="173683" y="204744"/>
                  </a:lnTo>
                  <a:lnTo>
                    <a:pt x="199414" y="176824"/>
                  </a:lnTo>
                  <a:lnTo>
                    <a:pt x="137660" y="111678"/>
                  </a:lnTo>
                  <a:lnTo>
                    <a:pt x="199414" y="46533"/>
                  </a:lnTo>
                  <a:lnTo>
                    <a:pt x="172396" y="18613"/>
                  </a:lnTo>
                  <a:lnTo>
                    <a:pt x="110642" y="83759"/>
                  </a:lnTo>
                  <a:lnTo>
                    <a:pt x="48889" y="18613"/>
                  </a:lnTo>
                  <a:lnTo>
                    <a:pt x="21871" y="46533"/>
                  </a:lnTo>
                  <a:lnTo>
                    <a:pt x="83625" y="110349"/>
                  </a:lnTo>
                  <a:lnTo>
                    <a:pt x="20585" y="176824"/>
                  </a:lnTo>
                  <a:lnTo>
                    <a:pt x="47602" y="204744"/>
                  </a:lnTo>
                  <a:close/>
                  <a:moveTo>
                    <a:pt x="2973760" y="2970535"/>
                  </a:moveTo>
                  <a:cubicBezTo>
                    <a:pt x="2973760" y="3021335"/>
                    <a:pt x="2933120" y="3061975"/>
                    <a:pt x="2882320" y="3061975"/>
                  </a:cubicBezTo>
                  <a:cubicBezTo>
                    <a:pt x="2831520" y="3061975"/>
                    <a:pt x="2790880" y="3021335"/>
                    <a:pt x="2790880" y="2970535"/>
                  </a:cubicBezTo>
                  <a:cubicBezTo>
                    <a:pt x="2790880" y="2919735"/>
                    <a:pt x="2831520" y="2879095"/>
                    <a:pt x="2882320" y="2879095"/>
                  </a:cubicBezTo>
                  <a:cubicBezTo>
                    <a:pt x="2933120" y="2879095"/>
                    <a:pt x="2973760" y="2919735"/>
                    <a:pt x="2973760" y="2970535"/>
                  </a:cubicBezTo>
                  <a:close/>
                  <a:moveTo>
                    <a:pt x="2935660" y="2970535"/>
                  </a:moveTo>
                  <a:cubicBezTo>
                    <a:pt x="2935660" y="2941325"/>
                    <a:pt x="2911530" y="2917195"/>
                    <a:pt x="2882320" y="2917195"/>
                  </a:cubicBezTo>
                  <a:cubicBezTo>
                    <a:pt x="2853110" y="2917195"/>
                    <a:pt x="2828980" y="2941325"/>
                    <a:pt x="2828980" y="2970535"/>
                  </a:cubicBezTo>
                  <a:cubicBezTo>
                    <a:pt x="2828980" y="2999745"/>
                    <a:pt x="2853110" y="3023875"/>
                    <a:pt x="2882320" y="3023875"/>
                  </a:cubicBezTo>
                  <a:cubicBezTo>
                    <a:pt x="2911530" y="3023875"/>
                    <a:pt x="2935660" y="2999745"/>
                    <a:pt x="2935660" y="2970535"/>
                  </a:cubicBezTo>
                  <a:close/>
                  <a:moveTo>
                    <a:pt x="2021155" y="1931770"/>
                  </a:moveTo>
                  <a:lnTo>
                    <a:pt x="1958115" y="1996916"/>
                  </a:lnTo>
                  <a:lnTo>
                    <a:pt x="1896361" y="1931770"/>
                  </a:lnTo>
                  <a:lnTo>
                    <a:pt x="1869343" y="1959690"/>
                  </a:lnTo>
                  <a:lnTo>
                    <a:pt x="1932384" y="2024836"/>
                  </a:lnTo>
                  <a:lnTo>
                    <a:pt x="1869343" y="2089981"/>
                  </a:lnTo>
                  <a:lnTo>
                    <a:pt x="1896361" y="2117901"/>
                  </a:lnTo>
                  <a:lnTo>
                    <a:pt x="1958115" y="2052755"/>
                  </a:lnTo>
                  <a:lnTo>
                    <a:pt x="2021155" y="2117901"/>
                  </a:lnTo>
                  <a:lnTo>
                    <a:pt x="2048173" y="2089981"/>
                  </a:lnTo>
                  <a:lnTo>
                    <a:pt x="1985132" y="2024836"/>
                  </a:lnTo>
                  <a:lnTo>
                    <a:pt x="2048173" y="1959690"/>
                  </a:lnTo>
                  <a:lnTo>
                    <a:pt x="2021155" y="1931770"/>
                  </a:lnTo>
                  <a:close/>
                  <a:moveTo>
                    <a:pt x="1978699" y="0"/>
                  </a:moveTo>
                  <a:lnTo>
                    <a:pt x="1940103" y="0"/>
                  </a:lnTo>
                  <a:lnTo>
                    <a:pt x="1940103" y="91736"/>
                  </a:lnTo>
                  <a:lnTo>
                    <a:pt x="1852618" y="91736"/>
                  </a:lnTo>
                  <a:lnTo>
                    <a:pt x="1852618" y="131621"/>
                  </a:lnTo>
                  <a:lnTo>
                    <a:pt x="1938817" y="131621"/>
                  </a:lnTo>
                  <a:lnTo>
                    <a:pt x="1938817" y="222027"/>
                  </a:lnTo>
                  <a:lnTo>
                    <a:pt x="1977413" y="222027"/>
                  </a:lnTo>
                  <a:lnTo>
                    <a:pt x="1977413" y="130291"/>
                  </a:lnTo>
                  <a:lnTo>
                    <a:pt x="2067471" y="130291"/>
                  </a:lnTo>
                  <a:lnTo>
                    <a:pt x="2067471" y="90406"/>
                  </a:lnTo>
                  <a:lnTo>
                    <a:pt x="1978699" y="90406"/>
                  </a:lnTo>
                  <a:lnTo>
                    <a:pt x="1978699" y="0"/>
                  </a:lnTo>
                  <a:close/>
                  <a:moveTo>
                    <a:pt x="1125723" y="2024836"/>
                  </a:moveTo>
                  <a:cubicBezTo>
                    <a:pt x="1125723" y="2078016"/>
                    <a:pt x="1084554" y="2120560"/>
                    <a:pt x="1033092" y="2120560"/>
                  </a:cubicBezTo>
                  <a:cubicBezTo>
                    <a:pt x="981630" y="2120560"/>
                    <a:pt x="940461" y="2078016"/>
                    <a:pt x="940461" y="2024836"/>
                  </a:cubicBezTo>
                  <a:cubicBezTo>
                    <a:pt x="940461" y="1971655"/>
                    <a:pt x="981630" y="1929111"/>
                    <a:pt x="1033092" y="1929111"/>
                  </a:cubicBezTo>
                  <a:cubicBezTo>
                    <a:pt x="1084554" y="1929111"/>
                    <a:pt x="1125723" y="1971655"/>
                    <a:pt x="1125723" y="2024836"/>
                  </a:cubicBezTo>
                  <a:close/>
                  <a:moveTo>
                    <a:pt x="1087127" y="2024836"/>
                  </a:moveTo>
                  <a:cubicBezTo>
                    <a:pt x="1087127" y="1994257"/>
                    <a:pt x="1062682" y="1968996"/>
                    <a:pt x="1033092" y="1968996"/>
                  </a:cubicBezTo>
                  <a:cubicBezTo>
                    <a:pt x="1003502" y="1968996"/>
                    <a:pt x="979057" y="1994257"/>
                    <a:pt x="979057" y="2024836"/>
                  </a:cubicBezTo>
                  <a:cubicBezTo>
                    <a:pt x="979057" y="2055414"/>
                    <a:pt x="1003502" y="2080675"/>
                    <a:pt x="1033092" y="2080675"/>
                  </a:cubicBezTo>
                  <a:cubicBezTo>
                    <a:pt x="1062682" y="2080675"/>
                    <a:pt x="1087127" y="2055414"/>
                    <a:pt x="1087127" y="2024836"/>
                  </a:cubicBezTo>
                  <a:close/>
                  <a:moveTo>
                    <a:pt x="1128296" y="111678"/>
                  </a:moveTo>
                  <a:cubicBezTo>
                    <a:pt x="1128296" y="164859"/>
                    <a:pt x="1087127" y="207403"/>
                    <a:pt x="1035665" y="207403"/>
                  </a:cubicBezTo>
                  <a:cubicBezTo>
                    <a:pt x="984204" y="207403"/>
                    <a:pt x="943034" y="164859"/>
                    <a:pt x="943034" y="111678"/>
                  </a:cubicBezTo>
                  <a:cubicBezTo>
                    <a:pt x="943034" y="58498"/>
                    <a:pt x="985490" y="15954"/>
                    <a:pt x="1035665" y="15954"/>
                  </a:cubicBezTo>
                  <a:cubicBezTo>
                    <a:pt x="1087127" y="15954"/>
                    <a:pt x="1128296" y="58498"/>
                    <a:pt x="1128296" y="111678"/>
                  </a:cubicBezTo>
                  <a:close/>
                  <a:moveTo>
                    <a:pt x="1089700" y="111678"/>
                  </a:moveTo>
                  <a:cubicBezTo>
                    <a:pt x="1089700" y="81100"/>
                    <a:pt x="1065256" y="55839"/>
                    <a:pt x="1035665" y="55839"/>
                  </a:cubicBezTo>
                  <a:cubicBezTo>
                    <a:pt x="1006075" y="55839"/>
                    <a:pt x="981630" y="81100"/>
                    <a:pt x="981630" y="111678"/>
                  </a:cubicBezTo>
                  <a:cubicBezTo>
                    <a:pt x="981630" y="142257"/>
                    <a:pt x="1006075" y="167518"/>
                    <a:pt x="1035665" y="167518"/>
                  </a:cubicBezTo>
                  <a:cubicBezTo>
                    <a:pt x="1065256" y="167518"/>
                    <a:pt x="1089700" y="142257"/>
                    <a:pt x="1089700" y="111678"/>
                  </a:cubicBezTo>
                  <a:close/>
                  <a:moveTo>
                    <a:pt x="1096133" y="2880365"/>
                  </a:moveTo>
                  <a:lnTo>
                    <a:pt x="1034379" y="2942595"/>
                  </a:lnTo>
                  <a:lnTo>
                    <a:pt x="971338" y="2880365"/>
                  </a:lnTo>
                  <a:lnTo>
                    <a:pt x="944321" y="2907035"/>
                  </a:lnTo>
                  <a:lnTo>
                    <a:pt x="1007361" y="2969265"/>
                  </a:lnTo>
                  <a:lnTo>
                    <a:pt x="944321" y="3031495"/>
                  </a:lnTo>
                  <a:lnTo>
                    <a:pt x="971338" y="3058165"/>
                  </a:lnTo>
                  <a:lnTo>
                    <a:pt x="1034379" y="2995935"/>
                  </a:lnTo>
                  <a:lnTo>
                    <a:pt x="1096133" y="3058165"/>
                  </a:lnTo>
                  <a:lnTo>
                    <a:pt x="1123150" y="3031495"/>
                  </a:lnTo>
                  <a:lnTo>
                    <a:pt x="1060109" y="2969265"/>
                  </a:lnTo>
                  <a:lnTo>
                    <a:pt x="1123150" y="2907035"/>
                  </a:lnTo>
                  <a:lnTo>
                    <a:pt x="1096133" y="2880365"/>
                  </a:lnTo>
                  <a:close/>
                </a:path>
              </a:pathLst>
            </a:custGeom>
            <a:solidFill>
              <a:srgbClr val="100F0D"/>
            </a:solidFill>
            <a:ln>
              <a:noFill/>
            </a:ln>
          </p:spPr>
          <p:txBody>
            <a:bodyPr spcFirstLastPara="1" wrap="square" lIns="60950" tIns="60950" rIns="60950" bIns="60950" anchor="ctr" anchorCtr="0">
              <a:noAutofit/>
            </a:bodyPr>
            <a:lstStyle/>
            <a:p>
              <a:endParaRPr sz="1200"/>
            </a:p>
          </p:txBody>
        </p:sp>
      </p:grpSp>
      <p:pic>
        <p:nvPicPr>
          <p:cNvPr id="8" name="Picture 2" descr="Київський національний економічний університет імені Вадима Гетьмана"/>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71013" y="254639"/>
            <a:ext cx="2304000" cy="2293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4156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47;p5"/>
          <p:cNvSpPr/>
          <p:nvPr/>
        </p:nvSpPr>
        <p:spPr>
          <a:xfrm>
            <a:off x="2598234" y="245328"/>
            <a:ext cx="9132849" cy="6345044"/>
          </a:xfrm>
          <a:custGeom>
            <a:avLst/>
            <a:gdLst/>
            <a:ahLst/>
            <a:cxnLst/>
            <a:rect l="l" t="t" r="r" b="b"/>
            <a:pathLst>
              <a:path w="5966104" h="5913687" extrusionOk="0">
                <a:moveTo>
                  <a:pt x="5902604" y="74930"/>
                </a:moveTo>
                <a:cubicBezTo>
                  <a:pt x="5874664" y="30480"/>
                  <a:pt x="5825134" y="0"/>
                  <a:pt x="5767984" y="0"/>
                </a:cubicBezTo>
                <a:lnTo>
                  <a:pt x="158750" y="0"/>
                </a:lnTo>
                <a:cubicBezTo>
                  <a:pt x="71120" y="0"/>
                  <a:pt x="0" y="71120"/>
                  <a:pt x="0" y="158750"/>
                </a:cubicBezTo>
                <a:lnTo>
                  <a:pt x="0" y="5711757"/>
                </a:lnTo>
                <a:cubicBezTo>
                  <a:pt x="0" y="5763827"/>
                  <a:pt x="25400" y="5809547"/>
                  <a:pt x="63500" y="5838757"/>
                </a:cubicBezTo>
                <a:cubicBezTo>
                  <a:pt x="91440" y="5883207"/>
                  <a:pt x="140970" y="5913687"/>
                  <a:pt x="229737" y="5913687"/>
                </a:cubicBezTo>
                <a:lnTo>
                  <a:pt x="5807354" y="5913687"/>
                </a:lnTo>
                <a:cubicBezTo>
                  <a:pt x="5894984" y="5913687"/>
                  <a:pt x="5966104" y="5842567"/>
                  <a:pt x="5966104" y="5754937"/>
                </a:cubicBezTo>
                <a:lnTo>
                  <a:pt x="5966104" y="201930"/>
                </a:lnTo>
                <a:cubicBezTo>
                  <a:pt x="5966104" y="149860"/>
                  <a:pt x="5940704" y="104140"/>
                  <a:pt x="5902604" y="74930"/>
                </a:cubicBezTo>
                <a:close/>
                <a:moveTo>
                  <a:pt x="12700" y="5711757"/>
                </a:moveTo>
                <a:lnTo>
                  <a:pt x="12700" y="158750"/>
                </a:lnTo>
                <a:cubicBezTo>
                  <a:pt x="12700" y="78740"/>
                  <a:pt x="78740" y="12700"/>
                  <a:pt x="158750" y="12700"/>
                </a:cubicBezTo>
                <a:lnTo>
                  <a:pt x="5767984" y="12700"/>
                </a:lnTo>
                <a:cubicBezTo>
                  <a:pt x="5847995" y="12700"/>
                  <a:pt x="5914034" y="78740"/>
                  <a:pt x="5914034" y="158750"/>
                </a:cubicBezTo>
                <a:lnTo>
                  <a:pt x="5914034" y="5711757"/>
                </a:lnTo>
                <a:cubicBezTo>
                  <a:pt x="5914034" y="5791767"/>
                  <a:pt x="5847995" y="5857807"/>
                  <a:pt x="5767984" y="5857807"/>
                </a:cubicBezTo>
                <a:lnTo>
                  <a:pt x="158750" y="5857807"/>
                </a:lnTo>
                <a:cubicBezTo>
                  <a:pt x="78740" y="5857807"/>
                  <a:pt x="12700" y="5793037"/>
                  <a:pt x="12700" y="5711757"/>
                </a:cubicBezTo>
                <a:close/>
                <a:moveTo>
                  <a:pt x="5954675" y="5754937"/>
                </a:moveTo>
                <a:cubicBezTo>
                  <a:pt x="5954675" y="5834947"/>
                  <a:pt x="5887364" y="5900987"/>
                  <a:pt x="5807354" y="5900987"/>
                </a:cubicBezTo>
                <a:lnTo>
                  <a:pt x="229737" y="5900987"/>
                </a:lnTo>
                <a:cubicBezTo>
                  <a:pt x="157480" y="5900987"/>
                  <a:pt x="120650" y="5884477"/>
                  <a:pt x="93980" y="5856537"/>
                </a:cubicBezTo>
                <a:cubicBezTo>
                  <a:pt x="114300" y="5865427"/>
                  <a:pt x="135890" y="5870507"/>
                  <a:pt x="160020" y="5870507"/>
                </a:cubicBezTo>
                <a:lnTo>
                  <a:pt x="5769254" y="5870507"/>
                </a:lnTo>
                <a:cubicBezTo>
                  <a:pt x="5856884" y="5870507"/>
                  <a:pt x="5928004" y="5799387"/>
                  <a:pt x="5928004" y="5711757"/>
                </a:cubicBezTo>
                <a:lnTo>
                  <a:pt x="5928004" y="158750"/>
                </a:lnTo>
                <a:cubicBezTo>
                  <a:pt x="5928004" y="140970"/>
                  <a:pt x="5924195" y="123190"/>
                  <a:pt x="5919114" y="106680"/>
                </a:cubicBezTo>
                <a:cubicBezTo>
                  <a:pt x="5940704" y="132080"/>
                  <a:pt x="5954675" y="165100"/>
                  <a:pt x="5954675" y="201930"/>
                </a:cubicBezTo>
                <a:lnTo>
                  <a:pt x="5954675" y="5754937"/>
                </a:lnTo>
                <a:cubicBezTo>
                  <a:pt x="5954675" y="5754937"/>
                  <a:pt x="5954675" y="5754937"/>
                  <a:pt x="5954675" y="5754937"/>
                </a:cubicBezTo>
                <a:close/>
              </a:path>
            </a:pathLst>
          </a:custGeom>
          <a:solidFill>
            <a:srgbClr val="173554"/>
          </a:solidFill>
          <a:ln>
            <a:noFill/>
          </a:ln>
        </p:spPr>
        <p:txBody>
          <a:bodyPr spcFirstLastPara="1" wrap="square" lIns="60950" tIns="60950" rIns="60950" bIns="60950" anchor="ctr" anchorCtr="0">
            <a:noAutofit/>
          </a:bodyPr>
          <a:lstStyle/>
          <a:p>
            <a:endParaRPr sz="1200"/>
          </a:p>
        </p:txBody>
      </p:sp>
      <p:sp>
        <p:nvSpPr>
          <p:cNvPr id="3" name="Прямоугольник 2"/>
          <p:cNvSpPr/>
          <p:nvPr/>
        </p:nvSpPr>
        <p:spPr>
          <a:xfrm>
            <a:off x="2900452" y="324695"/>
            <a:ext cx="8528411" cy="6186309"/>
          </a:xfrm>
          <a:prstGeom prst="rect">
            <a:avLst/>
          </a:prstGeom>
        </p:spPr>
        <p:txBody>
          <a:bodyPr wrap="square">
            <a:spAutoFit/>
          </a:bodyPr>
          <a:lstStyle/>
          <a:p>
            <a:pPr algn="just"/>
            <a:r>
              <a:rPr lang="uk-UA" b="1" dirty="0"/>
              <a:t>Яким чином під час конкурсного добору викладачів ОП забезпечується необхідний рівень їх професіоналізму?</a:t>
            </a:r>
            <a:endParaRPr lang="ru-RU" dirty="0"/>
          </a:p>
          <a:p>
            <a:pPr algn="just"/>
            <a:r>
              <a:rPr lang="uk-UA" dirty="0"/>
              <a:t>Конкурсний добір НПП регламентовано Положенням про порядок проведення конкурсного відбору при заміщенні вакантних посад науково-педагогічних працівників КНЕУ ім. В. Гетьмана (нова редакція) (</a:t>
            </a:r>
            <a:r>
              <a:rPr lang="uk-UA" dirty="0" err="1"/>
              <a:t>лінк</a:t>
            </a:r>
            <a:r>
              <a:rPr lang="uk-UA" dirty="0"/>
              <a:t>), у якому зазначено перелік документів, що надає претендент на посаду (п. 3.5), чітка процедура обрання за конкурсом (п. 4). До конкурсу на заміщення вакантної посади допускаються особи, які відповідають кваліфікаційним вимогам до посади. Кожна кандидатура обговорюється на засіданні кафедри, яка на підставі результатів таємного голосування, передає свої висновки щодо кандидатур Вченій раді факультету або Вченій раді Університету (посада професора, зав. кафедри). При розгляді кандидатур враховуються: базова вища освіта, наукові ступені та/або вчені звання, наукові праці, зокрема за останні 5 років (особлива увага на видання з індексом цитування), підвищення кваліфікації (у т.ч. свідоцтва про підвищення професійного рівня, педагогічної майстерності, наукової кваліфікації), а також звіт про виконання обов’язків, передбачених раніше укладеним контрактом. При формуванні викладацького складу ОНП враховуються наукові інтереси НПП. Пріоритет надається професорам, докторам наук, які ведуть активну наукову діяльність. У табл.2 Відомостей СО надано інформацію про всіх НПП, які забезпечують викладання ОК на ОНП. НПП за ОНП мають відповідну освіту, ведуть активну наукову діяльність, мають відповідні наукові публікації, а також сертифікати про стажування у міжнародних програмах.</a:t>
            </a:r>
            <a:endParaRPr lang="ru-RU" dirty="0"/>
          </a:p>
        </p:txBody>
      </p:sp>
      <p:pic>
        <p:nvPicPr>
          <p:cNvPr id="4" name="Google Shape;350;p15"/>
          <p:cNvPicPr preferRelativeResize="0"/>
          <p:nvPr/>
        </p:nvPicPr>
        <p:blipFill rotWithShape="1">
          <a:blip r:embed="rId2">
            <a:alphaModFix/>
          </a:blip>
          <a:srcRect/>
          <a:stretch/>
        </p:blipFill>
        <p:spPr>
          <a:xfrm>
            <a:off x="203662" y="733782"/>
            <a:ext cx="1965129" cy="5486400"/>
          </a:xfrm>
          <a:prstGeom prst="rect">
            <a:avLst/>
          </a:prstGeom>
          <a:noFill/>
          <a:ln>
            <a:noFill/>
          </a:ln>
        </p:spPr>
      </p:pic>
    </p:spTree>
    <p:extLst>
      <p:ext uri="{BB962C8B-B14F-4D97-AF65-F5344CB8AC3E}">
        <p14:creationId xmlns:p14="http://schemas.microsoft.com/office/powerpoint/2010/main" val="926215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47;p5"/>
          <p:cNvSpPr/>
          <p:nvPr/>
        </p:nvSpPr>
        <p:spPr>
          <a:xfrm>
            <a:off x="189571" y="466510"/>
            <a:ext cx="8006575" cy="6123859"/>
          </a:xfrm>
          <a:custGeom>
            <a:avLst/>
            <a:gdLst/>
            <a:ahLst/>
            <a:cxnLst/>
            <a:rect l="l" t="t" r="r" b="b"/>
            <a:pathLst>
              <a:path w="5966104" h="5913687" extrusionOk="0">
                <a:moveTo>
                  <a:pt x="5902604" y="74930"/>
                </a:moveTo>
                <a:cubicBezTo>
                  <a:pt x="5874664" y="30480"/>
                  <a:pt x="5825134" y="0"/>
                  <a:pt x="5767984" y="0"/>
                </a:cubicBezTo>
                <a:lnTo>
                  <a:pt x="158750" y="0"/>
                </a:lnTo>
                <a:cubicBezTo>
                  <a:pt x="71120" y="0"/>
                  <a:pt x="0" y="71120"/>
                  <a:pt x="0" y="158750"/>
                </a:cubicBezTo>
                <a:lnTo>
                  <a:pt x="0" y="5711757"/>
                </a:lnTo>
                <a:cubicBezTo>
                  <a:pt x="0" y="5763827"/>
                  <a:pt x="25400" y="5809547"/>
                  <a:pt x="63500" y="5838757"/>
                </a:cubicBezTo>
                <a:cubicBezTo>
                  <a:pt x="91440" y="5883207"/>
                  <a:pt x="140970" y="5913687"/>
                  <a:pt x="229737" y="5913687"/>
                </a:cubicBezTo>
                <a:lnTo>
                  <a:pt x="5807354" y="5913687"/>
                </a:lnTo>
                <a:cubicBezTo>
                  <a:pt x="5894984" y="5913687"/>
                  <a:pt x="5966104" y="5842567"/>
                  <a:pt x="5966104" y="5754937"/>
                </a:cubicBezTo>
                <a:lnTo>
                  <a:pt x="5966104" y="201930"/>
                </a:lnTo>
                <a:cubicBezTo>
                  <a:pt x="5966104" y="149860"/>
                  <a:pt x="5940704" y="104140"/>
                  <a:pt x="5902604" y="74930"/>
                </a:cubicBezTo>
                <a:close/>
                <a:moveTo>
                  <a:pt x="12700" y="5711757"/>
                </a:moveTo>
                <a:lnTo>
                  <a:pt x="12700" y="158750"/>
                </a:lnTo>
                <a:cubicBezTo>
                  <a:pt x="12700" y="78740"/>
                  <a:pt x="78740" y="12700"/>
                  <a:pt x="158750" y="12700"/>
                </a:cubicBezTo>
                <a:lnTo>
                  <a:pt x="5767984" y="12700"/>
                </a:lnTo>
                <a:cubicBezTo>
                  <a:pt x="5847995" y="12700"/>
                  <a:pt x="5914034" y="78740"/>
                  <a:pt x="5914034" y="158750"/>
                </a:cubicBezTo>
                <a:lnTo>
                  <a:pt x="5914034" y="5711757"/>
                </a:lnTo>
                <a:cubicBezTo>
                  <a:pt x="5914034" y="5791767"/>
                  <a:pt x="5847995" y="5857807"/>
                  <a:pt x="5767984" y="5857807"/>
                </a:cubicBezTo>
                <a:lnTo>
                  <a:pt x="158750" y="5857807"/>
                </a:lnTo>
                <a:cubicBezTo>
                  <a:pt x="78740" y="5857807"/>
                  <a:pt x="12700" y="5793037"/>
                  <a:pt x="12700" y="5711757"/>
                </a:cubicBezTo>
                <a:close/>
                <a:moveTo>
                  <a:pt x="5954675" y="5754937"/>
                </a:moveTo>
                <a:cubicBezTo>
                  <a:pt x="5954675" y="5834947"/>
                  <a:pt x="5887364" y="5900987"/>
                  <a:pt x="5807354" y="5900987"/>
                </a:cubicBezTo>
                <a:lnTo>
                  <a:pt x="229737" y="5900987"/>
                </a:lnTo>
                <a:cubicBezTo>
                  <a:pt x="157480" y="5900987"/>
                  <a:pt x="120650" y="5884477"/>
                  <a:pt x="93980" y="5856537"/>
                </a:cubicBezTo>
                <a:cubicBezTo>
                  <a:pt x="114300" y="5865427"/>
                  <a:pt x="135890" y="5870507"/>
                  <a:pt x="160020" y="5870507"/>
                </a:cubicBezTo>
                <a:lnTo>
                  <a:pt x="5769254" y="5870507"/>
                </a:lnTo>
                <a:cubicBezTo>
                  <a:pt x="5856884" y="5870507"/>
                  <a:pt x="5928004" y="5799387"/>
                  <a:pt x="5928004" y="5711757"/>
                </a:cubicBezTo>
                <a:lnTo>
                  <a:pt x="5928004" y="158750"/>
                </a:lnTo>
                <a:cubicBezTo>
                  <a:pt x="5928004" y="140970"/>
                  <a:pt x="5924195" y="123190"/>
                  <a:pt x="5919114" y="106680"/>
                </a:cubicBezTo>
                <a:cubicBezTo>
                  <a:pt x="5940704" y="132080"/>
                  <a:pt x="5954675" y="165100"/>
                  <a:pt x="5954675" y="201930"/>
                </a:cubicBezTo>
                <a:lnTo>
                  <a:pt x="5954675" y="5754937"/>
                </a:lnTo>
                <a:cubicBezTo>
                  <a:pt x="5954675" y="5754937"/>
                  <a:pt x="5954675" y="5754937"/>
                  <a:pt x="5954675" y="5754937"/>
                </a:cubicBezTo>
                <a:close/>
              </a:path>
            </a:pathLst>
          </a:custGeom>
          <a:solidFill>
            <a:srgbClr val="173554"/>
          </a:solidFill>
          <a:ln>
            <a:noFill/>
          </a:ln>
        </p:spPr>
        <p:txBody>
          <a:bodyPr spcFirstLastPara="1" wrap="square" lIns="60950" tIns="60950" rIns="60950" bIns="60950" anchor="ctr" anchorCtr="0">
            <a:noAutofit/>
          </a:bodyPr>
          <a:lstStyle/>
          <a:p>
            <a:endParaRPr sz="1200"/>
          </a:p>
        </p:txBody>
      </p:sp>
      <p:sp>
        <p:nvSpPr>
          <p:cNvPr id="3" name="Google Shape;146;p5"/>
          <p:cNvSpPr/>
          <p:nvPr/>
        </p:nvSpPr>
        <p:spPr>
          <a:xfrm>
            <a:off x="856385" y="1087023"/>
            <a:ext cx="10629371" cy="4882835"/>
          </a:xfrm>
          <a:custGeom>
            <a:avLst/>
            <a:gdLst/>
            <a:ahLst/>
            <a:cxnLst/>
            <a:rect l="l" t="t" r="r" b="b"/>
            <a:pathLst>
              <a:path w="5901334" h="5845107" extrusionOk="0">
                <a:moveTo>
                  <a:pt x="146050" y="5845107"/>
                </a:moveTo>
                <a:lnTo>
                  <a:pt x="5755284" y="5845107"/>
                </a:lnTo>
                <a:cubicBezTo>
                  <a:pt x="5835295" y="5845107"/>
                  <a:pt x="5901334" y="5779067"/>
                  <a:pt x="5901334" y="5699057"/>
                </a:cubicBezTo>
                <a:lnTo>
                  <a:pt x="5901334" y="146050"/>
                </a:lnTo>
                <a:cubicBezTo>
                  <a:pt x="5901334" y="66040"/>
                  <a:pt x="5835295" y="0"/>
                  <a:pt x="5755284" y="0"/>
                </a:cubicBezTo>
                <a:lnTo>
                  <a:pt x="146050" y="0"/>
                </a:lnTo>
                <a:cubicBezTo>
                  <a:pt x="66040" y="0"/>
                  <a:pt x="0" y="66040"/>
                  <a:pt x="0" y="146050"/>
                </a:cubicBezTo>
                <a:lnTo>
                  <a:pt x="0" y="5699057"/>
                </a:lnTo>
                <a:cubicBezTo>
                  <a:pt x="0" y="5780337"/>
                  <a:pt x="66040" y="5845107"/>
                  <a:pt x="146050" y="5845107"/>
                </a:cubicBezTo>
                <a:close/>
              </a:path>
            </a:pathLst>
          </a:custGeom>
          <a:noFill/>
          <a:ln>
            <a:noFill/>
          </a:ln>
        </p:spPr>
        <p:txBody>
          <a:bodyPr spcFirstLastPara="1" wrap="square" lIns="60950" tIns="60950" rIns="60950" bIns="60950" anchor="ctr" anchorCtr="0">
            <a:noAutofit/>
          </a:bodyPr>
          <a:lstStyle/>
          <a:p>
            <a:endParaRPr lang="uk-UA" sz="2000" dirty="0"/>
          </a:p>
        </p:txBody>
      </p:sp>
      <p:sp>
        <p:nvSpPr>
          <p:cNvPr id="5" name="Прямоугольник 4"/>
          <p:cNvSpPr/>
          <p:nvPr/>
        </p:nvSpPr>
        <p:spPr>
          <a:xfrm>
            <a:off x="401445" y="596868"/>
            <a:ext cx="7660888" cy="5355312"/>
          </a:xfrm>
          <a:prstGeom prst="rect">
            <a:avLst/>
          </a:prstGeom>
        </p:spPr>
        <p:txBody>
          <a:bodyPr wrap="square">
            <a:spAutoFit/>
          </a:bodyPr>
          <a:lstStyle/>
          <a:p>
            <a:r>
              <a:rPr lang="uk-UA" b="1" dirty="0"/>
              <a:t>Опишіть, із посиланням на конкретні приклади, яким чином ЗВО залучає роботодавців до організації та реалізації освітнього процесу</a:t>
            </a:r>
            <a:endParaRPr lang="ru-RU" b="1" dirty="0"/>
          </a:p>
          <a:p>
            <a:pPr algn="just"/>
            <a:r>
              <a:rPr lang="uk-UA" dirty="0"/>
              <a:t>В Університеті діє Професійний дорадчий комітет (</a:t>
            </a:r>
            <a:r>
              <a:rPr lang="uk-UA" u="sng" dirty="0" err="1"/>
              <a:t>лінк</a:t>
            </a:r>
            <a:r>
              <a:rPr lang="uk-UA" dirty="0"/>
              <a:t>), з представниками якого активно та на постійній основі співпрацює кафедра (забезпечення актуальності змісту ОНП, її відповідності вимогам ринку праці). В комітеті працюють експертні підкомісії з удосконалення ОП та навчальних планів і приведення їх до вимог ринку праці. Функціонує Центр зв’язків з роботодавцями та сприяння працевлаштуванню здобувачів «Перспектива» (</a:t>
            </a:r>
            <a:r>
              <a:rPr lang="uk-UA" u="sng" dirty="0" err="1"/>
              <a:t>лінк</a:t>
            </a:r>
            <a:r>
              <a:rPr lang="uk-UA" dirty="0"/>
              <a:t>). Кожного семестру в університеті проходять Ярмарки вакансій із залученням провідних, у т.ч. закордонних, роботодавців. На розроблену ОПП отримані рецензії зовнішніх </a:t>
            </a:r>
            <a:r>
              <a:rPr lang="uk-UA" dirty="0" err="1"/>
              <a:t>стейкголдерів</a:t>
            </a:r>
            <a:r>
              <a:rPr lang="uk-UA" dirty="0"/>
              <a:t>, які є партнерами Університету і потенційними роботодавцями для випускників програми, в межах меморандумів про співпрацю зацікавлені у підготовці власних кадрів. </a:t>
            </a:r>
          </a:p>
          <a:p>
            <a:pPr algn="just"/>
            <a:r>
              <a:rPr lang="uk-UA" dirty="0"/>
              <a:t>В рамках роботи наукового гуртка кафедри щомісяця проводяться зустрічі студентів з успішними практиками з бізнесу та консультантами, а також представниками міжнародної академічної спільноти – партнерами кафедри. Інформація про заходи регулярно висвітлюється на сайті кафедр (</a:t>
            </a:r>
            <a:r>
              <a:rPr lang="uk-UA" u="sng" dirty="0" err="1"/>
              <a:t>лінк</a:t>
            </a:r>
            <a:r>
              <a:rPr lang="uk-UA" dirty="0"/>
              <a:t>) та соціальних мережах (</a:t>
            </a:r>
            <a:r>
              <a:rPr lang="uk-UA" u="sng" dirty="0" err="1"/>
              <a:t>лінк</a:t>
            </a:r>
            <a:r>
              <a:rPr lang="uk-UA" dirty="0"/>
              <a:t>).</a:t>
            </a:r>
            <a:endParaRPr lang="ru-RU" dirty="0"/>
          </a:p>
        </p:txBody>
      </p:sp>
      <p:pic>
        <p:nvPicPr>
          <p:cNvPr id="6" name="Google Shape;229;p9"/>
          <p:cNvPicPr preferRelativeResize="0"/>
          <p:nvPr/>
        </p:nvPicPr>
        <p:blipFill rotWithShape="1">
          <a:blip r:embed="rId2">
            <a:alphaModFix/>
          </a:blip>
          <a:srcRect/>
          <a:stretch/>
        </p:blipFill>
        <p:spPr>
          <a:xfrm>
            <a:off x="9253274" y="685800"/>
            <a:ext cx="2054906" cy="5486400"/>
          </a:xfrm>
          <a:prstGeom prst="rect">
            <a:avLst/>
          </a:prstGeom>
          <a:noFill/>
          <a:ln>
            <a:noFill/>
          </a:ln>
        </p:spPr>
      </p:pic>
    </p:spTree>
    <p:extLst>
      <p:ext uri="{BB962C8B-B14F-4D97-AF65-F5344CB8AC3E}">
        <p14:creationId xmlns:p14="http://schemas.microsoft.com/office/powerpoint/2010/main" val="240950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7" name="Google Shape;307;p13"/>
          <p:cNvSpPr/>
          <p:nvPr/>
        </p:nvSpPr>
        <p:spPr>
          <a:xfrm>
            <a:off x="686057" y="680973"/>
            <a:ext cx="114505" cy="115019"/>
          </a:xfrm>
          <a:custGeom>
            <a:avLst/>
            <a:gdLst/>
            <a:ahLst/>
            <a:cxnLst/>
            <a:rect l="l" t="t" r="r" b="b"/>
            <a:pathLst>
              <a:path w="6321665" h="6350000" extrusionOk="0">
                <a:moveTo>
                  <a:pt x="3160833" y="0"/>
                </a:moveTo>
                <a:lnTo>
                  <a:pt x="3160833" y="0"/>
                </a:lnTo>
                <a:cubicBezTo>
                  <a:pt x="4908795" y="7817"/>
                  <a:pt x="6321666" y="1427021"/>
                  <a:pt x="6321666" y="3175000"/>
                </a:cubicBezTo>
                <a:cubicBezTo>
                  <a:pt x="6321666" y="4922979"/>
                  <a:pt x="4908795" y="6342183"/>
                  <a:pt x="3160833" y="6350000"/>
                </a:cubicBezTo>
                <a:cubicBezTo>
                  <a:pt x="1412871" y="6342183"/>
                  <a:pt x="0" y="4922979"/>
                  <a:pt x="0" y="3175000"/>
                </a:cubicBezTo>
                <a:cubicBezTo>
                  <a:pt x="0" y="1427021"/>
                  <a:pt x="1412871" y="7817"/>
                  <a:pt x="3160833" y="0"/>
                </a:cubicBezTo>
                <a:close/>
              </a:path>
            </a:pathLst>
          </a:custGeom>
          <a:solidFill>
            <a:srgbClr val="FFFFFF"/>
          </a:solidFill>
          <a:ln>
            <a:noFill/>
          </a:ln>
        </p:spPr>
        <p:txBody>
          <a:bodyPr spcFirstLastPara="1" wrap="square" lIns="60950" tIns="60950" rIns="60950" bIns="60950" anchor="ctr" anchorCtr="0">
            <a:noAutofit/>
          </a:bodyPr>
          <a:lstStyle/>
          <a:p>
            <a:endParaRPr sz="1200"/>
          </a:p>
        </p:txBody>
      </p:sp>
      <p:grpSp>
        <p:nvGrpSpPr>
          <p:cNvPr id="308" name="Google Shape;308;p13"/>
          <p:cNvGrpSpPr/>
          <p:nvPr/>
        </p:nvGrpSpPr>
        <p:grpSpPr>
          <a:xfrm>
            <a:off x="7477409" y="4252383"/>
            <a:ext cx="2079259" cy="2175959"/>
            <a:chOff x="351790" y="351790"/>
            <a:chExt cx="2973760" cy="3075945"/>
          </a:xfrm>
        </p:grpSpPr>
        <p:sp>
          <p:nvSpPr>
            <p:cNvPr id="309" name="Google Shape;309;p13"/>
            <p:cNvSpPr/>
            <p:nvPr/>
          </p:nvSpPr>
          <p:spPr>
            <a:xfrm>
              <a:off x="368515" y="1323658"/>
              <a:ext cx="2957035" cy="2090107"/>
            </a:xfrm>
            <a:custGeom>
              <a:avLst/>
              <a:gdLst/>
              <a:ahLst/>
              <a:cxnLst/>
              <a:rect l="l" t="t" r="r" b="b"/>
              <a:pathLst>
                <a:path w="2957035" h="2090107" extrusionOk="0">
                  <a:moveTo>
                    <a:pt x="185262" y="1052968"/>
                  </a:moveTo>
                  <a:cubicBezTo>
                    <a:pt x="185262" y="1106148"/>
                    <a:pt x="144093" y="1148692"/>
                    <a:pt x="92631" y="1148692"/>
                  </a:cubicBezTo>
                  <a:cubicBezTo>
                    <a:pt x="41169" y="1148692"/>
                    <a:pt x="0" y="1106148"/>
                    <a:pt x="0" y="1052968"/>
                  </a:cubicBezTo>
                  <a:cubicBezTo>
                    <a:pt x="0" y="999787"/>
                    <a:pt x="41169" y="957243"/>
                    <a:pt x="92631" y="957243"/>
                  </a:cubicBezTo>
                  <a:cubicBezTo>
                    <a:pt x="144093" y="957243"/>
                    <a:pt x="185262" y="999787"/>
                    <a:pt x="185262" y="1052968"/>
                  </a:cubicBezTo>
                  <a:close/>
                  <a:moveTo>
                    <a:pt x="1016367" y="0"/>
                  </a:moveTo>
                  <a:cubicBezTo>
                    <a:pt x="964905" y="0"/>
                    <a:pt x="923736" y="42544"/>
                    <a:pt x="923736" y="95724"/>
                  </a:cubicBezTo>
                  <a:cubicBezTo>
                    <a:pt x="923736" y="148904"/>
                    <a:pt x="964905" y="191449"/>
                    <a:pt x="1016367" y="191449"/>
                  </a:cubicBezTo>
                  <a:cubicBezTo>
                    <a:pt x="1067829" y="191449"/>
                    <a:pt x="1108998" y="148904"/>
                    <a:pt x="1108998" y="95724"/>
                  </a:cubicBezTo>
                  <a:cubicBezTo>
                    <a:pt x="1108998" y="42544"/>
                    <a:pt x="1067829" y="0"/>
                    <a:pt x="1016367" y="0"/>
                  </a:cubicBezTo>
                  <a:close/>
                  <a:moveTo>
                    <a:pt x="1942676" y="0"/>
                  </a:moveTo>
                  <a:cubicBezTo>
                    <a:pt x="1891215" y="0"/>
                    <a:pt x="1850045" y="42544"/>
                    <a:pt x="1850045" y="95724"/>
                  </a:cubicBezTo>
                  <a:cubicBezTo>
                    <a:pt x="1850045" y="148904"/>
                    <a:pt x="1891215" y="191449"/>
                    <a:pt x="1942676" y="191449"/>
                  </a:cubicBezTo>
                  <a:cubicBezTo>
                    <a:pt x="1994138" y="191449"/>
                    <a:pt x="2035307" y="148904"/>
                    <a:pt x="2035307" y="95724"/>
                  </a:cubicBezTo>
                  <a:cubicBezTo>
                    <a:pt x="2035307" y="42544"/>
                    <a:pt x="1992851" y="0"/>
                    <a:pt x="1942676" y="0"/>
                  </a:cubicBezTo>
                  <a:close/>
                  <a:moveTo>
                    <a:pt x="2865595" y="957243"/>
                  </a:moveTo>
                  <a:cubicBezTo>
                    <a:pt x="2814795" y="957243"/>
                    <a:pt x="2774155" y="999787"/>
                    <a:pt x="2774155" y="1052968"/>
                  </a:cubicBezTo>
                  <a:cubicBezTo>
                    <a:pt x="2774155" y="1106148"/>
                    <a:pt x="2814795" y="1148692"/>
                    <a:pt x="2865595" y="1148692"/>
                  </a:cubicBezTo>
                  <a:cubicBezTo>
                    <a:pt x="2916395" y="1148692"/>
                    <a:pt x="2957035" y="1106148"/>
                    <a:pt x="2957035" y="1052968"/>
                  </a:cubicBezTo>
                  <a:cubicBezTo>
                    <a:pt x="2957035" y="999787"/>
                    <a:pt x="2916395" y="957243"/>
                    <a:pt x="2865595" y="957243"/>
                  </a:cubicBezTo>
                  <a:close/>
                  <a:moveTo>
                    <a:pt x="1942676" y="1907227"/>
                  </a:moveTo>
                  <a:cubicBezTo>
                    <a:pt x="1891215" y="1907227"/>
                    <a:pt x="1850045" y="1947867"/>
                    <a:pt x="1850045" y="1998667"/>
                  </a:cubicBezTo>
                  <a:cubicBezTo>
                    <a:pt x="1850045" y="2049467"/>
                    <a:pt x="1891215" y="2090107"/>
                    <a:pt x="1942676" y="2090107"/>
                  </a:cubicBezTo>
                  <a:cubicBezTo>
                    <a:pt x="1994138" y="2090107"/>
                    <a:pt x="2035307" y="2049467"/>
                    <a:pt x="2035307" y="1998667"/>
                  </a:cubicBezTo>
                  <a:cubicBezTo>
                    <a:pt x="2035307" y="1947867"/>
                    <a:pt x="1992851" y="1907227"/>
                    <a:pt x="1942676" y="1907227"/>
                  </a:cubicBezTo>
                  <a:close/>
                </a:path>
              </a:pathLst>
            </a:custGeom>
            <a:solidFill>
              <a:srgbClr val="FFFFFF"/>
            </a:solidFill>
            <a:ln>
              <a:noFill/>
            </a:ln>
          </p:spPr>
          <p:txBody>
            <a:bodyPr spcFirstLastPara="1" wrap="square" lIns="60950" tIns="60950" rIns="60950" bIns="60950" anchor="ctr" anchorCtr="0">
              <a:noAutofit/>
            </a:bodyPr>
            <a:lstStyle/>
            <a:p>
              <a:endParaRPr sz="1200"/>
            </a:p>
          </p:txBody>
        </p:sp>
        <p:sp>
          <p:nvSpPr>
            <p:cNvPr id="310" name="Google Shape;310;p13"/>
            <p:cNvSpPr/>
            <p:nvPr/>
          </p:nvSpPr>
          <p:spPr>
            <a:xfrm>
              <a:off x="351790" y="351790"/>
              <a:ext cx="2973760" cy="3075945"/>
            </a:xfrm>
            <a:custGeom>
              <a:avLst/>
              <a:gdLst/>
              <a:ahLst/>
              <a:cxnLst/>
              <a:rect l="l" t="t" r="r" b="b"/>
              <a:pathLst>
                <a:path w="2973760" h="3075945" extrusionOk="0">
                  <a:moveTo>
                    <a:pt x="2971220" y="1002447"/>
                  </a:moveTo>
                  <a:lnTo>
                    <a:pt x="2908990" y="1067592"/>
                  </a:lnTo>
                  <a:lnTo>
                    <a:pt x="2971220" y="1132738"/>
                  </a:lnTo>
                  <a:lnTo>
                    <a:pt x="2944549" y="1160658"/>
                  </a:lnTo>
                  <a:lnTo>
                    <a:pt x="2882320" y="1095512"/>
                  </a:lnTo>
                  <a:lnTo>
                    <a:pt x="2821360" y="1160658"/>
                  </a:lnTo>
                  <a:lnTo>
                    <a:pt x="2794690" y="1132738"/>
                  </a:lnTo>
                  <a:lnTo>
                    <a:pt x="2856920" y="1067592"/>
                  </a:lnTo>
                  <a:lnTo>
                    <a:pt x="2794690" y="1002447"/>
                  </a:lnTo>
                  <a:lnTo>
                    <a:pt x="2821360" y="974527"/>
                  </a:lnTo>
                  <a:lnTo>
                    <a:pt x="2882320" y="1039673"/>
                  </a:lnTo>
                  <a:lnTo>
                    <a:pt x="2944549" y="974527"/>
                  </a:lnTo>
                  <a:lnTo>
                    <a:pt x="2971220" y="1002447"/>
                  </a:lnTo>
                  <a:close/>
                  <a:moveTo>
                    <a:pt x="2788340" y="111678"/>
                  </a:moveTo>
                  <a:cubicBezTo>
                    <a:pt x="2788340" y="58498"/>
                    <a:pt x="2828980" y="15954"/>
                    <a:pt x="2879780" y="15954"/>
                  </a:cubicBezTo>
                  <a:cubicBezTo>
                    <a:pt x="2930580" y="15954"/>
                    <a:pt x="2971220" y="58498"/>
                    <a:pt x="2971220" y="111678"/>
                  </a:cubicBezTo>
                  <a:cubicBezTo>
                    <a:pt x="2971220" y="164859"/>
                    <a:pt x="2930580" y="207403"/>
                    <a:pt x="2879780" y="207403"/>
                  </a:cubicBezTo>
                  <a:cubicBezTo>
                    <a:pt x="2828980" y="207403"/>
                    <a:pt x="2788340" y="164859"/>
                    <a:pt x="2788340" y="111678"/>
                  </a:cubicBezTo>
                  <a:close/>
                  <a:moveTo>
                    <a:pt x="2826440" y="111678"/>
                  </a:moveTo>
                  <a:cubicBezTo>
                    <a:pt x="2826440" y="142257"/>
                    <a:pt x="2850570" y="167518"/>
                    <a:pt x="2879780" y="167518"/>
                  </a:cubicBezTo>
                  <a:cubicBezTo>
                    <a:pt x="2908990" y="167518"/>
                    <a:pt x="2933120" y="142257"/>
                    <a:pt x="2933120" y="111678"/>
                  </a:cubicBezTo>
                  <a:cubicBezTo>
                    <a:pt x="2933120" y="81100"/>
                    <a:pt x="2908990" y="55839"/>
                    <a:pt x="2879780" y="55839"/>
                  </a:cubicBezTo>
                  <a:cubicBezTo>
                    <a:pt x="2850570" y="55839"/>
                    <a:pt x="2826440" y="81100"/>
                    <a:pt x="2826440" y="111678"/>
                  </a:cubicBezTo>
                  <a:close/>
                  <a:moveTo>
                    <a:pt x="14152" y="1067592"/>
                  </a:moveTo>
                  <a:cubicBezTo>
                    <a:pt x="14152" y="1014412"/>
                    <a:pt x="55321" y="971868"/>
                    <a:pt x="106783" y="971868"/>
                  </a:cubicBezTo>
                  <a:cubicBezTo>
                    <a:pt x="158244" y="971868"/>
                    <a:pt x="199414" y="1014412"/>
                    <a:pt x="199414" y="1067592"/>
                  </a:cubicBezTo>
                  <a:cubicBezTo>
                    <a:pt x="199414" y="1120772"/>
                    <a:pt x="158244" y="1163317"/>
                    <a:pt x="106783" y="1163317"/>
                  </a:cubicBezTo>
                  <a:cubicBezTo>
                    <a:pt x="55321" y="1163317"/>
                    <a:pt x="14152" y="1120772"/>
                    <a:pt x="14152" y="1067592"/>
                  </a:cubicBezTo>
                  <a:close/>
                  <a:moveTo>
                    <a:pt x="52748" y="1067592"/>
                  </a:moveTo>
                  <a:cubicBezTo>
                    <a:pt x="52748" y="1098171"/>
                    <a:pt x="77192" y="1123431"/>
                    <a:pt x="106783" y="1123431"/>
                  </a:cubicBezTo>
                  <a:cubicBezTo>
                    <a:pt x="136373" y="1123431"/>
                    <a:pt x="160818" y="1098171"/>
                    <a:pt x="160818" y="1067592"/>
                  </a:cubicBezTo>
                  <a:cubicBezTo>
                    <a:pt x="160818" y="1037014"/>
                    <a:pt x="136373" y="1011753"/>
                    <a:pt x="106783" y="1011753"/>
                  </a:cubicBezTo>
                  <a:cubicBezTo>
                    <a:pt x="77192" y="1011753"/>
                    <a:pt x="52748" y="1037014"/>
                    <a:pt x="52748" y="1067592"/>
                  </a:cubicBezTo>
                  <a:close/>
                  <a:moveTo>
                    <a:pt x="127367" y="2863855"/>
                  </a:moveTo>
                  <a:lnTo>
                    <a:pt x="88771" y="2863855"/>
                  </a:lnTo>
                  <a:lnTo>
                    <a:pt x="88771" y="2951485"/>
                  </a:lnTo>
                  <a:lnTo>
                    <a:pt x="0" y="2951485"/>
                  </a:lnTo>
                  <a:lnTo>
                    <a:pt x="0" y="2989585"/>
                  </a:lnTo>
                  <a:lnTo>
                    <a:pt x="87485" y="2989585"/>
                  </a:lnTo>
                  <a:lnTo>
                    <a:pt x="87485" y="3075945"/>
                  </a:lnTo>
                  <a:lnTo>
                    <a:pt x="126081" y="3075945"/>
                  </a:lnTo>
                  <a:lnTo>
                    <a:pt x="126081" y="2988315"/>
                  </a:lnTo>
                  <a:lnTo>
                    <a:pt x="214852" y="2988315"/>
                  </a:lnTo>
                  <a:lnTo>
                    <a:pt x="214852" y="2950215"/>
                  </a:lnTo>
                  <a:lnTo>
                    <a:pt x="127367" y="2950215"/>
                  </a:lnTo>
                  <a:lnTo>
                    <a:pt x="127367" y="2863855"/>
                  </a:lnTo>
                  <a:close/>
                  <a:moveTo>
                    <a:pt x="47602" y="204744"/>
                  </a:moveTo>
                  <a:lnTo>
                    <a:pt x="110642" y="139598"/>
                  </a:lnTo>
                  <a:lnTo>
                    <a:pt x="173683" y="204744"/>
                  </a:lnTo>
                  <a:lnTo>
                    <a:pt x="199414" y="176824"/>
                  </a:lnTo>
                  <a:lnTo>
                    <a:pt x="137660" y="111678"/>
                  </a:lnTo>
                  <a:lnTo>
                    <a:pt x="199414" y="46533"/>
                  </a:lnTo>
                  <a:lnTo>
                    <a:pt x="172396" y="18613"/>
                  </a:lnTo>
                  <a:lnTo>
                    <a:pt x="110642" y="83759"/>
                  </a:lnTo>
                  <a:lnTo>
                    <a:pt x="48889" y="18613"/>
                  </a:lnTo>
                  <a:lnTo>
                    <a:pt x="21871" y="46533"/>
                  </a:lnTo>
                  <a:lnTo>
                    <a:pt x="83625" y="110349"/>
                  </a:lnTo>
                  <a:lnTo>
                    <a:pt x="20585" y="176824"/>
                  </a:lnTo>
                  <a:lnTo>
                    <a:pt x="47602" y="204744"/>
                  </a:lnTo>
                  <a:close/>
                  <a:moveTo>
                    <a:pt x="2973760" y="2970535"/>
                  </a:moveTo>
                  <a:cubicBezTo>
                    <a:pt x="2973760" y="3021335"/>
                    <a:pt x="2933120" y="3061975"/>
                    <a:pt x="2882320" y="3061975"/>
                  </a:cubicBezTo>
                  <a:cubicBezTo>
                    <a:pt x="2831520" y="3061975"/>
                    <a:pt x="2790880" y="3021335"/>
                    <a:pt x="2790880" y="2970535"/>
                  </a:cubicBezTo>
                  <a:cubicBezTo>
                    <a:pt x="2790880" y="2919735"/>
                    <a:pt x="2831520" y="2879095"/>
                    <a:pt x="2882320" y="2879095"/>
                  </a:cubicBezTo>
                  <a:cubicBezTo>
                    <a:pt x="2933120" y="2879095"/>
                    <a:pt x="2973760" y="2919735"/>
                    <a:pt x="2973760" y="2970535"/>
                  </a:cubicBezTo>
                  <a:close/>
                  <a:moveTo>
                    <a:pt x="2935660" y="2970535"/>
                  </a:moveTo>
                  <a:cubicBezTo>
                    <a:pt x="2935660" y="2941325"/>
                    <a:pt x="2911530" y="2917195"/>
                    <a:pt x="2882320" y="2917195"/>
                  </a:cubicBezTo>
                  <a:cubicBezTo>
                    <a:pt x="2853110" y="2917195"/>
                    <a:pt x="2828980" y="2941325"/>
                    <a:pt x="2828980" y="2970535"/>
                  </a:cubicBezTo>
                  <a:cubicBezTo>
                    <a:pt x="2828980" y="2999745"/>
                    <a:pt x="2853110" y="3023875"/>
                    <a:pt x="2882320" y="3023875"/>
                  </a:cubicBezTo>
                  <a:cubicBezTo>
                    <a:pt x="2911530" y="3023875"/>
                    <a:pt x="2935660" y="2999745"/>
                    <a:pt x="2935660" y="2970535"/>
                  </a:cubicBezTo>
                  <a:close/>
                  <a:moveTo>
                    <a:pt x="2021155" y="1931770"/>
                  </a:moveTo>
                  <a:lnTo>
                    <a:pt x="1958115" y="1996916"/>
                  </a:lnTo>
                  <a:lnTo>
                    <a:pt x="1896361" y="1931770"/>
                  </a:lnTo>
                  <a:lnTo>
                    <a:pt x="1869343" y="1959690"/>
                  </a:lnTo>
                  <a:lnTo>
                    <a:pt x="1932384" y="2024836"/>
                  </a:lnTo>
                  <a:lnTo>
                    <a:pt x="1869343" y="2089981"/>
                  </a:lnTo>
                  <a:lnTo>
                    <a:pt x="1896361" y="2117901"/>
                  </a:lnTo>
                  <a:lnTo>
                    <a:pt x="1958115" y="2052755"/>
                  </a:lnTo>
                  <a:lnTo>
                    <a:pt x="2021155" y="2117901"/>
                  </a:lnTo>
                  <a:lnTo>
                    <a:pt x="2048173" y="2089981"/>
                  </a:lnTo>
                  <a:lnTo>
                    <a:pt x="1985132" y="2024836"/>
                  </a:lnTo>
                  <a:lnTo>
                    <a:pt x="2048173" y="1959690"/>
                  </a:lnTo>
                  <a:lnTo>
                    <a:pt x="2021155" y="1931770"/>
                  </a:lnTo>
                  <a:close/>
                  <a:moveTo>
                    <a:pt x="1978699" y="0"/>
                  </a:moveTo>
                  <a:lnTo>
                    <a:pt x="1940103" y="0"/>
                  </a:lnTo>
                  <a:lnTo>
                    <a:pt x="1940103" y="91736"/>
                  </a:lnTo>
                  <a:lnTo>
                    <a:pt x="1852618" y="91736"/>
                  </a:lnTo>
                  <a:lnTo>
                    <a:pt x="1852618" y="131621"/>
                  </a:lnTo>
                  <a:lnTo>
                    <a:pt x="1938817" y="131621"/>
                  </a:lnTo>
                  <a:lnTo>
                    <a:pt x="1938817" y="222027"/>
                  </a:lnTo>
                  <a:lnTo>
                    <a:pt x="1977413" y="222027"/>
                  </a:lnTo>
                  <a:lnTo>
                    <a:pt x="1977413" y="130291"/>
                  </a:lnTo>
                  <a:lnTo>
                    <a:pt x="2067471" y="130291"/>
                  </a:lnTo>
                  <a:lnTo>
                    <a:pt x="2067471" y="90406"/>
                  </a:lnTo>
                  <a:lnTo>
                    <a:pt x="1978699" y="90406"/>
                  </a:lnTo>
                  <a:lnTo>
                    <a:pt x="1978699" y="0"/>
                  </a:lnTo>
                  <a:close/>
                  <a:moveTo>
                    <a:pt x="1125723" y="2024836"/>
                  </a:moveTo>
                  <a:cubicBezTo>
                    <a:pt x="1125723" y="2078016"/>
                    <a:pt x="1084554" y="2120560"/>
                    <a:pt x="1033092" y="2120560"/>
                  </a:cubicBezTo>
                  <a:cubicBezTo>
                    <a:pt x="981630" y="2120560"/>
                    <a:pt x="940461" y="2078016"/>
                    <a:pt x="940461" y="2024836"/>
                  </a:cubicBezTo>
                  <a:cubicBezTo>
                    <a:pt x="940461" y="1971655"/>
                    <a:pt x="981630" y="1929111"/>
                    <a:pt x="1033092" y="1929111"/>
                  </a:cubicBezTo>
                  <a:cubicBezTo>
                    <a:pt x="1084554" y="1929111"/>
                    <a:pt x="1125723" y="1971655"/>
                    <a:pt x="1125723" y="2024836"/>
                  </a:cubicBezTo>
                  <a:close/>
                  <a:moveTo>
                    <a:pt x="1087127" y="2024836"/>
                  </a:moveTo>
                  <a:cubicBezTo>
                    <a:pt x="1087127" y="1994257"/>
                    <a:pt x="1062682" y="1968996"/>
                    <a:pt x="1033092" y="1968996"/>
                  </a:cubicBezTo>
                  <a:cubicBezTo>
                    <a:pt x="1003502" y="1968996"/>
                    <a:pt x="979057" y="1994257"/>
                    <a:pt x="979057" y="2024836"/>
                  </a:cubicBezTo>
                  <a:cubicBezTo>
                    <a:pt x="979057" y="2055414"/>
                    <a:pt x="1003502" y="2080675"/>
                    <a:pt x="1033092" y="2080675"/>
                  </a:cubicBezTo>
                  <a:cubicBezTo>
                    <a:pt x="1062682" y="2080675"/>
                    <a:pt x="1087127" y="2055414"/>
                    <a:pt x="1087127" y="2024836"/>
                  </a:cubicBezTo>
                  <a:close/>
                  <a:moveTo>
                    <a:pt x="1128296" y="111678"/>
                  </a:moveTo>
                  <a:cubicBezTo>
                    <a:pt x="1128296" y="164859"/>
                    <a:pt x="1087127" y="207403"/>
                    <a:pt x="1035665" y="207403"/>
                  </a:cubicBezTo>
                  <a:cubicBezTo>
                    <a:pt x="984204" y="207403"/>
                    <a:pt x="943034" y="164859"/>
                    <a:pt x="943034" y="111678"/>
                  </a:cubicBezTo>
                  <a:cubicBezTo>
                    <a:pt x="943034" y="58498"/>
                    <a:pt x="985490" y="15954"/>
                    <a:pt x="1035665" y="15954"/>
                  </a:cubicBezTo>
                  <a:cubicBezTo>
                    <a:pt x="1087127" y="15954"/>
                    <a:pt x="1128296" y="58498"/>
                    <a:pt x="1128296" y="111678"/>
                  </a:cubicBezTo>
                  <a:close/>
                  <a:moveTo>
                    <a:pt x="1089700" y="111678"/>
                  </a:moveTo>
                  <a:cubicBezTo>
                    <a:pt x="1089700" y="81100"/>
                    <a:pt x="1065256" y="55839"/>
                    <a:pt x="1035665" y="55839"/>
                  </a:cubicBezTo>
                  <a:cubicBezTo>
                    <a:pt x="1006075" y="55839"/>
                    <a:pt x="981630" y="81100"/>
                    <a:pt x="981630" y="111678"/>
                  </a:cubicBezTo>
                  <a:cubicBezTo>
                    <a:pt x="981630" y="142257"/>
                    <a:pt x="1006075" y="167518"/>
                    <a:pt x="1035665" y="167518"/>
                  </a:cubicBezTo>
                  <a:cubicBezTo>
                    <a:pt x="1065256" y="167518"/>
                    <a:pt x="1089700" y="142257"/>
                    <a:pt x="1089700" y="111678"/>
                  </a:cubicBezTo>
                  <a:close/>
                  <a:moveTo>
                    <a:pt x="1096133" y="2880365"/>
                  </a:moveTo>
                  <a:lnTo>
                    <a:pt x="1034379" y="2942595"/>
                  </a:lnTo>
                  <a:lnTo>
                    <a:pt x="971338" y="2880365"/>
                  </a:lnTo>
                  <a:lnTo>
                    <a:pt x="944321" y="2907035"/>
                  </a:lnTo>
                  <a:lnTo>
                    <a:pt x="1007361" y="2969265"/>
                  </a:lnTo>
                  <a:lnTo>
                    <a:pt x="944321" y="3031495"/>
                  </a:lnTo>
                  <a:lnTo>
                    <a:pt x="971338" y="3058165"/>
                  </a:lnTo>
                  <a:lnTo>
                    <a:pt x="1034379" y="2995935"/>
                  </a:lnTo>
                  <a:lnTo>
                    <a:pt x="1096133" y="3058165"/>
                  </a:lnTo>
                  <a:lnTo>
                    <a:pt x="1123150" y="3031495"/>
                  </a:lnTo>
                  <a:lnTo>
                    <a:pt x="1060109" y="2969265"/>
                  </a:lnTo>
                  <a:lnTo>
                    <a:pt x="1123150" y="2907035"/>
                  </a:lnTo>
                  <a:lnTo>
                    <a:pt x="1096133" y="2880365"/>
                  </a:lnTo>
                  <a:close/>
                </a:path>
              </a:pathLst>
            </a:custGeom>
            <a:solidFill>
              <a:srgbClr val="100F0D"/>
            </a:solidFill>
            <a:ln>
              <a:noFill/>
            </a:ln>
          </p:spPr>
          <p:txBody>
            <a:bodyPr spcFirstLastPara="1" wrap="square" lIns="60950" tIns="60950" rIns="60950" bIns="60950" anchor="ctr" anchorCtr="0">
              <a:noAutofit/>
            </a:bodyPr>
            <a:lstStyle/>
            <a:p>
              <a:endParaRPr sz="1200"/>
            </a:p>
          </p:txBody>
        </p:sp>
      </p:grpSp>
      <p:sp>
        <p:nvSpPr>
          <p:cNvPr id="314" name="Google Shape;314;p13"/>
          <p:cNvSpPr/>
          <p:nvPr/>
        </p:nvSpPr>
        <p:spPr>
          <a:xfrm>
            <a:off x="1664445" y="2681681"/>
            <a:ext cx="114505" cy="115019"/>
          </a:xfrm>
          <a:custGeom>
            <a:avLst/>
            <a:gdLst/>
            <a:ahLst/>
            <a:cxnLst/>
            <a:rect l="l" t="t" r="r" b="b"/>
            <a:pathLst>
              <a:path w="6321665" h="6350000" extrusionOk="0">
                <a:moveTo>
                  <a:pt x="3160833" y="0"/>
                </a:moveTo>
                <a:lnTo>
                  <a:pt x="3160833" y="0"/>
                </a:lnTo>
                <a:cubicBezTo>
                  <a:pt x="4908795" y="7817"/>
                  <a:pt x="6321666" y="1427021"/>
                  <a:pt x="6321666" y="3175000"/>
                </a:cubicBezTo>
                <a:cubicBezTo>
                  <a:pt x="6321666" y="4922979"/>
                  <a:pt x="4908795" y="6342183"/>
                  <a:pt x="3160833" y="6350000"/>
                </a:cubicBezTo>
                <a:cubicBezTo>
                  <a:pt x="1412871" y="6342183"/>
                  <a:pt x="0" y="4922979"/>
                  <a:pt x="0" y="3175000"/>
                </a:cubicBezTo>
                <a:cubicBezTo>
                  <a:pt x="0" y="1427021"/>
                  <a:pt x="1412871" y="7817"/>
                  <a:pt x="3160833" y="0"/>
                </a:cubicBezTo>
                <a:close/>
              </a:path>
            </a:pathLst>
          </a:custGeom>
          <a:solidFill>
            <a:srgbClr val="FFFFFF"/>
          </a:solidFill>
          <a:ln>
            <a:noFill/>
          </a:ln>
        </p:spPr>
        <p:txBody>
          <a:bodyPr spcFirstLastPara="1" wrap="square" lIns="60950" tIns="60950" rIns="60950" bIns="60950" anchor="ctr" anchorCtr="0">
            <a:noAutofit/>
          </a:bodyPr>
          <a:lstStyle/>
          <a:p>
            <a:endParaRPr sz="1200"/>
          </a:p>
        </p:txBody>
      </p:sp>
      <p:sp>
        <p:nvSpPr>
          <p:cNvPr id="318" name="Google Shape;318;p13"/>
          <p:cNvSpPr/>
          <p:nvPr/>
        </p:nvSpPr>
        <p:spPr>
          <a:xfrm>
            <a:off x="646203" y="4516814"/>
            <a:ext cx="114505" cy="115019"/>
          </a:xfrm>
          <a:custGeom>
            <a:avLst/>
            <a:gdLst/>
            <a:ahLst/>
            <a:cxnLst/>
            <a:rect l="l" t="t" r="r" b="b"/>
            <a:pathLst>
              <a:path w="6321665" h="6350000" extrusionOk="0">
                <a:moveTo>
                  <a:pt x="3160833" y="0"/>
                </a:moveTo>
                <a:lnTo>
                  <a:pt x="3160833" y="0"/>
                </a:lnTo>
                <a:cubicBezTo>
                  <a:pt x="4908795" y="7817"/>
                  <a:pt x="6321666" y="1427021"/>
                  <a:pt x="6321666" y="3175000"/>
                </a:cubicBezTo>
                <a:cubicBezTo>
                  <a:pt x="6321666" y="4922979"/>
                  <a:pt x="4908795" y="6342183"/>
                  <a:pt x="3160833" y="6350000"/>
                </a:cubicBezTo>
                <a:cubicBezTo>
                  <a:pt x="1412871" y="6342183"/>
                  <a:pt x="0" y="4922979"/>
                  <a:pt x="0" y="3175000"/>
                </a:cubicBezTo>
                <a:cubicBezTo>
                  <a:pt x="0" y="1427021"/>
                  <a:pt x="1412871" y="7817"/>
                  <a:pt x="3160833" y="0"/>
                </a:cubicBezTo>
                <a:close/>
              </a:path>
            </a:pathLst>
          </a:custGeom>
          <a:solidFill>
            <a:srgbClr val="FFFFFF"/>
          </a:solidFill>
          <a:ln>
            <a:noFill/>
          </a:ln>
        </p:spPr>
        <p:txBody>
          <a:bodyPr spcFirstLastPara="1" wrap="square" lIns="60950" tIns="60950" rIns="60950" bIns="60950" anchor="ctr" anchorCtr="0">
            <a:noAutofit/>
          </a:bodyPr>
          <a:lstStyle/>
          <a:p>
            <a:endParaRPr sz="1200"/>
          </a:p>
        </p:txBody>
      </p:sp>
      <p:pic>
        <p:nvPicPr>
          <p:cNvPr id="19" name="Google Shape;295;p12"/>
          <p:cNvPicPr preferRelativeResize="0"/>
          <p:nvPr/>
        </p:nvPicPr>
        <p:blipFill rotWithShape="1">
          <a:blip r:embed="rId3">
            <a:alphaModFix/>
          </a:blip>
          <a:srcRect/>
          <a:stretch/>
        </p:blipFill>
        <p:spPr>
          <a:xfrm>
            <a:off x="7825927" y="4213793"/>
            <a:ext cx="4366073" cy="2460878"/>
          </a:xfrm>
          <a:prstGeom prst="rect">
            <a:avLst/>
          </a:prstGeom>
          <a:noFill/>
          <a:ln>
            <a:noFill/>
          </a:ln>
        </p:spPr>
      </p:pic>
      <p:sp>
        <p:nvSpPr>
          <p:cNvPr id="4" name="Прямоугольник 3"/>
          <p:cNvSpPr/>
          <p:nvPr/>
        </p:nvSpPr>
        <p:spPr>
          <a:xfrm>
            <a:off x="351520" y="509150"/>
            <a:ext cx="6662597" cy="5909310"/>
          </a:xfrm>
          <a:prstGeom prst="rect">
            <a:avLst/>
          </a:prstGeom>
        </p:spPr>
        <p:txBody>
          <a:bodyPr wrap="square">
            <a:spAutoFit/>
          </a:bodyPr>
          <a:lstStyle/>
          <a:p>
            <a:pPr algn="just"/>
            <a:r>
              <a:rPr lang="uk-UA" b="1" dirty="0"/>
              <a:t>Опишіть, із посиланням на конкретні приклади, яким чином ЗВО залучає до аудиторних занять на ОП професіоналів-практиків, експертів галузі, представників роботодавців</a:t>
            </a:r>
          </a:p>
          <a:p>
            <a:pPr algn="just"/>
            <a:endParaRPr lang="ru-RU" b="1" dirty="0"/>
          </a:p>
          <a:p>
            <a:pPr algn="just"/>
            <a:r>
              <a:rPr lang="uk-UA" dirty="0"/>
              <a:t>В Університеті діє Центр сприяння працевлаштуванню «Перспектива», який має базу постійних партнерів і запрошує представників бізнесу до проведення контактних занять; організовує різноманітні заходи від роботодавців, як в університеті, </a:t>
            </a:r>
          </a:p>
          <a:p>
            <a:pPr algn="just"/>
            <a:r>
              <a:rPr lang="uk-UA" dirty="0"/>
              <a:t>так і у офісах компаній. У грудні 20… р. експерт Європейського фонду …, член правління Української асоціації …, ПІБ виступив з лекцією на тему: «Модель EFQM – версія 2020» (</a:t>
            </a:r>
            <a:r>
              <a:rPr lang="uk-UA" u="sng" dirty="0" err="1"/>
              <a:t>лінк</a:t>
            </a:r>
            <a:r>
              <a:rPr lang="uk-UA" dirty="0"/>
              <a:t>). У межах постійно діючого освітнього проєкту «Практикум від професіоналів», професіонали-практики, керівники успішних компаній проводять лекції, дискусійні панелі, майстер-класи (зазначити деталі). У 20… р. ПІБ (Економічна Академія, Болгарія) та ПІБ (Університет </a:t>
            </a:r>
            <a:r>
              <a:rPr lang="uk-UA" dirty="0" err="1"/>
              <a:t>Бабеш-Больял</a:t>
            </a:r>
            <a:r>
              <a:rPr lang="uk-UA" dirty="0"/>
              <a:t>, Румунія) провели здобувачам круглий стіл на тему «Крос-культурні комунікації у сучасному глобальному бізнес-середовищі». Ще однією з особливостей є …</a:t>
            </a:r>
          </a:p>
          <a:p>
            <a:pPr algn="just"/>
            <a:endParaRPr lang="uk-UA" dirty="0"/>
          </a:p>
          <a:p>
            <a:pPr algn="just"/>
            <a:endParaRPr lang="ru-RU" dirty="0"/>
          </a:p>
        </p:txBody>
      </p:sp>
    </p:spTree>
    <p:extLst>
      <p:ext uri="{BB962C8B-B14F-4D97-AF65-F5344CB8AC3E}">
        <p14:creationId xmlns:p14="http://schemas.microsoft.com/office/powerpoint/2010/main" val="353024933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2139</Words>
  <Application>Microsoft Macintosh PowerPoint</Application>
  <PresentationFormat>Широкоэкранный</PresentationFormat>
  <Paragraphs>74</Paragraphs>
  <Slides>13</Slides>
  <Notes>5</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13</vt:i4>
      </vt:variant>
    </vt:vector>
  </HeadingPairs>
  <TitlesOfParts>
    <vt:vector size="18"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User_1</dc:creator>
  <cp:lastModifiedBy>zoya.galushka@outlook.com</cp:lastModifiedBy>
  <cp:revision>24</cp:revision>
  <dcterms:created xsi:type="dcterms:W3CDTF">2022-12-18T09:13:29Z</dcterms:created>
  <dcterms:modified xsi:type="dcterms:W3CDTF">2025-11-19T17:04:34Z</dcterms:modified>
</cp:coreProperties>
</file>