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C7C0F-F945-4665-9B4C-962A240EC86D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20EA2-5517-4AF7-8688-A6AE20C235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3564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506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769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0735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7921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650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17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5522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913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505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429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2209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7444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41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7858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0894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6562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233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964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400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52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E44-EE2B-46FA-9B9D-44E7EB22B43A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F46-F0F9-4481-97EF-EEC9AF211F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E44-EE2B-46FA-9B9D-44E7EB22B43A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F46-F0F9-4481-97EF-EEC9AF211F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E44-EE2B-46FA-9B9D-44E7EB22B43A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F46-F0F9-4481-97EF-EEC9AF211F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E44-EE2B-46FA-9B9D-44E7EB22B43A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F46-F0F9-4481-97EF-EEC9AF211F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E44-EE2B-46FA-9B9D-44E7EB22B43A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F46-F0F9-4481-97EF-EEC9AF211F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E44-EE2B-46FA-9B9D-44E7EB22B43A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F46-F0F9-4481-97EF-EEC9AF211F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E44-EE2B-46FA-9B9D-44E7EB22B43A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F46-F0F9-4481-97EF-EEC9AF211F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E44-EE2B-46FA-9B9D-44E7EB22B43A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F46-F0F9-4481-97EF-EEC9AF211F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E44-EE2B-46FA-9B9D-44E7EB22B43A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F46-F0F9-4481-97EF-EEC9AF211F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E44-EE2B-46FA-9B9D-44E7EB22B43A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F46-F0F9-4481-97EF-EEC9AF211F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E44-EE2B-46FA-9B9D-44E7EB22B43A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F46-F0F9-4481-97EF-EEC9AF211F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3AE44-EE2B-46FA-9B9D-44E7EB22B43A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20F46-F0F9-4481-97EF-EEC9AF211F5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microsoft.com/office/2007/relationships/hdphoto" Target="../media/hdphoto17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8.png"/><Relationship Id="rId7" Type="http://schemas.microsoft.com/office/2007/relationships/hdphoto" Target="../media/hdphoto8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0.png"/><Relationship Id="rId10" Type="http://schemas.microsoft.com/office/2007/relationships/hdphoto" Target="../media/hdphoto40.wdp"/><Relationship Id="rId4" Type="http://schemas.openxmlformats.org/officeDocument/2006/relationships/image" Target="../media/image2.jpe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48.png"/><Relationship Id="rId3" Type="http://schemas.openxmlformats.org/officeDocument/2006/relationships/image" Target="../media/image8.png"/><Relationship Id="rId7" Type="http://schemas.openxmlformats.org/officeDocument/2006/relationships/image" Target="../media/image45.png"/><Relationship Id="rId12" Type="http://schemas.microsoft.com/office/2007/relationships/hdphoto" Target="../media/hdphoto42.wdp"/><Relationship Id="rId2" Type="http://schemas.openxmlformats.org/officeDocument/2006/relationships/notesSlide" Target="../notesSlides/notesSlide12.xml"/><Relationship Id="rId16" Type="http://schemas.microsoft.com/office/2007/relationships/hdphoto" Target="../media/hdphoto4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5" Type="http://schemas.openxmlformats.org/officeDocument/2006/relationships/image" Target="../media/image49.png"/><Relationship Id="rId10" Type="http://schemas.microsoft.com/office/2007/relationships/hdphoto" Target="../media/hdphoto41.wdp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microsoft.com/office/2007/relationships/hdphoto" Target="../media/hdphoto43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5.wdp"/><Relationship Id="rId3" Type="http://schemas.openxmlformats.org/officeDocument/2006/relationships/image" Target="../media/image1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microsoft.com/office/2007/relationships/hdphoto" Target="../media/hdphoto46.wdp"/><Relationship Id="rId4" Type="http://schemas.openxmlformats.org/officeDocument/2006/relationships/image" Target="../media/image8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7.wdp"/><Relationship Id="rId3" Type="http://schemas.openxmlformats.org/officeDocument/2006/relationships/image" Target="../media/image1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microsoft.com/office/2007/relationships/hdphoto" Target="../media/hdphoto48.wdp"/><Relationship Id="rId4" Type="http://schemas.openxmlformats.org/officeDocument/2006/relationships/image" Target="../media/image8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9.wdp"/><Relationship Id="rId3" Type="http://schemas.openxmlformats.org/officeDocument/2006/relationships/image" Target="../media/image1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microsoft.com/office/2007/relationships/hdphoto" Target="../media/hdphoto50.wdp"/><Relationship Id="rId4" Type="http://schemas.openxmlformats.org/officeDocument/2006/relationships/image" Target="../media/image8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1.wdp"/><Relationship Id="rId3" Type="http://schemas.openxmlformats.org/officeDocument/2006/relationships/image" Target="../media/image8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microsoft.com/office/2007/relationships/hdphoto" Target="../media/hdphoto52.wdp"/><Relationship Id="rId5" Type="http://schemas.openxmlformats.org/officeDocument/2006/relationships/image" Target="../media/image2.jpeg"/><Relationship Id="rId10" Type="http://schemas.openxmlformats.org/officeDocument/2006/relationships/image" Target="../media/image61.png"/><Relationship Id="rId4" Type="http://schemas.openxmlformats.org/officeDocument/2006/relationships/image" Target="../media/image1.jpe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8.png"/><Relationship Id="rId7" Type="http://schemas.microsoft.com/office/2007/relationships/hdphoto" Target="../media/hdphoto53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58.png"/><Relationship Id="rId5" Type="http://schemas.openxmlformats.org/officeDocument/2006/relationships/image" Target="../media/image2.jpeg"/><Relationship Id="rId10" Type="http://schemas.microsoft.com/office/2007/relationships/hdphoto" Target="../media/hdphoto54.wdp"/><Relationship Id="rId4" Type="http://schemas.openxmlformats.org/officeDocument/2006/relationships/image" Target="../media/image1.jpeg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8.png"/><Relationship Id="rId7" Type="http://schemas.microsoft.com/office/2007/relationships/hdphoto" Target="../media/hdphoto55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7.png"/><Relationship Id="rId5" Type="http://schemas.openxmlformats.org/officeDocument/2006/relationships/image" Target="../media/image2.jpeg"/><Relationship Id="rId10" Type="http://schemas.microsoft.com/office/2007/relationships/hdphoto" Target="../media/hdphoto56.wdp"/><Relationship Id="rId4" Type="http://schemas.openxmlformats.org/officeDocument/2006/relationships/image" Target="../media/image1.jpe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microsoft.com/office/2007/relationships/hdphoto" Target="../media/hdphoto8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10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microsoft.com/office/2007/relationships/hdphoto" Target="../media/hdphoto18.wdp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57.wdp"/><Relationship Id="rId3" Type="http://schemas.openxmlformats.org/officeDocument/2006/relationships/image" Target="../media/image8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microsoft.com/office/2007/relationships/hdphoto" Target="../media/hdphoto58.wdp"/><Relationship Id="rId5" Type="http://schemas.openxmlformats.org/officeDocument/2006/relationships/image" Target="../media/image2.jpeg"/><Relationship Id="rId10" Type="http://schemas.openxmlformats.org/officeDocument/2006/relationships/image" Target="../media/image71.png"/><Relationship Id="rId4" Type="http://schemas.openxmlformats.org/officeDocument/2006/relationships/image" Target="../media/image1.jpeg"/><Relationship Id="rId9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9.wdp"/><Relationship Id="rId5" Type="http://schemas.openxmlformats.org/officeDocument/2006/relationships/image" Target="../media/image72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20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microsoft.com/office/2007/relationships/hdphoto" Target="../media/hdphoto19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22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microsoft.com/office/2007/relationships/hdphoto" Target="../media/hdphoto2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13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microsoft.com/office/2007/relationships/hdphoto" Target="../media/hdphoto24.wdp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2.jpeg"/><Relationship Id="rId9" Type="http://schemas.openxmlformats.org/officeDocument/2006/relationships/image" Target="../media/image21.png"/><Relationship Id="rId14" Type="http://schemas.microsoft.com/office/2007/relationships/hdphoto" Target="../media/hdphoto2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.jpeg"/><Relationship Id="rId4" Type="http://schemas.openxmlformats.org/officeDocument/2006/relationships/image" Target="../media/image2.jpeg"/><Relationship Id="rId9" Type="http://schemas.microsoft.com/office/2007/relationships/hdphoto" Target="../media/hdphoto2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microsoft.com/office/2007/relationships/hdphoto" Target="../media/hdphoto27.wdp"/><Relationship Id="rId4" Type="http://schemas.openxmlformats.org/officeDocument/2006/relationships/image" Target="../media/image2.jpe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microsoft.com/office/2007/relationships/hdphoto" Target="../media/hdphoto28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microsoft.com/office/2007/relationships/hdphoto" Target="../media/hdphoto29.wdp"/><Relationship Id="rId5" Type="http://schemas.openxmlformats.org/officeDocument/2006/relationships/image" Target="../media/image1.jpeg"/><Relationship Id="rId10" Type="http://schemas.openxmlformats.org/officeDocument/2006/relationships/image" Target="../media/image35.png"/><Relationship Id="rId4" Type="http://schemas.openxmlformats.org/officeDocument/2006/relationships/image" Target="../media/image2.jpe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microsoft.com/office/2007/relationships/hdphoto" Target="../media/hdphoto31.wdp"/><Relationship Id="rId4" Type="http://schemas.openxmlformats.org/officeDocument/2006/relationships/image" Target="../media/image2.jpe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-1" y="23750"/>
            <a:ext cx="9129713" cy="6448247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uk-UA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РЕЗУЛЬТАТИ</a:t>
            </a:r>
            <a:r>
              <a:rPr lang="uk-UA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ОПИТУВАННЯ</a:t>
            </a:r>
            <a:endParaRPr lang="ru-RU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_s7186"/>
          <p:cNvSpPr>
            <a:spLocks noChangeArrowheads="1"/>
          </p:cNvSpPr>
          <p:nvPr/>
        </p:nvSpPr>
        <p:spPr bwMode="auto">
          <a:xfrm>
            <a:off x="8664575" y="39688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uk-U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1079318" y="5286414"/>
            <a:ext cx="44099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0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3667137" y="5263469"/>
            <a:ext cx="44099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6345970" y="5286414"/>
            <a:ext cx="44099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Рисунок 12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7582925" y="5263469"/>
            <a:ext cx="44099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1" name="Рисунок 20" descr="D:\документи\ПРАЦІ\НАВЧАЛЬНИЙ відділ (ЦЗОЯО)_2020_ЛУЦАН\ДОКУМЕНТИ 2021-2022 н.р\Чернівецький націоналний університет імені Юрія Федькович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169" y="620688"/>
            <a:ext cx="826937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900+ Вишиванки, узори ideas in 2022 | вишивка хрестиком, зразки для вишивки  хрестиком, орнамент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8694" y="1593829"/>
            <a:ext cx="1213668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900+ Вишиванки, узори ideas in 2022 | вишивка хрестиком, зразки для вишивки  хрестиком, орнамент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3628" y="4149080"/>
            <a:ext cx="1213668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900+ Вишиванки, узори ideas in 2022 | вишивка хрестиком, зразки для вишивки  хрестиком, орнамент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7585" y="-97121"/>
            <a:ext cx="1213668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900+ Вишиванки, узори ideas in 2022 | вишивка хрестиком, зразки для вишивки  хрестиком, орнамент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6666" y="2483563"/>
            <a:ext cx="1213668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320 Українські візерунки ideas | візерунки, вишивка хрестиком, зразки для  вишивки хрестиком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3514" y="496853"/>
            <a:ext cx="125857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ᐉ Калина — купити по ціні 0,00 грн/кг • Київ, Харків, Дніпро • FRUIT TIME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6" t="18305" r="8675" b="17619"/>
          <a:stretch/>
        </p:blipFill>
        <p:spPr bwMode="auto">
          <a:xfrm>
            <a:off x="16957" y="5238632"/>
            <a:ext cx="2049197" cy="1316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Рисунок 18" descr="ᐉ Калина — купити по ціні 0,00 грн/кг • Київ, Харків, Дніпро • FRUIT TIME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6" t="18305" r="8675" b="17619"/>
          <a:stretch/>
        </p:blipFill>
        <p:spPr bwMode="auto">
          <a:xfrm>
            <a:off x="6737424" y="4110123"/>
            <a:ext cx="1354228" cy="8951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9566570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0" y="39689"/>
            <a:ext cx="9144000" cy="5560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ПРОПОЗИЦІЇ ЗДОБУВАЧІВ ВИЩОЇ ОСВІТИ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щодо покращення якості освітнього процесу в інституті (університеті) </a:t>
            </a:r>
            <a:endParaRPr lang="ru-RU" sz="16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-03\Desktop\завантаження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30737" y="0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_s7186"/>
          <p:cNvSpPr>
            <a:spLocks noChangeArrowheads="1"/>
          </p:cNvSpPr>
          <p:nvPr/>
        </p:nvSpPr>
        <p:spPr bwMode="auto">
          <a:xfrm>
            <a:off x="96278" y="630666"/>
            <a:ext cx="9047722" cy="62622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u="sng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uk-UA" sz="1200" dirty="0">
                <a:latin typeface="Cambria" panose="02040503050406030204" pitchFamily="18" charset="0"/>
              </a:rPr>
              <a:t>1. На даний момент пропозицій немає</a:t>
            </a:r>
            <a:endParaRPr lang="ru-RU" sz="1200" dirty="0">
              <a:latin typeface="Cambria" panose="02040503050406030204" pitchFamily="18" charset="0"/>
            </a:endParaRPr>
          </a:p>
          <a:p>
            <a:r>
              <a:rPr lang="uk-UA" sz="1200" dirty="0">
                <a:latin typeface="Cambria" panose="02040503050406030204" pitchFamily="18" charset="0"/>
              </a:rPr>
              <a:t>2. Переносити більше інформації (теорія, завдання, оцінювання) в електронний формат</a:t>
            </a:r>
            <a:endParaRPr lang="ru-RU" sz="1200" dirty="0">
              <a:latin typeface="Cambria" panose="02040503050406030204" pitchFamily="18" charset="0"/>
            </a:endParaRPr>
          </a:p>
          <a:p>
            <a:r>
              <a:rPr lang="uk-UA" sz="1200" dirty="0">
                <a:latin typeface="Cambria" panose="02040503050406030204" pitchFamily="18" charset="0"/>
              </a:rPr>
              <a:t>3. Все добре. Найкращий вуз, все </a:t>
            </a:r>
            <a:r>
              <a:rPr lang="uk-UA" sz="1200" dirty="0" err="1">
                <a:latin typeface="Cambria" panose="02040503050406030204" pitchFamily="18" charset="0"/>
              </a:rPr>
              <a:t>задовільняє</a:t>
            </a:r>
            <a:endParaRPr lang="ru-RU" sz="1200" dirty="0">
              <a:latin typeface="Cambria" panose="02040503050406030204" pitchFamily="18" charset="0"/>
            </a:endParaRPr>
          </a:p>
          <a:p>
            <a:r>
              <a:rPr lang="uk-UA" sz="1200" dirty="0">
                <a:latin typeface="Cambria" panose="02040503050406030204" pitchFamily="18" charset="0"/>
              </a:rPr>
              <a:t>4. Нові знання</a:t>
            </a:r>
            <a:endParaRPr lang="ru-RU" sz="1200" dirty="0">
              <a:latin typeface="Cambria" panose="02040503050406030204" pitchFamily="18" charset="0"/>
            </a:endParaRPr>
          </a:p>
          <a:p>
            <a:r>
              <a:rPr lang="uk-UA" sz="1200" dirty="0">
                <a:latin typeface="Cambria" panose="02040503050406030204" pitchFamily="18" charset="0"/>
              </a:rPr>
              <a:t>5. Не знаю, якщо навчання дистанційне, і матеріали </a:t>
            </a:r>
            <a:r>
              <a:rPr lang="uk-UA" sz="1200" dirty="0" err="1">
                <a:latin typeface="Cambria" panose="02040503050406030204" pitchFamily="18" charset="0"/>
              </a:rPr>
              <a:t>всерівно</a:t>
            </a:r>
            <a:r>
              <a:rPr lang="uk-UA" sz="1200" dirty="0">
                <a:latin typeface="Cambria" panose="02040503050406030204" pitchFamily="18" charset="0"/>
              </a:rPr>
              <a:t> грузяться на </a:t>
            </a:r>
            <a:r>
              <a:rPr lang="uk-UA" sz="1200" dirty="0" err="1">
                <a:latin typeface="Cambria" panose="02040503050406030204" pitchFamily="18" charset="0"/>
              </a:rPr>
              <a:t>moodle</a:t>
            </a:r>
            <a:r>
              <a:rPr lang="uk-UA" sz="1200" dirty="0">
                <a:latin typeface="Cambria" panose="02040503050406030204" pitchFamily="18" charset="0"/>
              </a:rPr>
              <a:t>, додати </a:t>
            </a:r>
            <a:r>
              <a:rPr lang="uk-UA" sz="1200" dirty="0" err="1">
                <a:latin typeface="Cambria" panose="02040503050406030204" pitchFamily="18" charset="0"/>
              </a:rPr>
              <a:t>можливсть</a:t>
            </a:r>
            <a:r>
              <a:rPr lang="uk-UA" sz="1200" dirty="0">
                <a:latin typeface="Cambria" panose="02040503050406030204" pitchFamily="18" charset="0"/>
              </a:rPr>
              <a:t> </a:t>
            </a:r>
          </a:p>
          <a:p>
            <a:r>
              <a:rPr lang="uk-UA" sz="1200" dirty="0">
                <a:latin typeface="Cambria" panose="02040503050406030204" pitchFamily="18" charset="0"/>
              </a:rPr>
              <a:t>     закрити всі </a:t>
            </a:r>
            <a:r>
              <a:rPr lang="uk-UA" sz="1200" dirty="0" err="1">
                <a:latin typeface="Cambria" panose="02040503050406030204" pitchFamily="18" charset="0"/>
              </a:rPr>
              <a:t>лаби</a:t>
            </a:r>
            <a:r>
              <a:rPr lang="uk-UA" sz="1200" dirty="0">
                <a:latin typeface="Cambria" panose="02040503050406030204" pitchFamily="18" charset="0"/>
              </a:rPr>
              <a:t> через </a:t>
            </a:r>
            <a:r>
              <a:rPr lang="uk-UA" sz="1200" dirty="0" err="1">
                <a:latin typeface="Cambria" panose="02040503050406030204" pitchFamily="18" charset="0"/>
              </a:rPr>
              <a:t>moodle</a:t>
            </a:r>
            <a:r>
              <a:rPr lang="uk-UA" sz="1200" dirty="0">
                <a:latin typeface="Cambria" panose="02040503050406030204" pitchFamily="18" charset="0"/>
              </a:rPr>
              <a:t> без додаткового усного захисту.</a:t>
            </a:r>
            <a:endParaRPr lang="ru-RU" sz="1200" dirty="0">
              <a:latin typeface="Cambria" panose="02040503050406030204" pitchFamily="18" charset="0"/>
            </a:endParaRPr>
          </a:p>
          <a:p>
            <a:r>
              <a:rPr lang="uk-UA" sz="1200" dirty="0">
                <a:latin typeface="Cambria" panose="02040503050406030204" pitchFamily="18" charset="0"/>
              </a:rPr>
              <a:t>6. Зменшити кількість лабораторних та практичних робіт (самостійна робота), але підвищити </a:t>
            </a:r>
          </a:p>
          <a:p>
            <a:r>
              <a:rPr lang="uk-UA" sz="1200" dirty="0">
                <a:latin typeface="Cambria" panose="02040503050406030204" pitchFamily="18" charset="0"/>
              </a:rPr>
              <a:t>     їх рівень. </a:t>
            </a:r>
            <a:r>
              <a:rPr lang="uk-UA" sz="1200" i="1" dirty="0">
                <a:latin typeface="Cambria" panose="02040503050406030204" pitchFamily="18" charset="0"/>
              </a:rPr>
              <a:t>Більшість таких робіт мають мало нового чи цікавого, натомість вимагають доволі </a:t>
            </a:r>
          </a:p>
          <a:p>
            <a:r>
              <a:rPr lang="uk-UA" sz="1200" i="1" dirty="0">
                <a:latin typeface="Cambria" panose="02040503050406030204" pitchFamily="18" charset="0"/>
              </a:rPr>
              <a:t>багато часу на виконання (не через складність, а через кількість та </a:t>
            </a:r>
            <a:r>
              <a:rPr lang="uk-UA" sz="1200" i="1" dirty="0" err="1">
                <a:latin typeface="Cambria" panose="02040503050406030204" pitchFamily="18" charset="0"/>
              </a:rPr>
              <a:t>обʼєм</a:t>
            </a:r>
            <a:r>
              <a:rPr lang="uk-UA" sz="1200" i="1" dirty="0">
                <a:latin typeface="Cambria" panose="02040503050406030204" pitchFamily="18" charset="0"/>
              </a:rPr>
              <a:t>).).</a:t>
            </a:r>
            <a:endParaRPr lang="ru-RU" sz="1200" dirty="0">
              <a:latin typeface="Cambria" panose="02040503050406030204" pitchFamily="18" charset="0"/>
            </a:endParaRPr>
          </a:p>
          <a:p>
            <a:r>
              <a:rPr lang="uk-UA" sz="1200" dirty="0">
                <a:latin typeface="Cambria" panose="02040503050406030204" pitchFamily="18" charset="0"/>
              </a:rPr>
              <a:t>7. </a:t>
            </a:r>
            <a:r>
              <a:rPr lang="uk-UA" sz="1200" dirty="0" smtClean="0">
                <a:latin typeface="Cambria" panose="02040503050406030204" pitchFamily="18" charset="0"/>
              </a:rPr>
              <a:t>Хотілось </a:t>
            </a:r>
            <a:r>
              <a:rPr lang="uk-UA" sz="1200" dirty="0">
                <a:latin typeface="Cambria" panose="02040503050406030204" pitchFamily="18" charset="0"/>
              </a:rPr>
              <a:t>би більше можливостей щодо міжнародних програм.</a:t>
            </a:r>
            <a:endParaRPr lang="ru-RU" sz="1200" dirty="0">
              <a:latin typeface="Cambria" panose="02040503050406030204" pitchFamily="18" charset="0"/>
            </a:endParaRPr>
          </a:p>
          <a:p>
            <a:r>
              <a:rPr lang="uk-UA" sz="1200" dirty="0" smtClean="0">
                <a:latin typeface="Cambria" panose="02040503050406030204" pitchFamily="18" charset="0"/>
              </a:rPr>
              <a:t>8. Менше </a:t>
            </a:r>
            <a:r>
              <a:rPr lang="uk-UA" sz="1200" dirty="0">
                <a:latin typeface="Cambria" panose="02040503050406030204" pitchFamily="18" charset="0"/>
              </a:rPr>
              <a:t>практичних та лабораторних робіт</a:t>
            </a:r>
            <a:endParaRPr lang="ru-RU" sz="1200" dirty="0">
              <a:latin typeface="Cambria" panose="02040503050406030204" pitchFamily="18" charset="0"/>
            </a:endParaRPr>
          </a:p>
          <a:p>
            <a:r>
              <a:rPr lang="uk-UA" sz="1200" dirty="0" smtClean="0">
                <a:latin typeface="Cambria" panose="02040503050406030204" pitchFamily="18" charset="0"/>
              </a:rPr>
              <a:t>9.Більше </a:t>
            </a:r>
            <a:r>
              <a:rPr lang="uk-UA" sz="1200" dirty="0">
                <a:latin typeface="Cambria" panose="02040503050406030204" pitchFamily="18" charset="0"/>
              </a:rPr>
              <a:t>зон для відпочинку</a:t>
            </a:r>
            <a:endParaRPr lang="ru-RU" sz="1200" dirty="0">
              <a:latin typeface="Cambria" panose="02040503050406030204" pitchFamily="18" charset="0"/>
            </a:endParaRPr>
          </a:p>
          <a:p>
            <a:r>
              <a:rPr lang="uk-UA" sz="1200" dirty="0" smtClean="0">
                <a:latin typeface="Cambria" panose="02040503050406030204" pitchFamily="18" charset="0"/>
              </a:rPr>
              <a:t>10.Зменшити </a:t>
            </a:r>
            <a:r>
              <a:rPr lang="uk-UA" sz="1200" dirty="0" err="1">
                <a:latin typeface="Cambria" panose="02040503050406030204" pitchFamily="18" charset="0"/>
              </a:rPr>
              <a:t>кількіть</a:t>
            </a:r>
            <a:r>
              <a:rPr lang="uk-UA" sz="1200" dirty="0">
                <a:latin typeface="Cambria" panose="02040503050406030204" pitchFamily="18" charset="0"/>
              </a:rPr>
              <a:t> годин філософії (або інших другорядних предметів), а в замін збільшити кількість годин </a:t>
            </a:r>
          </a:p>
          <a:p>
            <a:r>
              <a:rPr lang="uk-UA" sz="1200" dirty="0">
                <a:latin typeface="Cambria" panose="02040503050406030204" pitchFamily="18" charset="0"/>
              </a:rPr>
              <a:t>      основного предмету</a:t>
            </a:r>
            <a:endParaRPr lang="ru-RU" sz="1200" dirty="0">
              <a:latin typeface="Cambria" panose="02040503050406030204" pitchFamily="18" charset="0"/>
            </a:endParaRPr>
          </a:p>
          <a:p>
            <a:r>
              <a:rPr lang="uk-UA" sz="1200" dirty="0" smtClean="0">
                <a:latin typeface="Cambria" panose="02040503050406030204" pitchFamily="18" charset="0"/>
              </a:rPr>
              <a:t>11.Зробити </a:t>
            </a:r>
            <a:r>
              <a:rPr lang="uk-UA" sz="1200" dirty="0">
                <a:latin typeface="Cambria" panose="02040503050406030204" pitchFamily="18" charset="0"/>
              </a:rPr>
              <a:t>більше практичного навчання.</a:t>
            </a:r>
          </a:p>
          <a:p>
            <a:r>
              <a:rPr lang="uk-UA" sz="1200" dirty="0" smtClean="0">
                <a:latin typeface="Cambria" panose="02040503050406030204" pitchFamily="18" charset="0"/>
              </a:rPr>
              <a:t>12.Більше </a:t>
            </a:r>
            <a:r>
              <a:rPr lang="uk-UA" sz="1200" dirty="0">
                <a:latin typeface="Cambria" panose="02040503050406030204" pitchFamily="18" charset="0"/>
              </a:rPr>
              <a:t>співпраці з міжнародними університетами.</a:t>
            </a:r>
            <a:endParaRPr lang="ru-RU" sz="1200" dirty="0">
              <a:latin typeface="Cambria" panose="02040503050406030204" pitchFamily="18" charset="0"/>
            </a:endParaRPr>
          </a:p>
          <a:p>
            <a:r>
              <a:rPr lang="uk-UA" sz="1200" dirty="0" smtClean="0">
                <a:latin typeface="Cambria" panose="02040503050406030204" pitchFamily="18" charset="0"/>
              </a:rPr>
              <a:t>13.Замінити </a:t>
            </a:r>
            <a:r>
              <a:rPr lang="uk-UA" sz="1200" dirty="0" err="1">
                <a:latin typeface="Cambria" panose="02040503050406030204" pitchFamily="18" charset="0"/>
              </a:rPr>
              <a:t>moodle</a:t>
            </a:r>
            <a:r>
              <a:rPr lang="uk-UA" sz="1200" dirty="0">
                <a:latin typeface="Cambria" panose="02040503050406030204" pitchFamily="18" charset="0"/>
              </a:rPr>
              <a:t>, з ним у багатьох студентів бувають проблеми із логіном та користуванням, </a:t>
            </a:r>
          </a:p>
          <a:p>
            <a:r>
              <a:rPr lang="uk-UA" sz="1200" dirty="0">
                <a:latin typeface="Cambria" panose="02040503050406030204" pitchFamily="18" charset="0"/>
              </a:rPr>
              <a:t>      на мою думку </a:t>
            </a:r>
            <a:r>
              <a:rPr lang="uk-UA" sz="1200" dirty="0" err="1">
                <a:latin typeface="Cambria" panose="02040503050406030204" pitchFamily="18" charset="0"/>
              </a:rPr>
              <a:t>google</a:t>
            </a:r>
            <a:r>
              <a:rPr lang="uk-UA" sz="1200" dirty="0">
                <a:latin typeface="Cambria" panose="02040503050406030204" pitchFamily="18" charset="0"/>
              </a:rPr>
              <a:t> </a:t>
            </a:r>
            <a:r>
              <a:rPr lang="uk-UA" sz="1200" dirty="0" err="1">
                <a:latin typeface="Cambria" panose="02040503050406030204" pitchFamily="18" charset="0"/>
              </a:rPr>
              <a:t>classroom</a:t>
            </a:r>
            <a:r>
              <a:rPr lang="uk-UA" sz="1200" dirty="0">
                <a:latin typeface="Cambria" panose="02040503050406030204" pitchFamily="18" charset="0"/>
              </a:rPr>
              <a:t> є зручнішим</a:t>
            </a:r>
            <a:r>
              <a:rPr lang="uk-UA" sz="1200" dirty="0" smtClean="0">
                <a:latin typeface="Cambria" panose="02040503050406030204" pitchFamily="18" charset="0"/>
              </a:rPr>
              <a:t>.</a:t>
            </a:r>
          </a:p>
          <a:p>
            <a:r>
              <a:rPr lang="uk-UA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14.Лекції тільки дистанційно, очно - лабораторні і практичні</a:t>
            </a:r>
            <a:r>
              <a:rPr lang="uk-UA" sz="12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.(не тільки коли хвороба чи війна, </a:t>
            </a:r>
          </a:p>
          <a:p>
            <a:r>
              <a:rPr lang="uk-UA" sz="12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який надіємось буде кінець).</a:t>
            </a:r>
            <a:endParaRPr lang="ru-RU" sz="12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uk-UA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15. Покращення якості програми </a:t>
            </a:r>
            <a:r>
              <a:rPr lang="uk-UA" sz="1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мудл</a:t>
            </a:r>
            <a:r>
              <a:rPr lang="uk-UA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при проходженні тестів постійно вибиває.</a:t>
            </a:r>
            <a:endParaRPr lang="ru-RU" sz="12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uk-UA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16. Застосування викладачами більше практичних знань та використання </a:t>
            </a:r>
            <a:r>
              <a:rPr lang="uk-UA" sz="1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іноваційних</a:t>
            </a:r>
            <a:r>
              <a:rPr lang="uk-UA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технологій </a:t>
            </a:r>
          </a:p>
          <a:p>
            <a:r>
              <a:rPr lang="uk-UA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та прикладів які знадобляться нам в майбутньому. Запровадити проектні методи навчання.</a:t>
            </a:r>
            <a:endParaRPr lang="ru-RU" sz="12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uk-UA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17.На рахунок англійської: більше практики і сучасних книг, а не багато Д/З і цілу пару перевіряти </a:t>
            </a:r>
          </a:p>
          <a:p>
            <a:r>
              <a:rPr lang="uk-UA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його, бо це не забезпечує ніякого результату, в цілому - то все добре.</a:t>
            </a:r>
            <a:endParaRPr lang="ru-RU" sz="12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228600" indent="-228600"/>
            <a:r>
              <a:rPr lang="uk-UA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18.Лабораторні роботи з розробки програмного забезпечення повинні ґрунтуватись не на </a:t>
            </a:r>
          </a:p>
          <a:p>
            <a:r>
              <a:rPr lang="uk-UA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математичних задачах, а на задачах, які схожі на ті, що вирішуються в реальних умовах </a:t>
            </a:r>
          </a:p>
          <a:p>
            <a:r>
              <a:rPr lang="uk-UA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на пов'язаних з поточною мовою програмування роботах.</a:t>
            </a:r>
          </a:p>
          <a:p>
            <a:r>
              <a:rPr lang="uk-UA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19.Покращення відкритої та прозорої комунікації між викладачами та студентами. </a:t>
            </a:r>
            <a:br>
              <a:rPr lang="uk-UA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endParaRPr lang="uk-UA" sz="1200" dirty="0" smtClean="0">
              <a:latin typeface="Cambria" panose="02040503050406030204" pitchFamily="18" charset="0"/>
            </a:endParaRPr>
          </a:p>
          <a:p>
            <a:endParaRPr lang="uk-UA" sz="1200" dirty="0">
              <a:latin typeface="Cambria" panose="02040503050406030204" pitchFamily="18" charset="0"/>
            </a:endParaRPr>
          </a:p>
          <a:p>
            <a:endParaRPr lang="uk-UA" sz="1200" dirty="0">
              <a:latin typeface="Cambria" panose="02040503050406030204" pitchFamily="18" charset="0"/>
            </a:endParaRPr>
          </a:p>
          <a:p>
            <a:endParaRPr lang="uk-UA" sz="1200" dirty="0">
              <a:latin typeface="Cambria" panose="02040503050406030204" pitchFamily="18" charset="0"/>
            </a:endParaRPr>
          </a:p>
          <a:p>
            <a:endParaRPr lang="ru-RU" sz="1200" dirty="0"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alt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1000" dirty="0">
              <a:latin typeface="Cambria" panose="02040503050406030204" pitchFamily="18" charset="0"/>
            </a:endParaRPr>
          </a:p>
          <a:p>
            <a:pPr lvl="0" algn="ctr"/>
            <a:endParaRPr lang="uk-UA" sz="1000" dirty="0">
              <a:latin typeface="Cambria" panose="02040503050406030204" pitchFamily="18" charset="0"/>
            </a:endParaRPr>
          </a:p>
        </p:txBody>
      </p:sp>
      <p:sp>
        <p:nvSpPr>
          <p:cNvPr id="8" name="_s7186"/>
          <p:cNvSpPr>
            <a:spLocks noChangeArrowheads="1"/>
          </p:cNvSpPr>
          <p:nvPr/>
        </p:nvSpPr>
        <p:spPr bwMode="auto">
          <a:xfrm>
            <a:off x="8664575" y="39688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uk-U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955935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0" y="39689"/>
            <a:ext cx="9144000" cy="5560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ПРОПОЗИЦІЇ ЗДОБУВАЧІВ ВИЩОЇ ОСВІТИ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щодо покращення якості освітнього процесу в інституті (університеті) </a:t>
            </a:r>
            <a:endParaRPr lang="ru-RU" sz="16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-03\Desktop\завантаження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30737" y="0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_s7186"/>
          <p:cNvSpPr>
            <a:spLocks noChangeArrowheads="1"/>
          </p:cNvSpPr>
          <p:nvPr/>
        </p:nvSpPr>
        <p:spPr bwMode="auto">
          <a:xfrm>
            <a:off x="96278" y="630666"/>
            <a:ext cx="9047722" cy="62622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u="sng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uk-UA" sz="1400" dirty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uk-UA" sz="14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20.Розвиток програми підтримки для студентів, які допоможуть їм успішно впоратися зі стресом </a:t>
            </a:r>
          </a:p>
          <a:p>
            <a:r>
              <a:rPr lang="uk-UA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та зменшать вплив негативних факторів на їх навчання.</a:t>
            </a:r>
            <a:br>
              <a:rPr lang="uk-UA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21. Важливо забезпечити індивідуальний підхід до кожного студента, де викладачі зможуть </a:t>
            </a:r>
          </a:p>
          <a:p>
            <a:r>
              <a:rPr lang="uk-UA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враховувати його особливості, потреби та можливості..</a:t>
            </a:r>
            <a:endParaRPr lang="ru-RU" sz="14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uk-UA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22.Доступ </a:t>
            </a:r>
            <a:r>
              <a:rPr lang="uk-UA" sz="1400" dirty="0">
                <a:solidFill>
                  <a:schemeClr val="tx1"/>
                </a:solidFill>
                <a:latin typeface="Cambria" panose="02040503050406030204" pitchFamily="18" charset="0"/>
              </a:rPr>
              <a:t>студентів та викладачів до високоякісного та наукового матеріалу та ресурсів, які </a:t>
            </a:r>
          </a:p>
          <a:p>
            <a:r>
              <a:rPr lang="uk-UA" sz="1400" dirty="0">
                <a:solidFill>
                  <a:schemeClr val="tx1"/>
                </a:solidFill>
                <a:latin typeface="Cambria" panose="02040503050406030204" pitchFamily="18" charset="0"/>
              </a:rPr>
              <a:t>       допоможуть у розвитку та навчанні, а також допоможуть викладачам підготувати більш </a:t>
            </a:r>
          </a:p>
          <a:p>
            <a:r>
              <a:rPr lang="uk-UA" sz="1400" dirty="0">
                <a:solidFill>
                  <a:schemeClr val="tx1"/>
                </a:solidFill>
                <a:latin typeface="Cambria" panose="02040503050406030204" pitchFamily="18" charset="0"/>
              </a:rPr>
              <a:t>       ефективні лекції та матеріали для навчання.</a:t>
            </a:r>
          </a:p>
          <a:p>
            <a:r>
              <a:rPr lang="uk-UA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23.Більш </a:t>
            </a:r>
            <a:r>
              <a:rPr lang="uk-UA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іноваційні</a:t>
            </a:r>
            <a:r>
              <a:rPr lang="uk-UA" sz="1400" dirty="0">
                <a:solidFill>
                  <a:schemeClr val="tx1"/>
                </a:solidFill>
                <a:latin typeface="Cambria" panose="02040503050406030204" pitchFamily="18" charset="0"/>
              </a:rPr>
              <a:t> методи викладання, більше практики. Іти в ногу з часом, слідкувати за </a:t>
            </a:r>
          </a:p>
          <a:p>
            <a:r>
              <a:rPr lang="uk-UA" sz="1400" dirty="0">
                <a:solidFill>
                  <a:schemeClr val="tx1"/>
                </a:solidFill>
                <a:latin typeface="Cambria" panose="02040503050406030204" pitchFamily="18" charset="0"/>
              </a:rPr>
              <a:t>       новинками в індустрії та намагатись доносити їх студентам.</a:t>
            </a: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uk-UA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24.Оновити </a:t>
            </a:r>
            <a:r>
              <a:rPr lang="uk-UA" sz="1400" dirty="0">
                <a:solidFill>
                  <a:schemeClr val="tx1"/>
                </a:solidFill>
                <a:latin typeface="Cambria" panose="02040503050406030204" pitchFamily="18" charset="0"/>
              </a:rPr>
              <a:t>частково методику викладання в окремих викладачів, як профільних, так і англійської, </a:t>
            </a:r>
          </a:p>
          <a:p>
            <a:r>
              <a:rPr lang="uk-UA" sz="1400" dirty="0">
                <a:solidFill>
                  <a:schemeClr val="tx1"/>
                </a:solidFill>
                <a:latin typeface="Cambria" panose="02040503050406030204" pitchFamily="18" charset="0"/>
              </a:rPr>
              <a:t>      які думають що ми маємо все знати </a:t>
            </a:r>
            <a:r>
              <a:rPr lang="uk-UA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pPr algn="just"/>
            <a:r>
              <a:rPr lang="uk-UA" sz="1400" dirty="0" smtClean="0">
                <a:latin typeface="Cambria" panose="02040503050406030204" pitchFamily="18" charset="0"/>
              </a:rPr>
              <a:t>25.Вибір потребує не 25% а 50% </a:t>
            </a:r>
            <a:r>
              <a:rPr lang="uk-UA" sz="1400" dirty="0" err="1" smtClean="0">
                <a:latin typeface="Cambria" panose="02040503050406030204" pitchFamily="18" charset="0"/>
              </a:rPr>
              <a:t>.Можливість</a:t>
            </a:r>
            <a:r>
              <a:rPr lang="uk-UA" sz="1400" dirty="0" smtClean="0">
                <a:latin typeface="Cambria" panose="02040503050406030204" pitchFamily="18" charset="0"/>
              </a:rPr>
              <a:t> студентам самостійно обирати предмети, </a:t>
            </a:r>
          </a:p>
          <a:p>
            <a:pPr algn="just"/>
            <a:r>
              <a:rPr lang="uk-UA" sz="1400" dirty="0" smtClean="0">
                <a:latin typeface="Cambria" panose="02040503050406030204" pitchFamily="18" charset="0"/>
              </a:rPr>
              <a:t>       які </a:t>
            </a:r>
            <a:r>
              <a:rPr lang="uk-UA" sz="1400" dirty="0" err="1" smtClean="0">
                <a:latin typeface="Cambria" panose="02040503050406030204" pitchFamily="18" charset="0"/>
              </a:rPr>
              <a:t>задовільнятимуть</a:t>
            </a:r>
            <a:r>
              <a:rPr lang="uk-UA" sz="1400" dirty="0" smtClean="0">
                <a:latin typeface="Cambria" panose="02040503050406030204" pitchFamily="18" charset="0"/>
              </a:rPr>
              <a:t> бажання вчитись та вивчати щось нове, що в майбутньому, може цілком </a:t>
            </a:r>
          </a:p>
          <a:p>
            <a:pPr algn="just"/>
            <a:r>
              <a:rPr lang="uk-UA" sz="1400" dirty="0" smtClean="0">
                <a:latin typeface="Cambria" panose="02040503050406030204" pitchFamily="18" charset="0"/>
              </a:rPr>
              <a:t>       допомогти при влаштуванні на роботу.</a:t>
            </a:r>
            <a:endParaRPr lang="ru-RU" sz="1400" dirty="0" smtClean="0">
              <a:latin typeface="Cambria" panose="02040503050406030204" pitchFamily="18" charset="0"/>
            </a:endParaRPr>
          </a:p>
          <a:p>
            <a:pPr algn="just"/>
            <a:r>
              <a:rPr lang="uk-UA" sz="1400" dirty="0" smtClean="0">
                <a:latin typeface="Cambria" panose="02040503050406030204" pitchFamily="18" charset="0"/>
              </a:rPr>
              <a:t>26.Дати можливість відмовлятись від предметів, які не хочу вивчати. Дайте бути кращим </a:t>
            </a:r>
          </a:p>
          <a:p>
            <a:pPr algn="just"/>
            <a:r>
              <a:rPr lang="uk-UA" sz="1400" dirty="0" smtClean="0">
                <a:latin typeface="Cambria" panose="02040503050406030204" pitchFamily="18" charset="0"/>
              </a:rPr>
              <a:t>    в математиці, але абсолютно не тямити в історії. Ваша задача - випустити спеціаліста, дати державі </a:t>
            </a:r>
          </a:p>
          <a:p>
            <a:pPr algn="just"/>
            <a:r>
              <a:rPr lang="uk-UA" sz="1400" dirty="0" smtClean="0">
                <a:latin typeface="Cambria" panose="02040503050406030204" pitchFamily="18" charset="0"/>
              </a:rPr>
              <a:t>      </a:t>
            </a:r>
            <a:r>
              <a:rPr lang="uk-UA" sz="1400" dirty="0" err="1" smtClean="0">
                <a:latin typeface="Cambria" panose="02040503050406030204" pitchFamily="18" charset="0"/>
              </a:rPr>
              <a:t>юніт</a:t>
            </a:r>
            <a:r>
              <a:rPr lang="uk-UA" sz="1400" dirty="0" smtClean="0">
                <a:latin typeface="Cambria" panose="02040503050406030204" pitchFamily="18" charset="0"/>
              </a:rPr>
              <a:t>, який зможе працювати і приносити їй гроші. </a:t>
            </a:r>
            <a:endParaRPr lang="ru-RU" sz="1400" dirty="0" smtClean="0">
              <a:latin typeface="Cambria" panose="020405030504060302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uk-UA" sz="1400" dirty="0">
              <a:latin typeface="Cambria" panose="02040503050406030204" pitchFamily="18" charset="0"/>
            </a:endParaRPr>
          </a:p>
          <a:p>
            <a:endParaRPr lang="uk-UA" sz="1200" dirty="0">
              <a:latin typeface="Cambria" panose="02040503050406030204" pitchFamily="18" charset="0"/>
            </a:endParaRPr>
          </a:p>
          <a:p>
            <a:endParaRPr lang="ru-RU" sz="1200" dirty="0"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alt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1000" dirty="0">
              <a:latin typeface="Cambria" panose="02040503050406030204" pitchFamily="18" charset="0"/>
            </a:endParaRPr>
          </a:p>
          <a:p>
            <a:pPr lvl="0" algn="ctr"/>
            <a:endParaRPr lang="uk-UA" sz="1000" dirty="0">
              <a:latin typeface="Cambria" panose="02040503050406030204" pitchFamily="18" charset="0"/>
            </a:endParaRPr>
          </a:p>
        </p:txBody>
      </p:sp>
      <p:sp>
        <p:nvSpPr>
          <p:cNvPr id="8" name="_s7186"/>
          <p:cNvSpPr>
            <a:spLocks noChangeArrowheads="1"/>
          </p:cNvSpPr>
          <p:nvPr/>
        </p:nvSpPr>
        <p:spPr bwMode="auto">
          <a:xfrm>
            <a:off x="8664575" y="39688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uk-U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689326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0" y="39689"/>
            <a:ext cx="9144000" cy="6913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Моніторинг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(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Центр ЗЯВО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)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викладацької думки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з питань покращення якості 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освітнього процесу</a:t>
            </a:r>
            <a:endParaRPr lang="ru-RU" sz="20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-03\Desktop\завантаження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30737" y="0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1" name="Рисунок 20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1108746" y="5236073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2" name="Рисунок 21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3751201" y="5236074"/>
            <a:ext cx="469412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3" name="Рисунок 22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6402240" y="5232830"/>
            <a:ext cx="462928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4" name="Рисунок 23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7570856" y="5236075"/>
            <a:ext cx="469413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8" name="_s7186"/>
          <p:cNvSpPr>
            <a:spLocks noChangeArrowheads="1"/>
          </p:cNvSpPr>
          <p:nvPr/>
        </p:nvSpPr>
        <p:spPr bwMode="auto">
          <a:xfrm>
            <a:off x="0" y="741054"/>
            <a:ext cx="9047722" cy="56166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spcBef>
                <a:spcPts val="0"/>
              </a:spcBef>
              <a:buNone/>
            </a:pPr>
            <a:endParaRPr lang="uk-UA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Oval 72"/>
          <p:cNvSpPr>
            <a:spLocks noChangeArrowheads="1"/>
          </p:cNvSpPr>
          <p:nvPr/>
        </p:nvSpPr>
        <p:spPr bwMode="auto">
          <a:xfrm>
            <a:off x="3203848" y="913096"/>
            <a:ext cx="5756922" cy="883899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</a:rPr>
              <a:t>Загальна кількість </a:t>
            </a:r>
          </a:p>
          <a:p>
            <a:pPr algn="ctr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</a:rPr>
              <a:t>штатних викладачів – 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144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b="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Oval 72"/>
          <p:cNvSpPr>
            <a:spLocks noChangeArrowheads="1"/>
          </p:cNvSpPr>
          <p:nvPr/>
        </p:nvSpPr>
        <p:spPr bwMode="auto">
          <a:xfrm>
            <a:off x="5181731" y="1883789"/>
            <a:ext cx="3715413" cy="904229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</a:rPr>
              <a:t>Взяли участь в опитуванні –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121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</a:rPr>
              <a:t> респондентів </a:t>
            </a:r>
            <a:r>
              <a:rPr lang="uk-UA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(84,0%)</a:t>
            </a:r>
          </a:p>
          <a:p>
            <a:pPr algn="ctr"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b="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156" y="2874812"/>
            <a:ext cx="2252785" cy="1930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1675354"/>
              </p:ext>
            </p:extLst>
          </p:nvPr>
        </p:nvGraphicFramePr>
        <p:xfrm>
          <a:off x="3714824" y="5252131"/>
          <a:ext cx="5182320" cy="10585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289224">
                  <a:extLst>
                    <a:ext uri="{9D8B030D-6E8A-4147-A177-3AD203B41FA5}">
                      <a16:colId xmlns:a16="http://schemas.microsoft.com/office/drawing/2014/main" xmlns="" val="324731035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70094429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551832472"/>
                    </a:ext>
                  </a:extLst>
                </a:gridCol>
                <a:gridCol w="1444824">
                  <a:extLst>
                    <a:ext uri="{9D8B030D-6E8A-4147-A177-3AD203B41FA5}">
                      <a16:colId xmlns:a16="http://schemas.microsoft.com/office/drawing/2014/main" xmlns="" val="1059759405"/>
                    </a:ext>
                  </a:extLst>
                </a:gridCol>
              </a:tblGrid>
              <a:tr h="529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0-5 років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5-10 років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10-20 років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більше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20 років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3781260630"/>
                  </a:ext>
                </a:extLst>
              </a:tr>
              <a:tr h="529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12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(9,9%)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(12,4%)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53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(43,8%)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 41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(33,9%)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5749594"/>
                  </a:ext>
                </a:extLst>
              </a:tr>
            </a:tbl>
          </a:graphicData>
        </a:graphic>
      </p:graphicFrame>
      <p:pic>
        <p:nvPicPr>
          <p:cNvPr id="15" name="Рисунок 14" descr="ᐉ Калина — купити по ціні 0,00 грн/кг • Київ, Харків, Дніпро • FRUIT TIME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6" t="18305" r="8675" b="17619"/>
          <a:stretch/>
        </p:blipFill>
        <p:spPr bwMode="auto">
          <a:xfrm>
            <a:off x="318854" y="840815"/>
            <a:ext cx="2049197" cy="1316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_s7186"/>
          <p:cNvSpPr>
            <a:spLocks noChangeArrowheads="1"/>
          </p:cNvSpPr>
          <p:nvPr/>
        </p:nvSpPr>
        <p:spPr bwMode="auto">
          <a:xfrm>
            <a:off x="8664575" y="39688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8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uk-U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7F3AE86-75FA-4E14-B055-685DA79FE09A}"/>
              </a:ext>
            </a:extLst>
          </p:cNvPr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8507" t="12387" r="18624" b="15378"/>
          <a:stretch/>
        </p:blipFill>
        <p:spPr bwMode="auto">
          <a:xfrm>
            <a:off x="322644" y="2157562"/>
            <a:ext cx="3715413" cy="3575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8100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0" y="39689"/>
            <a:ext cx="9144000" cy="46282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Моніторинг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(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Центр ЗЯВО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)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 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викладацької думки з питань покращення якості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освітнього процесу в інституті </a:t>
            </a:r>
            <a:r>
              <a:rPr lang="uk-UA" sz="17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(взяли участь – 84,0 % респондентів)</a:t>
            </a:r>
            <a:endParaRPr lang="ru-RU" sz="17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-03\Desktop\завантаження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30737" y="0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8" name="_s7186"/>
          <p:cNvSpPr>
            <a:spLocks noChangeArrowheads="1"/>
          </p:cNvSpPr>
          <p:nvPr/>
        </p:nvSpPr>
        <p:spPr bwMode="auto">
          <a:xfrm>
            <a:off x="0" y="542199"/>
            <a:ext cx="9047722" cy="63158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uk-UA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Oval 72"/>
          <p:cNvSpPr>
            <a:spLocks noChangeArrowheads="1"/>
          </p:cNvSpPr>
          <p:nvPr/>
        </p:nvSpPr>
        <p:spPr bwMode="auto">
          <a:xfrm>
            <a:off x="71545" y="542200"/>
            <a:ext cx="4600602" cy="99419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1400" dirty="0">
                <a:solidFill>
                  <a:schemeClr val="tx1"/>
                </a:solidFill>
                <a:latin typeface="Cambria" panose="02040503050406030204" pitchFamily="18" charset="0"/>
              </a:rPr>
              <a:t>2. Умови праці в інституті зручні та комфортні – Ви задоволені (наявністю навчальних приміщень-аудиторій, лабораторій, безпекою праці, освітнього процесу)?</a:t>
            </a:r>
            <a:endParaRPr lang="uk-UA" alt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Двойная стрелка вверх/вниз 19"/>
          <p:cNvSpPr/>
          <p:nvPr/>
        </p:nvSpPr>
        <p:spPr>
          <a:xfrm>
            <a:off x="4690554" y="595702"/>
            <a:ext cx="230457" cy="6262298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096" y="1588374"/>
            <a:ext cx="1710315" cy="112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Двойная стрелка влево/вправо 12"/>
          <p:cNvSpPr/>
          <p:nvPr/>
        </p:nvSpPr>
        <p:spPr>
          <a:xfrm>
            <a:off x="115516" y="3642355"/>
            <a:ext cx="4600603" cy="216024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Oval 72"/>
          <p:cNvSpPr>
            <a:spLocks noChangeArrowheads="1"/>
          </p:cNvSpPr>
          <p:nvPr/>
        </p:nvSpPr>
        <p:spPr bwMode="auto">
          <a:xfrm>
            <a:off x="4881570" y="587442"/>
            <a:ext cx="2589716" cy="1022347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1400" dirty="0">
                <a:solidFill>
                  <a:schemeClr val="tx1"/>
                </a:solidFill>
                <a:latin typeface="Cambria" panose="02040503050406030204" pitchFamily="18" charset="0"/>
              </a:rPr>
              <a:t>3. Чи задовольняє Вас в інституті наявна ресурсна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1400" dirty="0">
                <a:solidFill>
                  <a:schemeClr val="tx1"/>
                </a:solidFill>
                <a:latin typeface="Cambria" panose="02040503050406030204" pitchFamily="18" charset="0"/>
              </a:rPr>
              <a:t>(матеріально-технічна) база викладання?</a:t>
            </a:r>
          </a:p>
          <a:p>
            <a:pPr algn="ctr">
              <a:buNone/>
            </a:pPr>
            <a:endParaRPr lang="uk-UA" alt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092" y="1569379"/>
            <a:ext cx="1787411" cy="1159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7582807"/>
              </p:ext>
            </p:extLst>
          </p:nvPr>
        </p:nvGraphicFramePr>
        <p:xfrm>
          <a:off x="4961011" y="2710074"/>
          <a:ext cx="3460059" cy="812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825692">
                  <a:extLst>
                    <a:ext uri="{9D8B030D-6E8A-4147-A177-3AD203B41FA5}">
                      <a16:colId xmlns:a16="http://schemas.microsoft.com/office/drawing/2014/main" xmlns="" val="2468143546"/>
                    </a:ext>
                  </a:extLst>
                </a:gridCol>
                <a:gridCol w="805461">
                  <a:extLst>
                    <a:ext uri="{9D8B030D-6E8A-4147-A177-3AD203B41FA5}">
                      <a16:colId xmlns:a16="http://schemas.microsoft.com/office/drawing/2014/main" xmlns="" val="406863259"/>
                    </a:ext>
                  </a:extLst>
                </a:gridCol>
                <a:gridCol w="773259">
                  <a:extLst>
                    <a:ext uri="{9D8B030D-6E8A-4147-A177-3AD203B41FA5}">
                      <a16:colId xmlns:a16="http://schemas.microsoft.com/office/drawing/2014/main" xmlns="" val="603493925"/>
                    </a:ext>
                  </a:extLst>
                </a:gridCol>
                <a:gridCol w="1055647">
                  <a:extLst>
                    <a:ext uri="{9D8B030D-6E8A-4147-A177-3AD203B41FA5}">
                      <a16:colId xmlns:a16="http://schemas.microsoft.com/office/drawing/2014/main" xmlns="" val="2222498800"/>
                    </a:ext>
                  </a:extLst>
                </a:gridCol>
              </a:tblGrid>
              <a:tr h="230505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2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2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Cambria" panose="02040503050406030204" pitchFamily="18" charset="0"/>
                        </a:rPr>
                        <a:t>важко відповісти</a:t>
                      </a:r>
                      <a:endParaRPr lang="ru-RU" sz="12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604508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36 (29,8%)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77 (63,6%)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  (5,8%)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1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  (0,8%)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19348655"/>
                  </a:ext>
                </a:extLst>
              </a:tr>
            </a:tbl>
          </a:graphicData>
        </a:graphic>
      </p:graphicFrame>
      <p:sp>
        <p:nvSpPr>
          <p:cNvPr id="34" name="Двойная стрелка влево/вправо 33"/>
          <p:cNvSpPr/>
          <p:nvPr/>
        </p:nvSpPr>
        <p:spPr>
          <a:xfrm>
            <a:off x="4806561" y="3499236"/>
            <a:ext cx="4241161" cy="228415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Oval 72"/>
          <p:cNvSpPr>
            <a:spLocks noChangeArrowheads="1"/>
          </p:cNvSpPr>
          <p:nvPr/>
        </p:nvSpPr>
        <p:spPr bwMode="auto">
          <a:xfrm>
            <a:off x="99478" y="3839747"/>
            <a:ext cx="4620498" cy="475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1400" dirty="0">
                <a:solidFill>
                  <a:schemeClr val="tx1"/>
                </a:solidFill>
                <a:latin typeface="Cambria" panose="02040503050406030204" pitchFamily="18" charset="0"/>
              </a:rPr>
              <a:t>4. Чи задовольняє інформаційно-технічна підтримка освітнього процесу в інституті?</a:t>
            </a:r>
            <a:endParaRPr lang="uk-UA" alt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2057" y="4365460"/>
            <a:ext cx="2141808" cy="1444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Oval 72"/>
          <p:cNvSpPr>
            <a:spLocks noChangeArrowheads="1"/>
          </p:cNvSpPr>
          <p:nvPr/>
        </p:nvSpPr>
        <p:spPr bwMode="auto">
          <a:xfrm>
            <a:off x="4881570" y="3662388"/>
            <a:ext cx="4178290" cy="854425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1300" dirty="0">
                <a:solidFill>
                  <a:schemeClr val="tx1"/>
                </a:solidFill>
                <a:latin typeface="Cambria" panose="02040503050406030204" pitchFamily="18" charset="0"/>
              </a:rPr>
              <a:t>5. Чи доступна і є своєчасною актуальна інформація про важливі події, заходи, досягнення інституту (сайт, стенди, соціальні мережі, преса тощо)?</a:t>
            </a:r>
          </a:p>
          <a:p>
            <a:pPr algn="ctr">
              <a:spcBef>
                <a:spcPts val="0"/>
              </a:spcBef>
              <a:buNone/>
            </a:pPr>
            <a:endParaRPr lang="uk-UA" altLang="ru-RU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8437" y="5479724"/>
            <a:ext cx="1832603" cy="1350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 descr="C:\Users\user-03\Desktop\завантаження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26618" y="39688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7" name="_s7186"/>
          <p:cNvSpPr>
            <a:spLocks noChangeArrowheads="1"/>
          </p:cNvSpPr>
          <p:nvPr/>
        </p:nvSpPr>
        <p:spPr bwMode="auto">
          <a:xfrm>
            <a:off x="8664575" y="39688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8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uk-U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95AE8EC-47E6-4BAD-A857-3BE627466FBE}"/>
              </a:ext>
            </a:extLst>
          </p:cNvPr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263" t="9821" r="14194" b="12207"/>
          <a:stretch/>
        </p:blipFill>
        <p:spPr bwMode="auto">
          <a:xfrm>
            <a:off x="7134" y="1576085"/>
            <a:ext cx="2116789" cy="2096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xmlns="" id="{437D61E7-1434-47DD-B7C2-59CD49FF3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3795586"/>
              </p:ext>
            </p:extLst>
          </p:nvPr>
        </p:nvGraphicFramePr>
        <p:xfrm>
          <a:off x="1259633" y="2855915"/>
          <a:ext cx="3274636" cy="812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781443">
                  <a:extLst>
                    <a:ext uri="{9D8B030D-6E8A-4147-A177-3AD203B41FA5}">
                      <a16:colId xmlns:a16="http://schemas.microsoft.com/office/drawing/2014/main" xmlns="" val="1962168575"/>
                    </a:ext>
                  </a:extLst>
                </a:gridCol>
                <a:gridCol w="762298">
                  <a:extLst>
                    <a:ext uri="{9D8B030D-6E8A-4147-A177-3AD203B41FA5}">
                      <a16:colId xmlns:a16="http://schemas.microsoft.com/office/drawing/2014/main" xmlns="" val="3517090702"/>
                    </a:ext>
                  </a:extLst>
                </a:gridCol>
                <a:gridCol w="731821">
                  <a:extLst>
                    <a:ext uri="{9D8B030D-6E8A-4147-A177-3AD203B41FA5}">
                      <a16:colId xmlns:a16="http://schemas.microsoft.com/office/drawing/2014/main" xmlns="" val="419079076"/>
                    </a:ext>
                  </a:extLst>
                </a:gridCol>
                <a:gridCol w="999074">
                  <a:extLst>
                    <a:ext uri="{9D8B030D-6E8A-4147-A177-3AD203B41FA5}">
                      <a16:colId xmlns:a16="http://schemas.microsoft.com/office/drawing/2014/main" xmlns="" val="2627353745"/>
                    </a:ext>
                  </a:extLst>
                </a:gridCol>
              </a:tblGrid>
              <a:tr h="302927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2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2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Cambria" panose="02040503050406030204" pitchFamily="18" charset="0"/>
                        </a:rPr>
                        <a:t>важко відповісти</a:t>
                      </a:r>
                      <a:endParaRPr lang="ru-RU" sz="12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1399931"/>
                  </a:ext>
                </a:extLst>
              </a:tr>
              <a:tr h="302927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81 (66,9%)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37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(30,6%)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(0,8%)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(1,7%)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61199343"/>
                  </a:ext>
                </a:extLst>
              </a:tr>
            </a:tbl>
          </a:graphicData>
        </a:graphic>
      </p:graphicFrame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00FE5177-8069-450E-B06B-E99CFCF1A1C7}"/>
              </a:ext>
            </a:extLst>
          </p:cNvPr>
          <p:cNvPicPr/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491" t="9384" r="13568" b="12918"/>
          <a:stretch/>
        </p:blipFill>
        <p:spPr bwMode="auto">
          <a:xfrm>
            <a:off x="7179042" y="791048"/>
            <a:ext cx="1988820" cy="1938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3B7230-76F0-4B5D-BDD0-16A70617ADEA}"/>
              </a:ext>
            </a:extLst>
          </p:cNvPr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0669" t="9206" r="14980" b="13095"/>
          <a:stretch/>
        </p:blipFill>
        <p:spPr bwMode="auto">
          <a:xfrm>
            <a:off x="-36821" y="4365460"/>
            <a:ext cx="2736613" cy="2518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46" name="Таблица 45">
            <a:extLst>
              <a:ext uri="{FF2B5EF4-FFF2-40B4-BE49-F238E27FC236}">
                <a16:creationId xmlns:a16="http://schemas.microsoft.com/office/drawing/2014/main" xmlns="" id="{1893569A-0BE2-48D4-B304-7E5825CBD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623207"/>
              </p:ext>
            </p:extLst>
          </p:nvPr>
        </p:nvGraphicFramePr>
        <p:xfrm>
          <a:off x="1259633" y="5983615"/>
          <a:ext cx="3374276" cy="812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805220">
                  <a:extLst>
                    <a:ext uri="{9D8B030D-6E8A-4147-A177-3AD203B41FA5}">
                      <a16:colId xmlns:a16="http://schemas.microsoft.com/office/drawing/2014/main" xmlns="" val="1179821974"/>
                    </a:ext>
                  </a:extLst>
                </a:gridCol>
                <a:gridCol w="850963">
                  <a:extLst>
                    <a:ext uri="{9D8B030D-6E8A-4147-A177-3AD203B41FA5}">
                      <a16:colId xmlns:a16="http://schemas.microsoft.com/office/drawing/2014/main" xmlns="" val="571545119"/>
                    </a:ext>
                  </a:extLst>
                </a:gridCol>
                <a:gridCol w="688619">
                  <a:extLst>
                    <a:ext uri="{9D8B030D-6E8A-4147-A177-3AD203B41FA5}">
                      <a16:colId xmlns:a16="http://schemas.microsoft.com/office/drawing/2014/main" xmlns="" val="2269171743"/>
                    </a:ext>
                  </a:extLst>
                </a:gridCol>
                <a:gridCol w="1029474">
                  <a:extLst>
                    <a:ext uri="{9D8B030D-6E8A-4147-A177-3AD203B41FA5}">
                      <a16:colId xmlns:a16="http://schemas.microsoft.com/office/drawing/2014/main" xmlns="" val="4163003384"/>
                    </a:ext>
                  </a:extLst>
                </a:gridCol>
              </a:tblGrid>
              <a:tr h="370908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важко відповісти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98222470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83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(68,6%)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34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(28,1%)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(3,3%)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0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(0,0%)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07289967"/>
                  </a:ext>
                </a:extLst>
              </a:tr>
            </a:tbl>
          </a:graphicData>
        </a:graphic>
      </p:graphicFrame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E2B9CBCC-B68B-484C-9166-CBE7AB9BF9AA}"/>
              </a:ext>
            </a:extLst>
          </p:cNvPr>
          <p:cNvPicPr/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6317" t="10559" r="16172" b="10866"/>
          <a:stretch/>
        </p:blipFill>
        <p:spPr bwMode="auto">
          <a:xfrm>
            <a:off x="7039508" y="4797152"/>
            <a:ext cx="2111787" cy="2112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48" name="Таблица 47">
            <a:extLst>
              <a:ext uri="{FF2B5EF4-FFF2-40B4-BE49-F238E27FC236}">
                <a16:creationId xmlns:a16="http://schemas.microsoft.com/office/drawing/2014/main" xmlns="" id="{E1048A99-C369-4EF7-9703-7C03186BB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2172542"/>
              </p:ext>
            </p:extLst>
          </p:nvPr>
        </p:nvGraphicFramePr>
        <p:xfrm>
          <a:off x="4902823" y="4556502"/>
          <a:ext cx="3339921" cy="812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797022">
                  <a:extLst>
                    <a:ext uri="{9D8B030D-6E8A-4147-A177-3AD203B41FA5}">
                      <a16:colId xmlns:a16="http://schemas.microsoft.com/office/drawing/2014/main" xmlns="" val="3466069620"/>
                    </a:ext>
                  </a:extLst>
                </a:gridCol>
                <a:gridCol w="870191">
                  <a:extLst>
                    <a:ext uri="{9D8B030D-6E8A-4147-A177-3AD203B41FA5}">
                      <a16:colId xmlns:a16="http://schemas.microsoft.com/office/drawing/2014/main" xmlns="" val="3955896154"/>
                    </a:ext>
                  </a:extLst>
                </a:gridCol>
                <a:gridCol w="653715">
                  <a:extLst>
                    <a:ext uri="{9D8B030D-6E8A-4147-A177-3AD203B41FA5}">
                      <a16:colId xmlns:a16="http://schemas.microsoft.com/office/drawing/2014/main" xmlns="" val="338742626"/>
                    </a:ext>
                  </a:extLst>
                </a:gridCol>
                <a:gridCol w="1018993">
                  <a:extLst>
                    <a:ext uri="{9D8B030D-6E8A-4147-A177-3AD203B41FA5}">
                      <a16:colId xmlns:a16="http://schemas.microsoft.com/office/drawing/2014/main" xmlns="" val="4124075648"/>
                    </a:ext>
                  </a:extLst>
                </a:gridCol>
              </a:tblGrid>
              <a:tr h="347858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2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2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Cambria" panose="02040503050406030204" pitchFamily="18" charset="0"/>
                        </a:rPr>
                        <a:t>важко відповісти</a:t>
                      </a:r>
                      <a:endParaRPr lang="ru-RU" sz="12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91709973"/>
                  </a:ext>
                </a:extLst>
              </a:tr>
              <a:tr h="347858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95 (78,5%)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19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(15,7%)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(3,3%)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3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(2,5%)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0218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137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_s7186"/>
          <p:cNvSpPr>
            <a:spLocks noChangeArrowheads="1"/>
          </p:cNvSpPr>
          <p:nvPr/>
        </p:nvSpPr>
        <p:spPr bwMode="auto">
          <a:xfrm>
            <a:off x="8664575" y="39688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pic>
        <p:nvPicPr>
          <p:cNvPr id="7" name="Рисунок 6" descr="C:\Users\user-03\Desktop\завантаження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30737" y="0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_s7186"/>
          <p:cNvSpPr>
            <a:spLocks noChangeArrowheads="1"/>
          </p:cNvSpPr>
          <p:nvPr/>
        </p:nvSpPr>
        <p:spPr bwMode="auto">
          <a:xfrm>
            <a:off x="-1" y="465138"/>
            <a:ext cx="9129713" cy="63928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uk-UA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Oval 72"/>
          <p:cNvSpPr>
            <a:spLocks noChangeArrowheads="1"/>
          </p:cNvSpPr>
          <p:nvPr/>
        </p:nvSpPr>
        <p:spPr bwMode="auto">
          <a:xfrm>
            <a:off x="29622" y="583233"/>
            <a:ext cx="4307826" cy="972951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1800" dirty="0">
                <a:solidFill>
                  <a:schemeClr val="tx1"/>
                </a:solidFill>
                <a:latin typeface="Cambria" panose="02040503050406030204" pitchFamily="18" charset="0"/>
              </a:rPr>
              <a:t>6. Чи задовольняє взаємодія здобувачів вищої освіти і викладачів в освітньому процесі?</a:t>
            </a:r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4351736" y="595700"/>
            <a:ext cx="159009" cy="6262299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val 72"/>
          <p:cNvSpPr>
            <a:spLocks noChangeArrowheads="1"/>
          </p:cNvSpPr>
          <p:nvPr/>
        </p:nvSpPr>
        <p:spPr bwMode="auto">
          <a:xfrm>
            <a:off x="4426107" y="611101"/>
            <a:ext cx="4710749" cy="65395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Чи реалізується в інституті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студентоцентризму?</a:t>
            </a:r>
          </a:p>
          <a:p>
            <a:pPr algn="ctr">
              <a:spcBef>
                <a:spcPts val="0"/>
              </a:spcBef>
              <a:buNone/>
            </a:pPr>
            <a:endParaRPr lang="uk-UA" alt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7" y="1608339"/>
            <a:ext cx="1975251" cy="1266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4894579"/>
              </p:ext>
            </p:extLst>
          </p:nvPr>
        </p:nvGraphicFramePr>
        <p:xfrm>
          <a:off x="153550" y="5445224"/>
          <a:ext cx="4185070" cy="11538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998704">
                  <a:extLst>
                    <a:ext uri="{9D8B030D-6E8A-4147-A177-3AD203B41FA5}">
                      <a16:colId xmlns:a16="http://schemas.microsoft.com/office/drawing/2014/main" xmlns="" val="877143815"/>
                    </a:ext>
                  </a:extLst>
                </a:gridCol>
                <a:gridCol w="974236">
                  <a:extLst>
                    <a:ext uri="{9D8B030D-6E8A-4147-A177-3AD203B41FA5}">
                      <a16:colId xmlns:a16="http://schemas.microsoft.com/office/drawing/2014/main" xmlns="" val="1010183498"/>
                    </a:ext>
                  </a:extLst>
                </a:gridCol>
                <a:gridCol w="935286">
                  <a:extLst>
                    <a:ext uri="{9D8B030D-6E8A-4147-A177-3AD203B41FA5}">
                      <a16:colId xmlns:a16="http://schemas.microsoft.com/office/drawing/2014/main" xmlns="" val="1484688406"/>
                    </a:ext>
                  </a:extLst>
                </a:gridCol>
                <a:gridCol w="1276844">
                  <a:extLst>
                    <a:ext uri="{9D8B030D-6E8A-4147-A177-3AD203B41FA5}">
                      <a16:colId xmlns:a16="http://schemas.microsoft.com/office/drawing/2014/main" xmlns="" val="1494214803"/>
                    </a:ext>
                  </a:extLst>
                </a:gridCol>
              </a:tblGrid>
              <a:tr h="563128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важко відповісти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10863033"/>
                  </a:ext>
                </a:extLst>
              </a:tr>
              <a:tr h="590726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85 (70,2%)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33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(27,3%)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1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(0,8%)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(1,7%)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51967982"/>
                  </a:ext>
                </a:extLst>
              </a:tr>
            </a:tbl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114" y="2584289"/>
            <a:ext cx="2317638" cy="1590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4579638"/>
              </p:ext>
            </p:extLst>
          </p:nvPr>
        </p:nvGraphicFramePr>
        <p:xfrm>
          <a:off x="4657751" y="1330580"/>
          <a:ext cx="4204731" cy="10402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003397">
                  <a:extLst>
                    <a:ext uri="{9D8B030D-6E8A-4147-A177-3AD203B41FA5}">
                      <a16:colId xmlns:a16="http://schemas.microsoft.com/office/drawing/2014/main" xmlns="" val="124559561"/>
                    </a:ext>
                  </a:extLst>
                </a:gridCol>
                <a:gridCol w="978812">
                  <a:extLst>
                    <a:ext uri="{9D8B030D-6E8A-4147-A177-3AD203B41FA5}">
                      <a16:colId xmlns:a16="http://schemas.microsoft.com/office/drawing/2014/main" xmlns="" val="4047274146"/>
                    </a:ext>
                  </a:extLst>
                </a:gridCol>
                <a:gridCol w="939680">
                  <a:extLst>
                    <a:ext uri="{9D8B030D-6E8A-4147-A177-3AD203B41FA5}">
                      <a16:colId xmlns:a16="http://schemas.microsoft.com/office/drawing/2014/main" xmlns="" val="1069521601"/>
                    </a:ext>
                  </a:extLst>
                </a:gridCol>
                <a:gridCol w="1282842">
                  <a:extLst>
                    <a:ext uri="{9D8B030D-6E8A-4147-A177-3AD203B41FA5}">
                      <a16:colId xmlns:a16="http://schemas.microsoft.com/office/drawing/2014/main" xmlns="" val="4163400055"/>
                    </a:ext>
                  </a:extLst>
                </a:gridCol>
              </a:tblGrid>
              <a:tr h="520143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важко відповісти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07997600"/>
                  </a:ext>
                </a:extLst>
              </a:tr>
              <a:tr h="520143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92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mbria" panose="02040503050406030204" pitchFamily="18" charset="0"/>
                        </a:rPr>
                        <a:t>(76,0%)</a:t>
                      </a:r>
                      <a:endParaRPr lang="ru-RU" sz="1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18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(14,9%)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0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(0,0%)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11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(9,1%)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29894719"/>
                  </a:ext>
                </a:extLst>
              </a:tr>
            </a:tbl>
          </a:graphicData>
        </a:graphic>
      </p:graphicFrame>
      <p:sp>
        <p:nvSpPr>
          <p:cNvPr id="20" name="_s115735"/>
          <p:cNvSpPr>
            <a:spLocks noChangeArrowheads="1"/>
          </p:cNvSpPr>
          <p:nvPr/>
        </p:nvSpPr>
        <p:spPr bwMode="auto">
          <a:xfrm>
            <a:off x="0" y="39689"/>
            <a:ext cx="9144000" cy="54354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endParaRPr lang="uk-UA" sz="1700" dirty="0">
              <a:solidFill>
                <a:schemeClr val="bg1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Моніторинг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(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Центр ЗЯВО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)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викладацької думки з питань покращення якості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освітнього процесу в інституті </a:t>
            </a:r>
            <a:r>
              <a:rPr lang="uk-UA" sz="17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(взяли участь – 84,0 % респондентів)</a:t>
            </a:r>
            <a:endParaRPr lang="ru-RU" sz="17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buNone/>
            </a:pPr>
            <a:endParaRPr lang="ru-RU" sz="16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C:\Users\user-03\Desktop\завантаження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26618" y="39688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" name="_s7186"/>
          <p:cNvSpPr>
            <a:spLocks noChangeArrowheads="1"/>
          </p:cNvSpPr>
          <p:nvPr/>
        </p:nvSpPr>
        <p:spPr bwMode="auto">
          <a:xfrm>
            <a:off x="8664575" y="79377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uk-U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96556E6-1F53-49B6-8A3B-2A4ED04BC898}"/>
              </a:ext>
            </a:extLst>
          </p:cNvPr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6932" t="10058" r="17311" b="14801"/>
          <a:stretch/>
        </p:blipFill>
        <p:spPr bwMode="auto">
          <a:xfrm>
            <a:off x="-11742" y="2218629"/>
            <a:ext cx="3121594" cy="3122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0CACE73-E7A1-4575-8084-55DEF01B2C66}"/>
              </a:ext>
            </a:extLst>
          </p:cNvPr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0117" t="11111" r="18658" b="11852"/>
          <a:stretch/>
        </p:blipFill>
        <p:spPr bwMode="auto">
          <a:xfrm>
            <a:off x="5987945" y="3726849"/>
            <a:ext cx="3215270" cy="3216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2108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_s7186"/>
          <p:cNvSpPr>
            <a:spLocks noChangeArrowheads="1"/>
          </p:cNvSpPr>
          <p:nvPr/>
        </p:nvSpPr>
        <p:spPr bwMode="auto">
          <a:xfrm>
            <a:off x="8664575" y="39688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pic>
        <p:nvPicPr>
          <p:cNvPr id="7" name="Рисунок 6" descr="C:\Users\user-03\Desktop\завантаження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30737" y="0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_s7186"/>
          <p:cNvSpPr>
            <a:spLocks noChangeArrowheads="1"/>
          </p:cNvSpPr>
          <p:nvPr/>
        </p:nvSpPr>
        <p:spPr bwMode="auto">
          <a:xfrm>
            <a:off x="0" y="465138"/>
            <a:ext cx="9047722" cy="63928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uk-UA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Oval 72"/>
          <p:cNvSpPr>
            <a:spLocks noChangeArrowheads="1"/>
          </p:cNvSpPr>
          <p:nvPr/>
        </p:nvSpPr>
        <p:spPr bwMode="auto">
          <a:xfrm>
            <a:off x="31335" y="504826"/>
            <a:ext cx="4307826" cy="110351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</a:rPr>
              <a:t>8. Чи задовольняє Вас соціально-психологічний клімат на </a:t>
            </a:r>
            <a:r>
              <a:rPr lang="uk-UA" sz="2000" i="1" dirty="0">
                <a:solidFill>
                  <a:schemeClr val="tx1"/>
                </a:solidFill>
                <a:latin typeface="Cambria" panose="02040503050406030204" pitchFamily="18" charset="0"/>
              </a:rPr>
              <a:t>кафедрі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4351736" y="595700"/>
            <a:ext cx="159009" cy="6262299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val 72"/>
          <p:cNvSpPr>
            <a:spLocks noChangeArrowheads="1"/>
          </p:cNvSpPr>
          <p:nvPr/>
        </p:nvSpPr>
        <p:spPr bwMode="auto">
          <a:xfrm>
            <a:off x="4523861" y="504827"/>
            <a:ext cx="4620498" cy="76393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Чи задовольняє соціально-психологічний клімат в </a:t>
            </a:r>
            <a:r>
              <a:rPr lang="uk-UA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alt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7" y="1608339"/>
            <a:ext cx="1975251" cy="1266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8028672"/>
              </p:ext>
            </p:extLst>
          </p:nvPr>
        </p:nvGraphicFramePr>
        <p:xfrm>
          <a:off x="153550" y="5445224"/>
          <a:ext cx="4185070" cy="11538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998704">
                  <a:extLst>
                    <a:ext uri="{9D8B030D-6E8A-4147-A177-3AD203B41FA5}">
                      <a16:colId xmlns:a16="http://schemas.microsoft.com/office/drawing/2014/main" xmlns="" val="877143815"/>
                    </a:ext>
                  </a:extLst>
                </a:gridCol>
                <a:gridCol w="974236">
                  <a:extLst>
                    <a:ext uri="{9D8B030D-6E8A-4147-A177-3AD203B41FA5}">
                      <a16:colId xmlns:a16="http://schemas.microsoft.com/office/drawing/2014/main" xmlns="" val="1010183498"/>
                    </a:ext>
                  </a:extLst>
                </a:gridCol>
                <a:gridCol w="935286">
                  <a:extLst>
                    <a:ext uri="{9D8B030D-6E8A-4147-A177-3AD203B41FA5}">
                      <a16:colId xmlns:a16="http://schemas.microsoft.com/office/drawing/2014/main" xmlns="" val="1484688406"/>
                    </a:ext>
                  </a:extLst>
                </a:gridCol>
                <a:gridCol w="1276844">
                  <a:extLst>
                    <a:ext uri="{9D8B030D-6E8A-4147-A177-3AD203B41FA5}">
                      <a16:colId xmlns:a16="http://schemas.microsoft.com/office/drawing/2014/main" xmlns="" val="1494214803"/>
                    </a:ext>
                  </a:extLst>
                </a:gridCol>
              </a:tblGrid>
              <a:tr h="563128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важко відповісти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10863033"/>
                  </a:ext>
                </a:extLst>
              </a:tr>
              <a:tr h="590726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97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(80,2%)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22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(18,2%)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(1,7%)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(0,0%)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51967982"/>
                  </a:ext>
                </a:extLst>
              </a:tr>
            </a:tbl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637" y="2633586"/>
            <a:ext cx="2317638" cy="1590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9864828"/>
              </p:ext>
            </p:extLst>
          </p:nvPr>
        </p:nvGraphicFramePr>
        <p:xfrm>
          <a:off x="4633257" y="1317499"/>
          <a:ext cx="4414466" cy="10474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053447">
                  <a:extLst>
                    <a:ext uri="{9D8B030D-6E8A-4147-A177-3AD203B41FA5}">
                      <a16:colId xmlns:a16="http://schemas.microsoft.com/office/drawing/2014/main" xmlns="" val="124559561"/>
                    </a:ext>
                  </a:extLst>
                </a:gridCol>
                <a:gridCol w="1027636">
                  <a:extLst>
                    <a:ext uri="{9D8B030D-6E8A-4147-A177-3AD203B41FA5}">
                      <a16:colId xmlns:a16="http://schemas.microsoft.com/office/drawing/2014/main" xmlns="" val="4047274146"/>
                    </a:ext>
                  </a:extLst>
                </a:gridCol>
                <a:gridCol w="986552">
                  <a:extLst>
                    <a:ext uri="{9D8B030D-6E8A-4147-A177-3AD203B41FA5}">
                      <a16:colId xmlns:a16="http://schemas.microsoft.com/office/drawing/2014/main" xmlns="" val="1069521601"/>
                    </a:ext>
                  </a:extLst>
                </a:gridCol>
                <a:gridCol w="1346831">
                  <a:extLst>
                    <a:ext uri="{9D8B030D-6E8A-4147-A177-3AD203B41FA5}">
                      <a16:colId xmlns:a16="http://schemas.microsoft.com/office/drawing/2014/main" xmlns="" val="4163400055"/>
                    </a:ext>
                  </a:extLst>
                </a:gridCol>
              </a:tblGrid>
              <a:tr h="527325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важко відповісти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07997600"/>
                  </a:ext>
                </a:extLst>
              </a:tr>
              <a:tr h="520143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85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Cambria" panose="02040503050406030204" pitchFamily="18" charset="0"/>
                        </a:rPr>
                        <a:t>(70,2%)</a:t>
                      </a:r>
                      <a:endParaRPr lang="ru-RU" sz="12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31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(25,6%)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1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(0,8%)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4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(3,3%)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29894719"/>
                  </a:ext>
                </a:extLst>
              </a:tr>
            </a:tbl>
          </a:graphicData>
        </a:graphic>
      </p:graphicFrame>
      <p:sp>
        <p:nvSpPr>
          <p:cNvPr id="15" name="_s115735"/>
          <p:cNvSpPr>
            <a:spLocks noChangeArrowheads="1"/>
          </p:cNvSpPr>
          <p:nvPr/>
        </p:nvSpPr>
        <p:spPr bwMode="auto">
          <a:xfrm>
            <a:off x="0" y="1"/>
            <a:ext cx="9144000" cy="4651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endParaRPr lang="uk-UA" sz="1700" dirty="0">
              <a:solidFill>
                <a:schemeClr val="bg1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Моніторинг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(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Центр ЗЯВО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)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викладацької думки з питань покращення якості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освітнього процесу в інституті </a:t>
            </a:r>
            <a:r>
              <a:rPr lang="uk-UA" sz="17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(взяли участь – 84,0 % респондентів)</a:t>
            </a:r>
            <a:endParaRPr lang="ru-RU" sz="17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buNone/>
            </a:pPr>
            <a:endParaRPr lang="ru-RU" sz="16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C:\Users\user-03\Desktop\завантаження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23593" y="-39015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" name="_s7186"/>
          <p:cNvSpPr>
            <a:spLocks noChangeArrowheads="1"/>
          </p:cNvSpPr>
          <p:nvPr/>
        </p:nvSpPr>
        <p:spPr bwMode="auto">
          <a:xfrm>
            <a:off x="8649856" y="11266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uk-U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307EC92-D2D3-4797-AEF3-F033D097DD94}"/>
              </a:ext>
            </a:extLst>
          </p:cNvPr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1228" t="10645" r="18414" b="13548"/>
          <a:stretch/>
        </p:blipFill>
        <p:spPr bwMode="auto">
          <a:xfrm>
            <a:off x="31335" y="2357785"/>
            <a:ext cx="3159076" cy="30592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02015752-7A39-409E-BE2F-F2BB5EE55055}"/>
              </a:ext>
            </a:extLst>
          </p:cNvPr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8132" t="12500" r="18132" b="10526"/>
          <a:stretch/>
        </p:blipFill>
        <p:spPr bwMode="auto">
          <a:xfrm>
            <a:off x="5925416" y="3726849"/>
            <a:ext cx="3122306" cy="31169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73060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_s7186"/>
          <p:cNvSpPr>
            <a:spLocks noChangeArrowheads="1"/>
          </p:cNvSpPr>
          <p:nvPr/>
        </p:nvSpPr>
        <p:spPr bwMode="auto">
          <a:xfrm>
            <a:off x="8664575" y="39688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pic>
        <p:nvPicPr>
          <p:cNvPr id="7" name="Рисунок 6" descr="C:\Users\user-03\Desktop\завантаження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30737" y="0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_s7186"/>
          <p:cNvSpPr>
            <a:spLocks noChangeArrowheads="1"/>
          </p:cNvSpPr>
          <p:nvPr/>
        </p:nvSpPr>
        <p:spPr bwMode="auto">
          <a:xfrm>
            <a:off x="0" y="465138"/>
            <a:ext cx="9047722" cy="63928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uk-UA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Oval 72"/>
          <p:cNvSpPr>
            <a:spLocks noChangeArrowheads="1"/>
          </p:cNvSpPr>
          <p:nvPr/>
        </p:nvSpPr>
        <p:spPr bwMode="auto">
          <a:xfrm>
            <a:off x="31335" y="504826"/>
            <a:ext cx="4307826" cy="110351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10. Чи задовольняє Вас система МОРАЛЬНОГО стимулювання викладачів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в інституту за якісну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професійну діяльність?</a:t>
            </a:r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4420930" y="527861"/>
            <a:ext cx="173708" cy="6392862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7" y="1608339"/>
            <a:ext cx="1975251" cy="1266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7904199"/>
              </p:ext>
            </p:extLst>
          </p:nvPr>
        </p:nvGraphicFramePr>
        <p:xfrm>
          <a:off x="153550" y="5445224"/>
          <a:ext cx="4185070" cy="11538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998704">
                  <a:extLst>
                    <a:ext uri="{9D8B030D-6E8A-4147-A177-3AD203B41FA5}">
                      <a16:colId xmlns:a16="http://schemas.microsoft.com/office/drawing/2014/main" xmlns="" val="877143815"/>
                    </a:ext>
                  </a:extLst>
                </a:gridCol>
                <a:gridCol w="974236">
                  <a:extLst>
                    <a:ext uri="{9D8B030D-6E8A-4147-A177-3AD203B41FA5}">
                      <a16:colId xmlns:a16="http://schemas.microsoft.com/office/drawing/2014/main" xmlns="" val="1010183498"/>
                    </a:ext>
                  </a:extLst>
                </a:gridCol>
                <a:gridCol w="935286">
                  <a:extLst>
                    <a:ext uri="{9D8B030D-6E8A-4147-A177-3AD203B41FA5}">
                      <a16:colId xmlns:a16="http://schemas.microsoft.com/office/drawing/2014/main" xmlns="" val="1484688406"/>
                    </a:ext>
                  </a:extLst>
                </a:gridCol>
                <a:gridCol w="1276844">
                  <a:extLst>
                    <a:ext uri="{9D8B030D-6E8A-4147-A177-3AD203B41FA5}">
                      <a16:colId xmlns:a16="http://schemas.microsoft.com/office/drawing/2014/main" xmlns="" val="1494214803"/>
                    </a:ext>
                  </a:extLst>
                </a:gridCol>
              </a:tblGrid>
              <a:tr h="563128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важко відповісти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10863033"/>
                  </a:ext>
                </a:extLst>
              </a:tr>
              <a:tr h="590726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49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(40,5%)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40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(33,1%)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14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(11,6%)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18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(14,9%)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51967982"/>
                  </a:ext>
                </a:extLst>
              </a:tr>
            </a:tbl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0825" y="2928878"/>
            <a:ext cx="2317638" cy="1590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2228075"/>
              </p:ext>
            </p:extLst>
          </p:nvPr>
        </p:nvGraphicFramePr>
        <p:xfrm>
          <a:off x="4633256" y="1717815"/>
          <a:ext cx="4414466" cy="10474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053447">
                  <a:extLst>
                    <a:ext uri="{9D8B030D-6E8A-4147-A177-3AD203B41FA5}">
                      <a16:colId xmlns:a16="http://schemas.microsoft.com/office/drawing/2014/main" xmlns="" val="124559561"/>
                    </a:ext>
                  </a:extLst>
                </a:gridCol>
                <a:gridCol w="1027636">
                  <a:extLst>
                    <a:ext uri="{9D8B030D-6E8A-4147-A177-3AD203B41FA5}">
                      <a16:colId xmlns:a16="http://schemas.microsoft.com/office/drawing/2014/main" xmlns="" val="4047274146"/>
                    </a:ext>
                  </a:extLst>
                </a:gridCol>
                <a:gridCol w="986552">
                  <a:extLst>
                    <a:ext uri="{9D8B030D-6E8A-4147-A177-3AD203B41FA5}">
                      <a16:colId xmlns:a16="http://schemas.microsoft.com/office/drawing/2014/main" xmlns="" val="1069521601"/>
                    </a:ext>
                  </a:extLst>
                </a:gridCol>
                <a:gridCol w="1346831">
                  <a:extLst>
                    <a:ext uri="{9D8B030D-6E8A-4147-A177-3AD203B41FA5}">
                      <a16:colId xmlns:a16="http://schemas.microsoft.com/office/drawing/2014/main" xmlns="" val="4163400055"/>
                    </a:ext>
                  </a:extLst>
                </a:gridCol>
              </a:tblGrid>
              <a:tr h="527325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важко відповісти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07997600"/>
                  </a:ext>
                </a:extLst>
              </a:tr>
              <a:tr h="520143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34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Cambria" panose="02040503050406030204" pitchFamily="18" charset="0"/>
                        </a:rPr>
                        <a:t>(28,1%)</a:t>
                      </a:r>
                      <a:endParaRPr lang="ru-RU" sz="12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49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(40,5%)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25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(20,7%)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13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(10,7%)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29894719"/>
                  </a:ext>
                </a:extLst>
              </a:tr>
            </a:tbl>
          </a:graphicData>
        </a:graphic>
      </p:graphicFrame>
      <p:sp>
        <p:nvSpPr>
          <p:cNvPr id="15" name="_s115735"/>
          <p:cNvSpPr>
            <a:spLocks noChangeArrowheads="1"/>
          </p:cNvSpPr>
          <p:nvPr/>
        </p:nvSpPr>
        <p:spPr bwMode="auto">
          <a:xfrm>
            <a:off x="0" y="1"/>
            <a:ext cx="9144000" cy="4651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endParaRPr lang="uk-UA" sz="1700" dirty="0">
              <a:solidFill>
                <a:schemeClr val="bg1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Моніторинг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(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Центр ЗЯВО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)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викладацької думки з питань покращення якості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освітнього процесу в інституті </a:t>
            </a:r>
            <a:r>
              <a:rPr lang="uk-UA" sz="17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(взяли участь – 84,0 % респондентів)</a:t>
            </a:r>
            <a:endParaRPr lang="ru-RU" sz="17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buNone/>
            </a:pPr>
            <a:endParaRPr lang="ru-RU" sz="16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C:\Users\user-03\Desktop\завантаження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23593" y="-39015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" name="_s7186"/>
          <p:cNvSpPr>
            <a:spLocks noChangeArrowheads="1"/>
          </p:cNvSpPr>
          <p:nvPr/>
        </p:nvSpPr>
        <p:spPr bwMode="auto">
          <a:xfrm>
            <a:off x="8649856" y="11266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uk-U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F89F3F5-8A19-40B1-B641-AFAFC821E918}"/>
              </a:ext>
            </a:extLst>
          </p:cNvPr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8037" t="9804" r="19364" b="14052"/>
          <a:stretch/>
        </p:blipFill>
        <p:spPr bwMode="auto">
          <a:xfrm>
            <a:off x="66584" y="2174246"/>
            <a:ext cx="3137264" cy="3075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2" name="Oval 72">
            <a:extLst>
              <a:ext uri="{FF2B5EF4-FFF2-40B4-BE49-F238E27FC236}">
                <a16:creationId xmlns:a16="http://schemas.microsoft.com/office/drawing/2014/main" xmlns="" id="{3D9B02FC-A4A7-4060-AC72-A80EC117D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680" y="504826"/>
            <a:ext cx="4410042" cy="110351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11. Чи задовольняє Вас система МАТЕРІАЛЬНОГО стимулювання викладачів в інституту за якісну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професійну діяльність?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6440864-FAD0-48AB-B090-29B562463CDA}"/>
              </a:ext>
            </a:extLst>
          </p:cNvPr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319" t="10492" r="17039" b="13442"/>
          <a:stretch/>
        </p:blipFill>
        <p:spPr bwMode="auto">
          <a:xfrm>
            <a:off x="6012161" y="3789040"/>
            <a:ext cx="3069404" cy="3068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276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0" y="39689"/>
            <a:ext cx="9144000" cy="6913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Моніторинг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(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Центр ЗЯВО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)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викладацької думки з питань покращення якості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освітнього процесу в інституті </a:t>
            </a:r>
            <a:r>
              <a:rPr lang="uk-UA" sz="17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(взяли участь – 84,0 % респондентів)</a:t>
            </a:r>
            <a:endParaRPr lang="ru-RU" sz="17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-03\Desktop\завантаження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30737" y="0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_s7186"/>
          <p:cNvSpPr>
            <a:spLocks noChangeArrowheads="1"/>
          </p:cNvSpPr>
          <p:nvPr/>
        </p:nvSpPr>
        <p:spPr bwMode="auto">
          <a:xfrm>
            <a:off x="8664575" y="39688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uk-U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_s7186"/>
          <p:cNvSpPr>
            <a:spLocks noChangeArrowheads="1"/>
          </p:cNvSpPr>
          <p:nvPr/>
        </p:nvSpPr>
        <p:spPr bwMode="auto">
          <a:xfrm>
            <a:off x="48139" y="802995"/>
            <a:ext cx="9047722" cy="56166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uk-UA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Oval 72"/>
          <p:cNvSpPr>
            <a:spLocks noChangeArrowheads="1"/>
          </p:cNvSpPr>
          <p:nvPr/>
        </p:nvSpPr>
        <p:spPr bwMode="auto">
          <a:xfrm>
            <a:off x="179512" y="853570"/>
            <a:ext cx="4339870" cy="116873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1500" dirty="0">
                <a:solidFill>
                  <a:schemeClr val="tx1"/>
                </a:solidFill>
                <a:latin typeface="Cambria" panose="02040503050406030204" pitchFamily="18" charset="0"/>
              </a:rPr>
              <a:t>12. Викладачі мають можливість самостійно обирати методи навчання, форми, критерії оцінювання для ефективної організації освітнього процесу.</a:t>
            </a:r>
            <a:endParaRPr lang="uk-UA" alt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4622090" y="1036249"/>
            <a:ext cx="125741" cy="5150118"/>
          </a:xfrm>
          <a:prstGeom prst="up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1108746" y="5236073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Рисунок 13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3720993" y="5258550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6343049" y="5243920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7589465" y="5251236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Oval 72"/>
          <p:cNvSpPr>
            <a:spLocks noChangeArrowheads="1"/>
          </p:cNvSpPr>
          <p:nvPr/>
        </p:nvSpPr>
        <p:spPr bwMode="auto">
          <a:xfrm>
            <a:off x="4795961" y="853571"/>
            <a:ext cx="4297372" cy="1167117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13. Викладачі мають можливість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брати участь в обговоренні, розробці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та внесенні змін до освітньо-професійних програм.</a:t>
            </a:r>
            <a:endParaRPr lang="uk-UA" alt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8693657"/>
              </p:ext>
            </p:extLst>
          </p:nvPr>
        </p:nvGraphicFramePr>
        <p:xfrm>
          <a:off x="325923" y="5227990"/>
          <a:ext cx="4193459" cy="11036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000706">
                  <a:extLst>
                    <a:ext uri="{9D8B030D-6E8A-4147-A177-3AD203B41FA5}">
                      <a16:colId xmlns:a16="http://schemas.microsoft.com/office/drawing/2014/main" xmlns="" val="867891484"/>
                    </a:ext>
                  </a:extLst>
                </a:gridCol>
                <a:gridCol w="976189">
                  <a:extLst>
                    <a:ext uri="{9D8B030D-6E8A-4147-A177-3AD203B41FA5}">
                      <a16:colId xmlns:a16="http://schemas.microsoft.com/office/drawing/2014/main" xmlns="" val="1338725476"/>
                    </a:ext>
                  </a:extLst>
                </a:gridCol>
                <a:gridCol w="937161">
                  <a:extLst>
                    <a:ext uri="{9D8B030D-6E8A-4147-A177-3AD203B41FA5}">
                      <a16:colId xmlns:a16="http://schemas.microsoft.com/office/drawing/2014/main" xmlns="" val="1282524497"/>
                    </a:ext>
                  </a:extLst>
                </a:gridCol>
                <a:gridCol w="1279403">
                  <a:extLst>
                    <a:ext uri="{9D8B030D-6E8A-4147-A177-3AD203B41FA5}">
                      <a16:colId xmlns:a16="http://schemas.microsoft.com/office/drawing/2014/main" xmlns="" val="617111864"/>
                    </a:ext>
                  </a:extLst>
                </a:gridCol>
              </a:tblGrid>
              <a:tr h="551817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важко відповісти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44454282"/>
                  </a:ext>
                </a:extLst>
              </a:tr>
              <a:tr h="551817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92 (76,0%)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23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(19,0%)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4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(3,3%)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2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(1,7%)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47412729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027" y="2987476"/>
            <a:ext cx="1809693" cy="1336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2156035"/>
              </p:ext>
            </p:extLst>
          </p:nvPr>
        </p:nvGraphicFramePr>
        <p:xfrm>
          <a:off x="4850539" y="2092634"/>
          <a:ext cx="4132009" cy="812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986042">
                  <a:extLst>
                    <a:ext uri="{9D8B030D-6E8A-4147-A177-3AD203B41FA5}">
                      <a16:colId xmlns:a16="http://schemas.microsoft.com/office/drawing/2014/main" xmlns="" val="3048562047"/>
                    </a:ext>
                  </a:extLst>
                </a:gridCol>
                <a:gridCol w="961884">
                  <a:extLst>
                    <a:ext uri="{9D8B030D-6E8A-4147-A177-3AD203B41FA5}">
                      <a16:colId xmlns:a16="http://schemas.microsoft.com/office/drawing/2014/main" xmlns="" val="2223720948"/>
                    </a:ext>
                  </a:extLst>
                </a:gridCol>
                <a:gridCol w="923428">
                  <a:extLst>
                    <a:ext uri="{9D8B030D-6E8A-4147-A177-3AD203B41FA5}">
                      <a16:colId xmlns:a16="http://schemas.microsoft.com/office/drawing/2014/main" xmlns="" val="2115469631"/>
                    </a:ext>
                  </a:extLst>
                </a:gridCol>
                <a:gridCol w="1260655">
                  <a:extLst>
                    <a:ext uri="{9D8B030D-6E8A-4147-A177-3AD203B41FA5}">
                      <a16:colId xmlns:a16="http://schemas.microsoft.com/office/drawing/2014/main" xmlns="" val="3971704780"/>
                    </a:ext>
                  </a:extLst>
                </a:gridCol>
              </a:tblGrid>
              <a:tr h="370259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важко відповісти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7034903"/>
                  </a:ext>
                </a:extLst>
              </a:tr>
              <a:tr h="370259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114 (94,2%)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(4,1%)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1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(0,8%)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1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(0,8%)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40295776"/>
                  </a:ext>
                </a:extLst>
              </a:tr>
            </a:tbl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E20DD9B-B29A-44C5-82B8-DEE019FB56C8}"/>
              </a:ext>
            </a:extLst>
          </p:cNvPr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8037" t="8784" r="18833" b="13176"/>
          <a:stretch/>
        </p:blipFill>
        <p:spPr bwMode="auto">
          <a:xfrm>
            <a:off x="0" y="2020688"/>
            <a:ext cx="3131840" cy="2952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A48F21C-EC41-4EA3-861C-5937A684D8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0173" y="3753850"/>
            <a:ext cx="1979134" cy="1385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810F015-6E23-47A5-AEA2-24A62381B674}"/>
              </a:ext>
            </a:extLst>
          </p:cNvPr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8181" t="11974" r="17914" b="13269"/>
          <a:stretch/>
        </p:blipFill>
        <p:spPr bwMode="auto">
          <a:xfrm>
            <a:off x="6118454" y="3496924"/>
            <a:ext cx="3080115" cy="29884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22394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0" y="39689"/>
            <a:ext cx="9144000" cy="6913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Моніторинг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(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Центр ЗЯВО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)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викладацької думки з питань покращення якості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освітнього процесу в інституті </a:t>
            </a:r>
            <a:r>
              <a:rPr lang="uk-UA" sz="17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(взяли участь – 84,0 % респондентів)</a:t>
            </a:r>
            <a:endParaRPr lang="ru-RU" sz="17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-03\Desktop\завантаження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30737" y="0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_s7186"/>
          <p:cNvSpPr>
            <a:spLocks noChangeArrowheads="1"/>
          </p:cNvSpPr>
          <p:nvPr/>
        </p:nvSpPr>
        <p:spPr bwMode="auto">
          <a:xfrm>
            <a:off x="8664575" y="39688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uk-U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_s7186"/>
          <p:cNvSpPr>
            <a:spLocks noChangeArrowheads="1"/>
          </p:cNvSpPr>
          <p:nvPr/>
        </p:nvSpPr>
        <p:spPr bwMode="auto">
          <a:xfrm>
            <a:off x="48139" y="802995"/>
            <a:ext cx="9047722" cy="56166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uk-UA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Oval 72"/>
          <p:cNvSpPr>
            <a:spLocks noChangeArrowheads="1"/>
          </p:cNvSpPr>
          <p:nvPr/>
        </p:nvSpPr>
        <p:spPr bwMode="auto">
          <a:xfrm>
            <a:off x="179512" y="853570"/>
            <a:ext cx="4339870" cy="116873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14. У викладачів є можливість звернутись до керівника інституту, завідувачів кафедр з ініціативою щодо покращення якості підготовки фахівців.</a:t>
            </a:r>
            <a:endParaRPr lang="uk-UA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4622090" y="1036249"/>
            <a:ext cx="125741" cy="5150118"/>
          </a:xfrm>
          <a:prstGeom prst="up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1108746" y="5236073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Рисунок 13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3720993" y="5258550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6343049" y="5243920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7589465" y="5251236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Oval 72"/>
          <p:cNvSpPr>
            <a:spLocks noChangeArrowheads="1"/>
          </p:cNvSpPr>
          <p:nvPr/>
        </p:nvSpPr>
        <p:spPr bwMode="auto">
          <a:xfrm>
            <a:off x="4795961" y="853571"/>
            <a:ext cx="4297372" cy="159175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1500" dirty="0">
                <a:solidFill>
                  <a:schemeClr val="tx1"/>
                </a:solidFill>
                <a:latin typeface="Cambria" panose="02040503050406030204" pitchFamily="18" charset="0"/>
              </a:rPr>
              <a:t>15. </a:t>
            </a: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Гаранти освітньо-професійних програм залучають здобувачів вищої освіти, роботодавців, випускників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до формування / оновлення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змісту та оцінки якості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освітньо-професійних програм.</a:t>
            </a:r>
            <a:endParaRPr lang="uk-UA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7838948"/>
              </p:ext>
            </p:extLst>
          </p:nvPr>
        </p:nvGraphicFramePr>
        <p:xfrm>
          <a:off x="179513" y="5235537"/>
          <a:ext cx="4339870" cy="11036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035645">
                  <a:extLst>
                    <a:ext uri="{9D8B030D-6E8A-4147-A177-3AD203B41FA5}">
                      <a16:colId xmlns:a16="http://schemas.microsoft.com/office/drawing/2014/main" xmlns="" val="867891484"/>
                    </a:ext>
                  </a:extLst>
                </a:gridCol>
                <a:gridCol w="1010272">
                  <a:extLst>
                    <a:ext uri="{9D8B030D-6E8A-4147-A177-3AD203B41FA5}">
                      <a16:colId xmlns:a16="http://schemas.microsoft.com/office/drawing/2014/main" xmlns="" val="1338725476"/>
                    </a:ext>
                  </a:extLst>
                </a:gridCol>
                <a:gridCol w="969881">
                  <a:extLst>
                    <a:ext uri="{9D8B030D-6E8A-4147-A177-3AD203B41FA5}">
                      <a16:colId xmlns:a16="http://schemas.microsoft.com/office/drawing/2014/main" xmlns="" val="1282524497"/>
                    </a:ext>
                  </a:extLst>
                </a:gridCol>
                <a:gridCol w="1324072">
                  <a:extLst>
                    <a:ext uri="{9D8B030D-6E8A-4147-A177-3AD203B41FA5}">
                      <a16:colId xmlns:a16="http://schemas.microsoft.com/office/drawing/2014/main" xmlns="" val="617111864"/>
                    </a:ext>
                  </a:extLst>
                </a:gridCol>
              </a:tblGrid>
              <a:tr h="551817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важко відповісти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44454282"/>
                  </a:ext>
                </a:extLst>
              </a:tr>
              <a:tr h="551817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111 (91,7%)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7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(5,8%)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0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(0,0%)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3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(2,5%)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47412729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5508742"/>
              </p:ext>
            </p:extLst>
          </p:nvPr>
        </p:nvGraphicFramePr>
        <p:xfrm>
          <a:off x="4754565" y="2544467"/>
          <a:ext cx="4132009" cy="812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986042">
                  <a:extLst>
                    <a:ext uri="{9D8B030D-6E8A-4147-A177-3AD203B41FA5}">
                      <a16:colId xmlns:a16="http://schemas.microsoft.com/office/drawing/2014/main" xmlns="" val="3048562047"/>
                    </a:ext>
                  </a:extLst>
                </a:gridCol>
                <a:gridCol w="961884">
                  <a:extLst>
                    <a:ext uri="{9D8B030D-6E8A-4147-A177-3AD203B41FA5}">
                      <a16:colId xmlns:a16="http://schemas.microsoft.com/office/drawing/2014/main" xmlns="" val="2223720948"/>
                    </a:ext>
                  </a:extLst>
                </a:gridCol>
                <a:gridCol w="923428">
                  <a:extLst>
                    <a:ext uri="{9D8B030D-6E8A-4147-A177-3AD203B41FA5}">
                      <a16:colId xmlns:a16="http://schemas.microsoft.com/office/drawing/2014/main" xmlns="" val="2115469631"/>
                    </a:ext>
                  </a:extLst>
                </a:gridCol>
                <a:gridCol w="1260655">
                  <a:extLst>
                    <a:ext uri="{9D8B030D-6E8A-4147-A177-3AD203B41FA5}">
                      <a16:colId xmlns:a16="http://schemas.microsoft.com/office/drawing/2014/main" xmlns="" val="3971704780"/>
                    </a:ext>
                  </a:extLst>
                </a:gridCol>
              </a:tblGrid>
              <a:tr h="370259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важко відповісти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7034903"/>
                  </a:ext>
                </a:extLst>
              </a:tr>
              <a:tr h="370259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106 (87,6%)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9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(7,5%)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0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(0,0%)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6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(5,0%)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40295776"/>
                  </a:ext>
                </a:extLst>
              </a:tr>
            </a:tbl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F85E903-48FB-4421-895A-9D3A639E2800}"/>
              </a:ext>
            </a:extLst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035" t="12460" r="17426" b="12460"/>
          <a:stretch/>
        </p:blipFill>
        <p:spPr bwMode="auto">
          <a:xfrm>
            <a:off x="-35307" y="1876825"/>
            <a:ext cx="3257738" cy="3156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8E8E1BA-54C8-4714-8ED5-1B1693FA95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5826" y="3814170"/>
            <a:ext cx="1979134" cy="1385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1BBB2F4-82B8-4B2C-BD6F-060A9905B8AC}"/>
              </a:ext>
            </a:extLst>
          </p:cNvPr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098" t="10631" r="17772" b="11961"/>
          <a:stretch/>
        </p:blipFill>
        <p:spPr bwMode="auto">
          <a:xfrm>
            <a:off x="5880118" y="3390839"/>
            <a:ext cx="3255273" cy="3127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D0F0A30-9438-416B-92DB-8525AEF5B9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4960" y="3398154"/>
            <a:ext cx="1809693" cy="1336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7727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0" y="39689"/>
            <a:ext cx="9144000" cy="6913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Моніторинг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(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Центр ЗЯВО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)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викладацької думки з питань покращення якості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освітнього процесу в інституті </a:t>
            </a:r>
            <a:r>
              <a:rPr lang="uk-UA" sz="17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(взяли участь – 84,0 % респондентів)</a:t>
            </a:r>
            <a:endParaRPr lang="ru-RU" sz="17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-03\Desktop\завантаження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30737" y="0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_s7186"/>
          <p:cNvSpPr>
            <a:spLocks noChangeArrowheads="1"/>
          </p:cNvSpPr>
          <p:nvPr/>
        </p:nvSpPr>
        <p:spPr bwMode="auto">
          <a:xfrm>
            <a:off x="8664575" y="39688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uk-U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_s7186"/>
          <p:cNvSpPr>
            <a:spLocks noChangeArrowheads="1"/>
          </p:cNvSpPr>
          <p:nvPr/>
        </p:nvSpPr>
        <p:spPr bwMode="auto">
          <a:xfrm>
            <a:off x="48139" y="802995"/>
            <a:ext cx="9047722" cy="56166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uk-UA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Oval 72"/>
          <p:cNvSpPr>
            <a:spLocks noChangeArrowheads="1"/>
          </p:cNvSpPr>
          <p:nvPr/>
        </p:nvSpPr>
        <p:spPr bwMode="auto">
          <a:xfrm>
            <a:off x="48139" y="745679"/>
            <a:ext cx="4555289" cy="1027137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1500" dirty="0">
                <a:solidFill>
                  <a:schemeClr val="tx1"/>
                </a:solidFill>
                <a:latin typeface="Cambria" panose="02040503050406030204" pitchFamily="18" charset="0"/>
              </a:rPr>
              <a:t>16. В інституті проводяться конференції, науково-практичні семінари, які сприяють науковому і професійному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1500" dirty="0">
                <a:solidFill>
                  <a:schemeClr val="tx1"/>
                </a:solidFill>
                <a:latin typeface="Cambria" panose="02040503050406030204" pitchFamily="18" charset="0"/>
              </a:rPr>
              <a:t>зростанню викладачів.</a:t>
            </a:r>
            <a:endParaRPr lang="uk-UA" alt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4622090" y="1036249"/>
            <a:ext cx="125741" cy="5150118"/>
          </a:xfrm>
          <a:prstGeom prst="up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1108746" y="5236073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Рисунок 13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3720993" y="5258550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6343049" y="5243920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7589465" y="5251236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Oval 72"/>
          <p:cNvSpPr>
            <a:spLocks noChangeArrowheads="1"/>
          </p:cNvSpPr>
          <p:nvPr/>
        </p:nvSpPr>
        <p:spPr bwMode="auto">
          <a:xfrm>
            <a:off x="4848517" y="820988"/>
            <a:ext cx="4247344" cy="1294792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17. На базі кафедр проводяться методичні семінари, майстер класи, які сприяють професійному розвитку та вдосконаленню педагогічної майстерності викладачів.</a:t>
            </a:r>
            <a:endParaRPr lang="uk-UA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6435373"/>
              </p:ext>
            </p:extLst>
          </p:nvPr>
        </p:nvGraphicFramePr>
        <p:xfrm>
          <a:off x="88210" y="5568707"/>
          <a:ext cx="4257846" cy="812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016071">
                  <a:extLst>
                    <a:ext uri="{9D8B030D-6E8A-4147-A177-3AD203B41FA5}">
                      <a16:colId xmlns:a16="http://schemas.microsoft.com/office/drawing/2014/main" xmlns="" val="2506912316"/>
                    </a:ext>
                  </a:extLst>
                </a:gridCol>
                <a:gridCol w="1075726">
                  <a:extLst>
                    <a:ext uri="{9D8B030D-6E8A-4147-A177-3AD203B41FA5}">
                      <a16:colId xmlns:a16="http://schemas.microsoft.com/office/drawing/2014/main" xmlns="" val="2072483862"/>
                    </a:ext>
                  </a:extLst>
                </a:gridCol>
                <a:gridCol w="951833">
                  <a:extLst>
                    <a:ext uri="{9D8B030D-6E8A-4147-A177-3AD203B41FA5}">
                      <a16:colId xmlns:a16="http://schemas.microsoft.com/office/drawing/2014/main" xmlns="" val="3799241216"/>
                    </a:ext>
                  </a:extLst>
                </a:gridCol>
                <a:gridCol w="1214216">
                  <a:extLst>
                    <a:ext uri="{9D8B030D-6E8A-4147-A177-3AD203B41FA5}">
                      <a16:colId xmlns:a16="http://schemas.microsoft.com/office/drawing/2014/main" xmlns="" val="4107154644"/>
                    </a:ext>
                  </a:extLst>
                </a:gridCol>
              </a:tblGrid>
              <a:tr h="230505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важко відповісти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8775721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100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(82,6%)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17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(14,0%)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0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(0,0%)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4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(3,3%)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3430617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8753502"/>
              </p:ext>
            </p:extLst>
          </p:nvPr>
        </p:nvGraphicFramePr>
        <p:xfrm>
          <a:off x="4766493" y="2244673"/>
          <a:ext cx="4073811" cy="9636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972155">
                  <a:extLst>
                    <a:ext uri="{9D8B030D-6E8A-4147-A177-3AD203B41FA5}">
                      <a16:colId xmlns:a16="http://schemas.microsoft.com/office/drawing/2014/main" xmlns="" val="3964868901"/>
                    </a:ext>
                  </a:extLst>
                </a:gridCol>
                <a:gridCol w="948336">
                  <a:extLst>
                    <a:ext uri="{9D8B030D-6E8A-4147-A177-3AD203B41FA5}">
                      <a16:colId xmlns:a16="http://schemas.microsoft.com/office/drawing/2014/main" xmlns="" val="1545597287"/>
                    </a:ext>
                  </a:extLst>
                </a:gridCol>
                <a:gridCol w="910422">
                  <a:extLst>
                    <a:ext uri="{9D8B030D-6E8A-4147-A177-3AD203B41FA5}">
                      <a16:colId xmlns:a16="http://schemas.microsoft.com/office/drawing/2014/main" xmlns="" val="394519996"/>
                    </a:ext>
                  </a:extLst>
                </a:gridCol>
                <a:gridCol w="1242898">
                  <a:extLst>
                    <a:ext uri="{9D8B030D-6E8A-4147-A177-3AD203B41FA5}">
                      <a16:colId xmlns:a16="http://schemas.microsoft.com/office/drawing/2014/main" xmlns="" val="1689149305"/>
                    </a:ext>
                  </a:extLst>
                </a:gridCol>
              </a:tblGrid>
              <a:tr h="474442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важко відповісти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49689453"/>
                  </a:ext>
                </a:extLst>
              </a:tr>
              <a:tr h="489249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95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(78,5%)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17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(14,0%)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3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(2,5%)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6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(5,0%)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97858471"/>
                  </a:ext>
                </a:extLst>
              </a:tr>
            </a:tbl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34D4DF0-8A92-44D7-B9F9-96106EBAF3A2}"/>
              </a:ext>
            </a:extLst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1482" t="12542" r="20494" b="11551"/>
          <a:stretch/>
        </p:blipFill>
        <p:spPr bwMode="auto">
          <a:xfrm>
            <a:off x="0" y="1722294"/>
            <a:ext cx="3438147" cy="3264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6C6F473-8279-43DB-95F8-A712A07700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5287" y="4074867"/>
            <a:ext cx="1882191" cy="1377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B62A1FE-289F-405A-B243-BAA157D09183}"/>
              </a:ext>
            </a:extLst>
          </p:cNvPr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660" t="11221" r="23301" b="11221"/>
          <a:stretch/>
        </p:blipFill>
        <p:spPr bwMode="auto">
          <a:xfrm>
            <a:off x="5768507" y="3215680"/>
            <a:ext cx="3370600" cy="3260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700DB71A-1677-4882-A9DD-30B750F733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5625" y="3249928"/>
            <a:ext cx="1771573" cy="13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4886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0" y="39689"/>
            <a:ext cx="9144000" cy="6913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Моніторинг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(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Центр </a:t>
            </a:r>
            <a:r>
              <a:rPr lang="uk-UA" sz="1700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ЗЯВО</a:t>
            </a:r>
            <a:r>
              <a:rPr lang="en-US" sz="1700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 </a:t>
            </a:r>
            <a:r>
              <a:rPr lang="uk-UA" sz="1700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ЧНУ</a:t>
            </a:r>
            <a:r>
              <a:rPr lang="en-US" sz="1700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)</a:t>
            </a:r>
            <a:r>
              <a:rPr lang="uk-UA" sz="1700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студентської думки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з питань покращення якості 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освітнього </a:t>
            </a:r>
            <a:r>
              <a:rPr lang="uk-UA" sz="1700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процесу в НН ІФТКН</a:t>
            </a:r>
            <a:endParaRPr lang="ru-RU" sz="17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-03\Desktop\завантаження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30737" y="0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_s7186"/>
          <p:cNvSpPr>
            <a:spLocks noChangeArrowheads="1"/>
          </p:cNvSpPr>
          <p:nvPr/>
        </p:nvSpPr>
        <p:spPr bwMode="auto">
          <a:xfrm>
            <a:off x="8664575" y="39688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uk-U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Рисунок 20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1108746" y="5236073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2" name="Рисунок 21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3751201" y="5236074"/>
            <a:ext cx="469412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3" name="Рисунок 22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6402240" y="5232830"/>
            <a:ext cx="462928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4" name="Рисунок 23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7570856" y="5236075"/>
            <a:ext cx="469413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8" name="_s7186"/>
          <p:cNvSpPr>
            <a:spLocks noChangeArrowheads="1"/>
          </p:cNvSpPr>
          <p:nvPr/>
        </p:nvSpPr>
        <p:spPr bwMode="auto">
          <a:xfrm>
            <a:off x="0" y="741054"/>
            <a:ext cx="9047722" cy="56166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spcBef>
                <a:spcPts val="0"/>
              </a:spcBef>
              <a:buNone/>
            </a:pPr>
            <a:endParaRPr lang="uk-UA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Oval 72"/>
          <p:cNvSpPr>
            <a:spLocks noChangeArrowheads="1"/>
          </p:cNvSpPr>
          <p:nvPr/>
        </p:nvSpPr>
        <p:spPr bwMode="auto">
          <a:xfrm>
            <a:off x="3203848" y="913096"/>
            <a:ext cx="5756922" cy="883899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dirty="0">
                <a:solidFill>
                  <a:schemeClr val="bg1"/>
                </a:solidFill>
                <a:latin typeface="Cambria" panose="02040503050406030204" pitchFamily="18" charset="0"/>
              </a:rPr>
              <a:t>Загальна кількість студентів </a:t>
            </a:r>
          </a:p>
          <a:p>
            <a:pPr algn="ctr">
              <a:spcBef>
                <a:spcPts val="0"/>
              </a:spcBef>
              <a:buNone/>
            </a:pPr>
            <a:r>
              <a:rPr lang="uk-UA" dirty="0">
                <a:solidFill>
                  <a:schemeClr val="bg1"/>
                </a:solidFill>
                <a:latin typeface="Cambria" panose="02040503050406030204" pitchFamily="18" charset="0"/>
              </a:rPr>
              <a:t>денної форми навчання – 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1877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b="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Oval 72"/>
          <p:cNvSpPr>
            <a:spLocks noChangeArrowheads="1"/>
          </p:cNvSpPr>
          <p:nvPr/>
        </p:nvSpPr>
        <p:spPr bwMode="auto">
          <a:xfrm>
            <a:off x="4901044" y="2085536"/>
            <a:ext cx="3798137" cy="904229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2000" dirty="0">
                <a:solidFill>
                  <a:schemeClr val="bg1"/>
                </a:solidFill>
                <a:latin typeface="Cambria" panose="02040503050406030204" pitchFamily="18" charset="0"/>
              </a:rPr>
              <a:t>Взяли участь в опитуванні –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603</a:t>
            </a:r>
            <a:r>
              <a:rPr lang="uk-UA" sz="2000" dirty="0">
                <a:solidFill>
                  <a:schemeClr val="bg1"/>
                </a:solidFill>
                <a:latin typeface="Cambria" panose="02040503050406030204" pitchFamily="18" charset="0"/>
              </a:rPr>
              <a:t> респонденти </a:t>
            </a:r>
            <a:r>
              <a:rPr lang="uk-UA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(32,1%)</a:t>
            </a:r>
          </a:p>
          <a:p>
            <a:pPr algn="ctr"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b="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4" name="Рисунок 13" descr="ᐉ Калина — купити по ціні 0,00 грн/кг • Київ, Харків, Дніпро • FRUIT TIME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6" t="18305" r="8675" b="17619"/>
          <a:stretch/>
        </p:blipFill>
        <p:spPr bwMode="auto">
          <a:xfrm>
            <a:off x="6001994" y="4245705"/>
            <a:ext cx="2948610" cy="18902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CFFFA1C-87CA-46E3-A8F0-07C8C263CB08}"/>
              </a:ext>
            </a:extLst>
          </p:cNvPr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026" t="8427" r="15348" b="12641"/>
          <a:stretch/>
        </p:blipFill>
        <p:spPr bwMode="auto">
          <a:xfrm>
            <a:off x="294231" y="1878424"/>
            <a:ext cx="3948726" cy="3854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B967ABA-34E2-4378-8C5F-8AAAD68BBC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0488" y="3278306"/>
            <a:ext cx="1483644" cy="245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6272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0" y="39689"/>
            <a:ext cx="9144000" cy="6913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Моніторинг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(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Центр ЗЯВО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)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викладацької думки з питань покращення якості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освітнього процесу в інституті </a:t>
            </a:r>
            <a:r>
              <a:rPr lang="uk-UA" sz="17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(взяли участь – 84,0 % респондентів)</a:t>
            </a:r>
            <a:endParaRPr lang="ru-RU" sz="17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-03\Desktop\завантаження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30737" y="0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_s7186"/>
          <p:cNvSpPr>
            <a:spLocks noChangeArrowheads="1"/>
          </p:cNvSpPr>
          <p:nvPr/>
        </p:nvSpPr>
        <p:spPr bwMode="auto">
          <a:xfrm>
            <a:off x="8664575" y="39688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uk-U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_s7186"/>
          <p:cNvSpPr>
            <a:spLocks noChangeArrowheads="1"/>
          </p:cNvSpPr>
          <p:nvPr/>
        </p:nvSpPr>
        <p:spPr bwMode="auto">
          <a:xfrm>
            <a:off x="48139" y="802995"/>
            <a:ext cx="9047722" cy="56166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uk-UA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Oval 72"/>
          <p:cNvSpPr>
            <a:spLocks noChangeArrowheads="1"/>
          </p:cNvSpPr>
          <p:nvPr/>
        </p:nvSpPr>
        <p:spPr bwMode="auto">
          <a:xfrm>
            <a:off x="48139" y="830513"/>
            <a:ext cx="3735981" cy="103011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1800" dirty="0">
                <a:solidFill>
                  <a:schemeClr val="tx1"/>
                </a:solidFill>
                <a:latin typeface="Cambria" panose="02040503050406030204" pitchFamily="18" charset="0"/>
              </a:rPr>
              <a:t>18. В інституті впроваджується політика академічної доброчесності.</a:t>
            </a:r>
            <a:endParaRPr lang="uk-UA" alt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4077495" y="802995"/>
            <a:ext cx="226089" cy="5694875"/>
          </a:xfrm>
          <a:prstGeom prst="up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1108746" y="5236073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Рисунок 13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3720993" y="5258550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6343049" y="5243920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7589465" y="5251236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Oval 72"/>
          <p:cNvSpPr>
            <a:spLocks noChangeArrowheads="1"/>
          </p:cNvSpPr>
          <p:nvPr/>
        </p:nvSpPr>
        <p:spPr bwMode="auto">
          <a:xfrm>
            <a:off x="4313136" y="853572"/>
            <a:ext cx="4625439" cy="1412459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19. Результативність навчальної, наукової, організаційної діяльності викладачів сприяє покращенню позиціювання інституту (кафедри) в загально університетському рейтингу</a:t>
            </a:r>
            <a:r>
              <a:rPr lang="uk-UA" sz="12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uk-UA" altLang="ru-RU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8027142"/>
              </p:ext>
            </p:extLst>
          </p:nvPr>
        </p:nvGraphicFramePr>
        <p:xfrm>
          <a:off x="38587" y="5482174"/>
          <a:ext cx="4029356" cy="9595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961546">
                  <a:extLst>
                    <a:ext uri="{9D8B030D-6E8A-4147-A177-3AD203B41FA5}">
                      <a16:colId xmlns:a16="http://schemas.microsoft.com/office/drawing/2014/main" xmlns="" val="3518236531"/>
                    </a:ext>
                  </a:extLst>
                </a:gridCol>
                <a:gridCol w="937987">
                  <a:extLst>
                    <a:ext uri="{9D8B030D-6E8A-4147-A177-3AD203B41FA5}">
                      <a16:colId xmlns:a16="http://schemas.microsoft.com/office/drawing/2014/main" xmlns="" val="357348024"/>
                    </a:ext>
                  </a:extLst>
                </a:gridCol>
                <a:gridCol w="900487">
                  <a:extLst>
                    <a:ext uri="{9D8B030D-6E8A-4147-A177-3AD203B41FA5}">
                      <a16:colId xmlns:a16="http://schemas.microsoft.com/office/drawing/2014/main" xmlns="" val="1107389109"/>
                    </a:ext>
                  </a:extLst>
                </a:gridCol>
                <a:gridCol w="1229336">
                  <a:extLst>
                    <a:ext uri="{9D8B030D-6E8A-4147-A177-3AD203B41FA5}">
                      <a16:colId xmlns:a16="http://schemas.microsoft.com/office/drawing/2014/main" xmlns="" val="2061940686"/>
                    </a:ext>
                  </a:extLst>
                </a:gridCol>
              </a:tblGrid>
              <a:tr h="479751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важко відповісти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87926116"/>
                  </a:ext>
                </a:extLst>
              </a:tr>
              <a:tr h="479751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113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(93,4%)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5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(4,1%)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0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(0,0%)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(2,5%)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07534704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140" y="3157703"/>
            <a:ext cx="1754121" cy="1315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6379414"/>
              </p:ext>
            </p:extLst>
          </p:nvPr>
        </p:nvGraphicFramePr>
        <p:xfrm>
          <a:off x="4533506" y="2335087"/>
          <a:ext cx="4131069" cy="812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985818">
                  <a:extLst>
                    <a:ext uri="{9D8B030D-6E8A-4147-A177-3AD203B41FA5}">
                      <a16:colId xmlns:a16="http://schemas.microsoft.com/office/drawing/2014/main" xmlns="" val="3559631076"/>
                    </a:ext>
                  </a:extLst>
                </a:gridCol>
                <a:gridCol w="961665">
                  <a:extLst>
                    <a:ext uri="{9D8B030D-6E8A-4147-A177-3AD203B41FA5}">
                      <a16:colId xmlns:a16="http://schemas.microsoft.com/office/drawing/2014/main" xmlns="" val="3097330300"/>
                    </a:ext>
                  </a:extLst>
                </a:gridCol>
                <a:gridCol w="923218">
                  <a:extLst>
                    <a:ext uri="{9D8B030D-6E8A-4147-A177-3AD203B41FA5}">
                      <a16:colId xmlns:a16="http://schemas.microsoft.com/office/drawing/2014/main" xmlns="" val="546498435"/>
                    </a:ext>
                  </a:extLst>
                </a:gridCol>
                <a:gridCol w="1260368">
                  <a:extLst>
                    <a:ext uri="{9D8B030D-6E8A-4147-A177-3AD203B41FA5}">
                      <a16:colId xmlns:a16="http://schemas.microsoft.com/office/drawing/2014/main" xmlns="" val="2380573488"/>
                    </a:ext>
                  </a:extLst>
                </a:gridCol>
              </a:tblGrid>
              <a:tr h="231884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важко відповісти</a:t>
                      </a:r>
                      <a:endParaRPr lang="ru-RU" sz="14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6112373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102 (84,3%)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12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(9,9%)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0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(0,0%)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7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(5,8%)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65376352"/>
                  </a:ext>
                </a:extLst>
              </a:tr>
            </a:tbl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9639F9F-0B4A-4DDC-8F8F-F84DF3B7766C}"/>
              </a:ext>
            </a:extLst>
          </p:cNvPr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2715" t="11112" r="12743" b="12745"/>
          <a:stretch/>
        </p:blipFill>
        <p:spPr bwMode="auto">
          <a:xfrm>
            <a:off x="6757" y="2219586"/>
            <a:ext cx="3294027" cy="3221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87110D0-BE6B-4D57-9C41-F5B61F2F09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3539" y="1860629"/>
            <a:ext cx="1792982" cy="1305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9368AD0-D9BF-4197-B83A-6D959EFA322B}"/>
              </a:ext>
            </a:extLst>
          </p:cNvPr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048" t="10749" r="22306" b="13030"/>
          <a:stretch/>
        </p:blipFill>
        <p:spPr bwMode="auto">
          <a:xfrm>
            <a:off x="4361318" y="3216943"/>
            <a:ext cx="3235018" cy="3240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4285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0" y="39689"/>
            <a:ext cx="9144000" cy="60723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ПРОПОЗИЦІЇ ВИКЛАДАЧІВ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щодо покращення якості освітнього процесу в інституті (університеті) </a:t>
            </a:r>
            <a:endParaRPr lang="ru-RU" sz="16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-03\Desktop\завантаження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30737" y="0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_s7186"/>
          <p:cNvSpPr>
            <a:spLocks noChangeArrowheads="1"/>
          </p:cNvSpPr>
          <p:nvPr/>
        </p:nvSpPr>
        <p:spPr bwMode="auto">
          <a:xfrm>
            <a:off x="8664575" y="39688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uk-U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_s7186"/>
          <p:cNvSpPr>
            <a:spLocks noChangeArrowheads="1"/>
          </p:cNvSpPr>
          <p:nvPr/>
        </p:nvSpPr>
        <p:spPr bwMode="auto">
          <a:xfrm>
            <a:off x="48139" y="646922"/>
            <a:ext cx="9047722" cy="621107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endParaRPr lang="uk-UA" sz="1800" dirty="0">
              <a:latin typeface="Cambria" panose="02040503050406030204" pitchFamily="18" charset="0"/>
            </a:endParaRPr>
          </a:p>
          <a:p>
            <a:pPr algn="ctr"/>
            <a:endParaRPr lang="uk-UA" sz="1800" dirty="0">
              <a:latin typeface="Cambria" panose="02040503050406030204" pitchFamily="18" charset="0"/>
            </a:endParaRPr>
          </a:p>
          <a:p>
            <a:pPr algn="ctr"/>
            <a:endParaRPr lang="uk-UA" sz="1800" dirty="0">
              <a:latin typeface="Cambria" panose="02040503050406030204" pitchFamily="18" charset="0"/>
            </a:endParaRPr>
          </a:p>
          <a:p>
            <a:pPr algn="ctr"/>
            <a:endParaRPr lang="uk-UA" sz="1800" dirty="0">
              <a:latin typeface="Cambria" panose="02040503050406030204" pitchFamily="18" charset="0"/>
            </a:endParaRPr>
          </a:p>
          <a:p>
            <a:pPr algn="ctr"/>
            <a:endParaRPr lang="uk-UA" sz="1800" dirty="0"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uk-UA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Пропозиції, які  пропонуються розглядати </a:t>
            </a:r>
          </a:p>
          <a:p>
            <a:pPr algn="ctr"/>
            <a:r>
              <a:rPr lang="uk-UA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на рівні університету та вищих інстанцій</a:t>
            </a:r>
          </a:p>
          <a:p>
            <a:r>
              <a:rPr lang="uk-UA" sz="1300" dirty="0">
                <a:solidFill>
                  <a:schemeClr val="tx1"/>
                </a:solidFill>
                <a:latin typeface="Cambria" panose="02040503050406030204" pitchFamily="18" charset="0"/>
              </a:rPr>
              <a:t>1. Обладнати усі лекційні аудиторії проекторами; сучасними комп'ютерами комп'ютерних класів. </a:t>
            </a:r>
          </a:p>
          <a:p>
            <a:r>
              <a:rPr lang="uk-UA" sz="1300" dirty="0">
                <a:solidFill>
                  <a:schemeClr val="tx1"/>
                </a:solidFill>
                <a:latin typeface="Cambria" panose="02040503050406030204" pitchFamily="18" charset="0"/>
              </a:rPr>
              <a:t>     Більше уваги до вдосконалення матеріально-технічної бази</a:t>
            </a:r>
            <a:endParaRPr lang="ru-RU" sz="13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uk-UA" sz="1300" dirty="0">
                <a:solidFill>
                  <a:schemeClr val="tx1"/>
                </a:solidFill>
                <a:latin typeface="Cambria" panose="02040503050406030204" pitchFamily="18" charset="0"/>
              </a:rPr>
              <a:t>2. Фінансування міжнародного або/та </a:t>
            </a:r>
            <a:r>
              <a:rPr lang="uk-UA" sz="1300" dirty="0" err="1">
                <a:solidFill>
                  <a:schemeClr val="tx1"/>
                </a:solidFill>
                <a:latin typeface="Cambria" panose="02040503050406030204" pitchFamily="18" charset="0"/>
              </a:rPr>
              <a:t>міжуніверситетського</a:t>
            </a:r>
            <a:r>
              <a:rPr lang="uk-UA" sz="1300" dirty="0">
                <a:solidFill>
                  <a:schemeClr val="tx1"/>
                </a:solidFill>
                <a:latin typeface="Cambria" panose="02040503050406030204" pitchFamily="18" charset="0"/>
              </a:rPr>
              <a:t> підвищення кваліфікації чи стажування </a:t>
            </a:r>
          </a:p>
          <a:p>
            <a:r>
              <a:rPr lang="uk-UA" sz="1300" dirty="0">
                <a:solidFill>
                  <a:schemeClr val="tx1"/>
                </a:solidFill>
                <a:latin typeface="Cambria" panose="02040503050406030204" pitchFamily="18" charset="0"/>
              </a:rPr>
              <a:t>     викладачів. Надавати більше грошей на можливість закордонного стажування.</a:t>
            </a:r>
            <a:endParaRPr lang="ru-RU" sz="13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uk-UA" sz="1300" dirty="0">
                <a:solidFill>
                  <a:schemeClr val="tx1"/>
                </a:solidFill>
                <a:latin typeface="Cambria" panose="02040503050406030204" pitchFamily="18" charset="0"/>
              </a:rPr>
              <a:t>3. </a:t>
            </a:r>
            <a:r>
              <a:rPr lang="uk-UA" sz="1300" dirty="0" err="1">
                <a:solidFill>
                  <a:schemeClr val="tx1"/>
                </a:solidFill>
                <a:latin typeface="Cambria" panose="02040503050406030204" pitchFamily="18" charset="0"/>
              </a:rPr>
              <a:t>Підвищіть</a:t>
            </a:r>
            <a:r>
              <a:rPr lang="uk-UA" sz="13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uk-UA" sz="1300" dirty="0" err="1">
                <a:solidFill>
                  <a:schemeClr val="tx1"/>
                </a:solidFill>
                <a:latin typeface="Cambria" panose="02040503050406030204" pitchFamily="18" charset="0"/>
              </a:rPr>
              <a:t>заробітню</a:t>
            </a:r>
            <a:r>
              <a:rPr lang="uk-UA" sz="1300" dirty="0">
                <a:solidFill>
                  <a:schemeClr val="tx1"/>
                </a:solidFill>
                <a:latin typeface="Cambria" panose="02040503050406030204" pitchFamily="18" charset="0"/>
              </a:rPr>
              <a:t> плату!</a:t>
            </a:r>
            <a:endParaRPr lang="ru-RU" sz="13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uk-UA" sz="1300" dirty="0">
                <a:solidFill>
                  <a:schemeClr val="tx1"/>
                </a:solidFill>
                <a:latin typeface="Cambria" panose="02040503050406030204" pitchFamily="18" charset="0"/>
              </a:rPr>
              <a:t>4. </a:t>
            </a:r>
            <a:r>
              <a:rPr lang="uk-UA" sz="1300" dirty="0" err="1">
                <a:solidFill>
                  <a:schemeClr val="tx1"/>
                </a:solidFill>
                <a:latin typeface="Cambria" panose="02040503050406030204" pitchFamily="18" charset="0"/>
              </a:rPr>
              <a:t>Заробітня</a:t>
            </a:r>
            <a:r>
              <a:rPr lang="uk-UA" sz="1300" dirty="0">
                <a:solidFill>
                  <a:schemeClr val="tx1"/>
                </a:solidFill>
                <a:latin typeface="Cambria" panose="02040503050406030204" pitchFamily="18" charset="0"/>
              </a:rPr>
              <a:t> плата викладачів / стипендії студентів мають забезпечувати належний рівень життя. </a:t>
            </a:r>
          </a:p>
          <a:p>
            <a:r>
              <a:rPr lang="uk-UA" sz="1300" dirty="0">
                <a:solidFill>
                  <a:schemeClr val="tx1"/>
                </a:solidFill>
                <a:latin typeface="Cambria" panose="02040503050406030204" pitchFamily="18" charset="0"/>
              </a:rPr>
              <a:t>     Збільшення матеріального стимулювання викладачів за якісну проф. діяльність.</a:t>
            </a:r>
            <a:endParaRPr lang="ru-RU" sz="13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uk-UA" sz="1300" dirty="0">
                <a:solidFill>
                  <a:schemeClr val="tx1"/>
                </a:solidFill>
                <a:latin typeface="Cambria" panose="02040503050406030204" pitchFamily="18" charset="0"/>
              </a:rPr>
              <a:t>5. Оплата праці викладача за кураторство академічної групи, багато обов'язків за, які не має оплати </a:t>
            </a:r>
          </a:p>
          <a:p>
            <a:r>
              <a:rPr lang="uk-UA" sz="1300" dirty="0">
                <a:solidFill>
                  <a:schemeClr val="tx1"/>
                </a:solidFill>
                <a:latin typeface="Cambria" panose="02040503050406030204" pitchFamily="18" charset="0"/>
              </a:rPr>
              <a:t>     праці. Відмінити заповнення журналів кураторів і консультацій.</a:t>
            </a:r>
            <a:endParaRPr lang="ru-RU" sz="13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uk-UA" sz="1300" dirty="0">
                <a:solidFill>
                  <a:schemeClr val="tx1"/>
                </a:solidFill>
                <a:latin typeface="Cambria" panose="02040503050406030204" pitchFamily="18" charset="0"/>
              </a:rPr>
              <a:t>6. Запроваджувати принципи автономії ЗВО глибше та ширше.</a:t>
            </a:r>
            <a:endParaRPr lang="ru-RU" sz="13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uk-UA" sz="1300" dirty="0">
                <a:solidFill>
                  <a:schemeClr val="tx1"/>
                </a:solidFill>
                <a:latin typeface="Cambria" panose="02040503050406030204" pitchFamily="18" charset="0"/>
              </a:rPr>
              <a:t>7. Не прив'язувати кількість студентів до кількості ставок.</a:t>
            </a:r>
            <a:endParaRPr lang="ru-RU" sz="13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uk-UA" sz="1300" dirty="0">
                <a:solidFill>
                  <a:schemeClr val="tx1"/>
                </a:solidFill>
                <a:latin typeface="Cambria" panose="02040503050406030204" pitchFamily="18" charset="0"/>
              </a:rPr>
              <a:t>8. Ініціювати вирішення оновленим складом МОН України та силами його відповідних структур </a:t>
            </a:r>
          </a:p>
          <a:p>
            <a:r>
              <a:rPr lang="uk-UA" sz="1300" dirty="0">
                <a:solidFill>
                  <a:schemeClr val="tx1"/>
                </a:solidFill>
                <a:latin typeface="Cambria" panose="02040503050406030204" pitchFamily="18" charset="0"/>
              </a:rPr>
              <a:t>    (департамент вищої освіти) питання щодо зміни системи нарахування стипендій студентам. </a:t>
            </a:r>
          </a:p>
          <a:p>
            <a:r>
              <a:rPr lang="uk-UA" sz="1300" i="1" dirty="0">
                <a:solidFill>
                  <a:schemeClr val="tx1"/>
                </a:solidFill>
                <a:latin typeface="Cambria" panose="02040503050406030204" pitchFamily="18" charset="0"/>
              </a:rPr>
              <a:t>    Положення, що гарантує </a:t>
            </a:r>
            <a:r>
              <a:rPr lang="uk-UA" sz="1300" i="1" dirty="0" err="1">
                <a:solidFill>
                  <a:schemeClr val="tx1"/>
                </a:solidFill>
                <a:latin typeface="Cambria" panose="02040503050406030204" pitchFamily="18" charset="0"/>
              </a:rPr>
              <a:t>стрипендію</a:t>
            </a:r>
            <a:r>
              <a:rPr lang="uk-UA" sz="1300" i="1" dirty="0">
                <a:solidFill>
                  <a:schemeClr val="tx1"/>
                </a:solidFill>
                <a:latin typeface="Cambria" panose="02040503050406030204" pitchFamily="18" charset="0"/>
              </a:rPr>
              <a:t> 40 відсоткам студентів у групі, незалежно від того, </a:t>
            </a:r>
          </a:p>
          <a:p>
            <a:r>
              <a:rPr lang="uk-UA" sz="1300" i="1" dirty="0">
                <a:solidFill>
                  <a:schemeClr val="tx1"/>
                </a:solidFill>
                <a:latin typeface="Cambria" panose="02040503050406030204" pitchFamily="18" charset="0"/>
              </a:rPr>
              <a:t>    якою є реальна успішність, абсолютно розбещує, </a:t>
            </a:r>
            <a:r>
              <a:rPr lang="uk-UA" sz="1300" i="1" dirty="0" err="1">
                <a:solidFill>
                  <a:schemeClr val="tx1"/>
                </a:solidFill>
                <a:latin typeface="Cambria" panose="02040503050406030204" pitchFamily="18" charset="0"/>
              </a:rPr>
              <a:t>демотивує</a:t>
            </a:r>
            <a:r>
              <a:rPr lang="uk-UA" sz="1300" i="1" dirty="0">
                <a:solidFill>
                  <a:schemeClr val="tx1"/>
                </a:solidFill>
                <a:latin typeface="Cambria" panose="02040503050406030204" pitchFamily="18" charset="0"/>
              </a:rPr>
              <a:t> студентів. Адже, можна отримати </a:t>
            </a:r>
          </a:p>
          <a:p>
            <a:r>
              <a:rPr lang="uk-UA" sz="1300" i="1" dirty="0">
                <a:solidFill>
                  <a:schemeClr val="tx1"/>
                </a:solidFill>
                <a:latin typeface="Cambria" panose="02040503050406030204" pitchFamily="18" charset="0"/>
              </a:rPr>
              <a:t>    стипендію з дуже "задовільною" успішністю, якщо така є переважаючою в групі, але не </a:t>
            </a:r>
          </a:p>
          <a:p>
            <a:r>
              <a:rPr lang="uk-UA" sz="1300" i="1" dirty="0">
                <a:solidFill>
                  <a:schemeClr val="tx1"/>
                </a:solidFill>
                <a:latin typeface="Cambria" panose="02040503050406030204" pitchFamily="18" charset="0"/>
              </a:rPr>
              <a:t>    отримати - якщо в групі є понад 40 відсотків студентів, що мають високі показники успішності. </a:t>
            </a:r>
          </a:p>
          <a:p>
            <a:r>
              <a:rPr lang="uk-UA" sz="1300" i="1" dirty="0">
                <a:solidFill>
                  <a:schemeClr val="tx1"/>
                </a:solidFill>
                <a:latin typeface="Cambria" panose="02040503050406030204" pitchFamily="18" charset="0"/>
              </a:rPr>
              <a:t>    Призначення підвищеної стипендії, що ж мотивуючим чинником, практично неможливе. </a:t>
            </a:r>
          </a:p>
          <a:p>
            <a:r>
              <a:rPr lang="uk-UA" sz="1300" i="1" dirty="0">
                <a:solidFill>
                  <a:schemeClr val="tx1"/>
                </a:solidFill>
                <a:latin typeface="Cambria" panose="02040503050406030204" pitchFamily="18" charset="0"/>
              </a:rPr>
              <a:t>    Реальні умови життя населення такі, що не маючи стипендії, студент вимушений шукати </a:t>
            </a:r>
          </a:p>
          <a:p>
            <a:r>
              <a:rPr lang="uk-UA" sz="1300" i="1" dirty="0">
                <a:solidFill>
                  <a:schemeClr val="tx1"/>
                </a:solidFill>
                <a:latin typeface="Cambria" panose="02040503050406030204" pitchFamily="18" charset="0"/>
              </a:rPr>
              <a:t>    роботу та працювати, занедбуючи навчальний процес. Як наслідок, ті, хто в першу сесію отримав </a:t>
            </a:r>
          </a:p>
          <a:p>
            <a:r>
              <a:rPr lang="uk-UA" sz="1300" i="1" dirty="0">
                <a:solidFill>
                  <a:schemeClr val="tx1"/>
                </a:solidFill>
                <a:latin typeface="Cambria" panose="02040503050406030204" pitchFamily="18" charset="0"/>
              </a:rPr>
              <a:t>    стипендію, гарантовано отримують її в подальшому, не докладаючи зусиль для поглиблення своїх </a:t>
            </a:r>
          </a:p>
          <a:p>
            <a:r>
              <a:rPr lang="uk-UA" sz="1300" i="1" dirty="0">
                <a:solidFill>
                  <a:schemeClr val="tx1"/>
                </a:solidFill>
                <a:latin typeface="Cambria" panose="02040503050406030204" pitchFamily="18" charset="0"/>
              </a:rPr>
              <a:t>    знань, умінь та навиків, бо решта, заробляючи гроші замість того, аби навчатися, не можуть </a:t>
            </a:r>
          </a:p>
          <a:p>
            <a:r>
              <a:rPr lang="uk-UA" sz="1300" i="1" dirty="0">
                <a:solidFill>
                  <a:schemeClr val="tx1"/>
                </a:solidFill>
                <a:latin typeface="Cambria" panose="02040503050406030204" pitchFamily="18" charset="0"/>
              </a:rPr>
              <a:t>    скласти їм конкуренції - у них гарантовано нижчі показники успішності. Тож, замість отримання </a:t>
            </a:r>
          </a:p>
          <a:p>
            <a:r>
              <a:rPr lang="uk-UA" sz="1300" i="1" dirty="0">
                <a:solidFill>
                  <a:schemeClr val="tx1"/>
                </a:solidFill>
                <a:latin typeface="Cambria" panose="02040503050406030204" pitchFamily="18" charset="0"/>
              </a:rPr>
              <a:t>    якісної освіти, здібна студентська молодь деградує, не розвивається, а набуває єдиної </a:t>
            </a:r>
          </a:p>
          <a:p>
            <a:r>
              <a:rPr lang="uk-UA" sz="1300" i="1" dirty="0">
                <a:solidFill>
                  <a:schemeClr val="tx1"/>
                </a:solidFill>
                <a:latin typeface="Cambria" panose="02040503050406030204" pitchFamily="18" charset="0"/>
              </a:rPr>
              <a:t>    компетентності - "викручуватись". Така поведінка студентів є їх вимушеною реакцією на складні </a:t>
            </a:r>
          </a:p>
          <a:p>
            <a:r>
              <a:rPr lang="uk-UA" sz="1300" i="1" dirty="0">
                <a:solidFill>
                  <a:schemeClr val="tx1"/>
                </a:solidFill>
                <a:latin typeface="Cambria" panose="02040503050406030204" pitchFamily="18" charset="0"/>
              </a:rPr>
              <a:t>    соціальні умови. Запровадження і збереження системи, що породжує такі явища, є злочином по </a:t>
            </a:r>
          </a:p>
          <a:p>
            <a:r>
              <a:rPr lang="uk-UA" sz="1300" i="1" dirty="0">
                <a:solidFill>
                  <a:schemeClr val="tx1"/>
                </a:solidFill>
                <a:latin typeface="Cambria" panose="02040503050406030204" pitchFamily="18" charset="0"/>
              </a:rPr>
              <a:t>   відношенню до молодого покоління і суспільства. Її збереження в решті-решт зруйнує систему </a:t>
            </a:r>
          </a:p>
          <a:p>
            <a:r>
              <a:rPr lang="uk-UA" sz="1300" i="1" dirty="0">
                <a:solidFill>
                  <a:schemeClr val="tx1"/>
                </a:solidFill>
                <a:latin typeface="Cambria" panose="02040503050406030204" pitchFamily="18" charset="0"/>
              </a:rPr>
              <a:t>   вищої освіти, а тому і державу</a:t>
            </a:r>
            <a:r>
              <a:rPr lang="uk-UA" sz="13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endParaRPr lang="uk-UA" sz="13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uk-UA" sz="13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uk-UA" sz="13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400" b="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400" b="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400" b="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400" b="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400" b="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400" b="0" dirty="0">
              <a:latin typeface="Cambria" panose="02040503050406030204" pitchFamily="18" charset="0"/>
            </a:endParaRPr>
          </a:p>
          <a:p>
            <a:pPr algn="ctr"/>
            <a:endParaRPr lang="uk-UA" sz="1400" b="0" dirty="0">
              <a:latin typeface="Cambria" panose="02040503050406030204" pitchFamily="18" charset="0"/>
            </a:endParaRPr>
          </a:p>
          <a:p>
            <a:pPr algn="ctr"/>
            <a:endParaRPr lang="uk-UA" sz="1400" b="0" dirty="0">
              <a:latin typeface="Cambria" panose="02040503050406030204" pitchFamily="18" charset="0"/>
            </a:endParaRPr>
          </a:p>
          <a:p>
            <a:pPr algn="ctr"/>
            <a:endParaRPr lang="uk-UA" sz="1800" b="0" dirty="0">
              <a:latin typeface="Cambria" panose="02040503050406030204" pitchFamily="18" charset="0"/>
            </a:endParaRPr>
          </a:p>
          <a:p>
            <a:pPr algn="ctr"/>
            <a:endParaRPr lang="uk-UA" sz="1800" b="0" dirty="0">
              <a:latin typeface="Cambria" panose="02040503050406030204" pitchFamily="18" charset="0"/>
            </a:endParaRPr>
          </a:p>
          <a:p>
            <a:pPr algn="ctr"/>
            <a:endParaRPr lang="uk-UA" sz="1800" b="0" dirty="0">
              <a:latin typeface="Cambria" panose="02040503050406030204" pitchFamily="18" charset="0"/>
            </a:endParaRPr>
          </a:p>
          <a:p>
            <a:pPr algn="ctr"/>
            <a:endParaRPr lang="uk-UA" sz="1800" b="0" dirty="0">
              <a:latin typeface="Cambria" panose="02040503050406030204" pitchFamily="18" charset="0"/>
            </a:endParaRPr>
          </a:p>
          <a:p>
            <a:pPr algn="ctr"/>
            <a:endParaRPr lang="uk-UA" sz="1800" b="0" dirty="0">
              <a:latin typeface="Cambria" panose="02040503050406030204" pitchFamily="18" charset="0"/>
            </a:endParaRPr>
          </a:p>
          <a:p>
            <a:pPr algn="ctr"/>
            <a:endParaRPr lang="uk-UA" sz="1800" b="0" dirty="0">
              <a:latin typeface="Cambria" panose="02040503050406030204" pitchFamily="18" charset="0"/>
            </a:endParaRPr>
          </a:p>
          <a:p>
            <a:pPr algn="ctr"/>
            <a:endParaRPr lang="uk-UA" sz="1800" b="0" dirty="0">
              <a:latin typeface="Cambria" panose="02040503050406030204" pitchFamily="18" charset="0"/>
            </a:endParaRPr>
          </a:p>
          <a:p>
            <a:pPr algn="ctr"/>
            <a:endParaRPr lang="uk-UA" sz="1800" b="0" dirty="0">
              <a:latin typeface="Cambria" panose="02040503050406030204" pitchFamily="18" charset="0"/>
            </a:endParaRPr>
          </a:p>
          <a:p>
            <a:pPr algn="ctr"/>
            <a:endParaRPr lang="uk-UA" sz="1800" b="0" dirty="0">
              <a:latin typeface="Cambria" panose="02040503050406030204" pitchFamily="18" charset="0"/>
            </a:endParaRPr>
          </a:p>
          <a:p>
            <a:pPr algn="ctr"/>
            <a:endParaRPr lang="uk-UA" sz="1800" b="0" dirty="0">
              <a:latin typeface="Cambria" panose="02040503050406030204" pitchFamily="18" charset="0"/>
            </a:endParaRPr>
          </a:p>
          <a:p>
            <a:pPr algn="ctr"/>
            <a:endParaRPr lang="ru-RU" sz="1000" b="0" dirty="0">
              <a:latin typeface="Cambria" panose="02040503050406030204" pitchFamily="18" charset="0"/>
            </a:endParaRPr>
          </a:p>
        </p:txBody>
      </p:sp>
      <p:pic>
        <p:nvPicPr>
          <p:cNvPr id="6" name="Рисунок 5" descr="ᐉ Калина — купити по ціні 0,00 грн/кг • Київ, Харків, Дніпро • FRUIT TIME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6" t="18305" r="8675" b="17619"/>
          <a:stretch/>
        </p:blipFill>
        <p:spPr bwMode="auto">
          <a:xfrm>
            <a:off x="7578435" y="516359"/>
            <a:ext cx="1548163" cy="1008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726866772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0" y="39689"/>
            <a:ext cx="9144000" cy="60723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ПРОПОЗИЦІЇ ВИКЛАДАЧІВ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щодо покращення якості освітнього процесу в інституті (університеті)</a:t>
            </a:r>
            <a:r>
              <a:rPr lang="uk-UA" sz="1600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endParaRPr lang="ru-RU" sz="16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-03\Desktop\завантаження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30737" y="0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_s7186"/>
          <p:cNvSpPr>
            <a:spLocks noChangeArrowheads="1"/>
          </p:cNvSpPr>
          <p:nvPr/>
        </p:nvSpPr>
        <p:spPr bwMode="auto">
          <a:xfrm>
            <a:off x="8664575" y="39688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uk-U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_s7186"/>
          <p:cNvSpPr>
            <a:spLocks noChangeArrowheads="1"/>
          </p:cNvSpPr>
          <p:nvPr/>
        </p:nvSpPr>
        <p:spPr bwMode="auto">
          <a:xfrm>
            <a:off x="48139" y="646922"/>
            <a:ext cx="9047722" cy="621107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endParaRPr lang="uk-UA" sz="1800" dirty="0">
              <a:latin typeface="Cambria" panose="02040503050406030204" pitchFamily="18" charset="0"/>
            </a:endParaRPr>
          </a:p>
          <a:p>
            <a:pPr algn="ctr"/>
            <a:endParaRPr lang="uk-UA" sz="1800" dirty="0">
              <a:latin typeface="Cambria" panose="02040503050406030204" pitchFamily="18" charset="0"/>
            </a:endParaRPr>
          </a:p>
          <a:p>
            <a:pPr algn="ctr"/>
            <a:endParaRPr lang="uk-UA" sz="1800" dirty="0">
              <a:latin typeface="Cambria" panose="02040503050406030204" pitchFamily="18" charset="0"/>
            </a:endParaRPr>
          </a:p>
          <a:p>
            <a:pPr algn="ctr"/>
            <a:endParaRPr lang="uk-UA" sz="1800" dirty="0">
              <a:latin typeface="Cambria" panose="02040503050406030204" pitchFamily="18" charset="0"/>
            </a:endParaRPr>
          </a:p>
          <a:p>
            <a:pPr algn="ctr"/>
            <a:endParaRPr lang="uk-UA" sz="1800" dirty="0"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uk-UA" sz="1300" dirty="0">
                <a:latin typeface="Cambria" panose="02040503050406030204" pitchFamily="18" charset="0"/>
              </a:rPr>
              <a:t>9.На кафедрах критично зменшили чисельність навчально-допоміжного персоналу, переглянути </a:t>
            </a:r>
          </a:p>
          <a:p>
            <a:r>
              <a:rPr lang="uk-UA" sz="1300" dirty="0">
                <a:latin typeface="Cambria" panose="02040503050406030204" pitchFamily="18" charset="0"/>
              </a:rPr>
              <a:t>    принципи розрахунку.</a:t>
            </a:r>
            <a:endParaRPr lang="ru-RU" sz="1300" dirty="0">
              <a:latin typeface="Cambria" panose="02040503050406030204" pitchFamily="18" charset="0"/>
            </a:endParaRPr>
          </a:p>
          <a:p>
            <a:r>
              <a:rPr lang="uk-UA" sz="1300" dirty="0">
                <a:latin typeface="Cambria" panose="02040503050406030204" pitchFamily="18" charset="0"/>
              </a:rPr>
              <a:t>10. Оцінювати якість освітнього процесу не за формальними показниками, а за реальним </a:t>
            </a:r>
          </a:p>
          <a:p>
            <a:r>
              <a:rPr lang="uk-UA" sz="1300" dirty="0">
                <a:latin typeface="Cambria" panose="02040503050406030204" pitchFamily="18" charset="0"/>
              </a:rPr>
              <a:t>    станом справ.</a:t>
            </a:r>
            <a:endParaRPr lang="ru-RU" sz="1300" dirty="0">
              <a:latin typeface="Cambria" panose="02040503050406030204" pitchFamily="18" charset="0"/>
            </a:endParaRPr>
          </a:p>
          <a:p>
            <a:r>
              <a:rPr lang="uk-UA" sz="1300" dirty="0" smtClean="0">
                <a:latin typeface="Cambria" panose="02040503050406030204" pitchFamily="18" charset="0"/>
              </a:rPr>
              <a:t>11.Обов'язкове </a:t>
            </a:r>
            <a:r>
              <a:rPr lang="uk-UA" sz="1300" dirty="0">
                <a:latin typeface="Cambria" panose="02040503050406030204" pitchFamily="18" charset="0"/>
              </a:rPr>
              <a:t>повторне прослуховування дисципліни в наступному році (як це відбувається </a:t>
            </a:r>
          </a:p>
          <a:p>
            <a:r>
              <a:rPr lang="uk-UA" sz="1300" dirty="0">
                <a:latin typeface="Cambria" panose="02040503050406030204" pitchFamily="18" charset="0"/>
              </a:rPr>
              <a:t>    за кордоном), яку студент не закрив протягом </a:t>
            </a:r>
            <a:r>
              <a:rPr lang="uk-UA" sz="1300" dirty="0" err="1">
                <a:latin typeface="Cambria" panose="02040503050406030204" pitchFamily="18" charset="0"/>
              </a:rPr>
              <a:t>заліково</a:t>
            </a:r>
            <a:r>
              <a:rPr lang="uk-UA" sz="1300" dirty="0">
                <a:latin typeface="Cambria" panose="02040503050406030204" pitchFamily="18" charset="0"/>
              </a:rPr>
              <a:t>-екзаменаційної сесії того семестру </a:t>
            </a:r>
          </a:p>
          <a:p>
            <a:r>
              <a:rPr lang="uk-UA" sz="1300" dirty="0">
                <a:latin typeface="Cambria" panose="02040503050406030204" pitchFamily="18" charset="0"/>
              </a:rPr>
              <a:t>    в якому вона передбачена. </a:t>
            </a:r>
            <a:r>
              <a:rPr lang="uk-UA" sz="1300" i="1" dirty="0">
                <a:latin typeface="Cambria" panose="02040503050406030204" pitchFamily="18" charset="0"/>
              </a:rPr>
              <a:t>А не давати можливість її закривати протягом наступного </a:t>
            </a:r>
          </a:p>
          <a:p>
            <a:r>
              <a:rPr lang="uk-UA" sz="1300" i="1" dirty="0">
                <a:latin typeface="Cambria" panose="02040503050406030204" pitchFamily="18" charset="0"/>
              </a:rPr>
              <a:t>    семестру n-ну кількість раз, покладаючи на студента самостійне опрацювання матеріалу </a:t>
            </a:r>
          </a:p>
          <a:p>
            <a:r>
              <a:rPr lang="uk-UA" sz="1300" i="1" dirty="0">
                <a:latin typeface="Cambria" panose="02040503050406030204" pitchFamily="18" charset="0"/>
              </a:rPr>
              <a:t>    з дисципліни, і не заставляючи викладача "в десятий" раз заслуховувати студента.</a:t>
            </a:r>
            <a:r>
              <a:rPr lang="uk-UA" sz="1300" dirty="0">
                <a:latin typeface="Cambria" panose="02040503050406030204" pitchFamily="18" charset="0"/>
              </a:rPr>
              <a:t> </a:t>
            </a:r>
          </a:p>
          <a:p>
            <a:r>
              <a:rPr lang="uk-UA" sz="1300" dirty="0">
                <a:latin typeface="Cambria" panose="02040503050406030204" pitchFamily="18" charset="0"/>
              </a:rPr>
              <a:t>    П</a:t>
            </a:r>
            <a:r>
              <a:rPr lang="uk-UA" sz="1300" i="1" dirty="0">
                <a:latin typeface="Cambria" panose="02040503050406030204" pitchFamily="18" charset="0"/>
              </a:rPr>
              <a:t>овернути відрахування студентів за прогули.</a:t>
            </a:r>
            <a:endParaRPr lang="ru-RU" sz="1300" dirty="0">
              <a:latin typeface="Cambria" panose="02040503050406030204" pitchFamily="18" charset="0"/>
            </a:endParaRPr>
          </a:p>
          <a:p>
            <a:r>
              <a:rPr lang="uk-UA" sz="1300" dirty="0" smtClean="0">
                <a:latin typeface="Cambria" panose="02040503050406030204" pitchFamily="18" charset="0"/>
              </a:rPr>
              <a:t>12. </a:t>
            </a:r>
            <a:r>
              <a:rPr lang="uk-UA" sz="1300" dirty="0">
                <a:latin typeface="Cambria" panose="02040503050406030204" pitchFamily="18" charset="0"/>
              </a:rPr>
              <a:t>Зменшити та спростити документообіг (кількості документації, яка супроводжує освітній процес) </a:t>
            </a:r>
          </a:p>
          <a:p>
            <a:r>
              <a:rPr lang="uk-UA" sz="1300" dirty="0">
                <a:latin typeface="Cambria" panose="02040503050406030204" pitchFamily="18" charset="0"/>
              </a:rPr>
              <a:t>     Ліквідувати планування діяльності звітність кураторів та різної кількості звітності. Звільнить </a:t>
            </a:r>
          </a:p>
          <a:p>
            <a:r>
              <a:rPr lang="uk-UA" sz="1300" dirty="0">
                <a:latin typeface="Cambria" panose="02040503050406030204" pitchFamily="18" charset="0"/>
              </a:rPr>
              <a:t>     від "паперової роботи", різних видів звітності</a:t>
            </a:r>
            <a:endParaRPr lang="ru-RU" sz="1300" dirty="0">
              <a:latin typeface="Cambria" panose="02040503050406030204" pitchFamily="18" charset="0"/>
            </a:endParaRPr>
          </a:p>
          <a:p>
            <a:r>
              <a:rPr lang="uk-UA" sz="1300" dirty="0">
                <a:latin typeface="Cambria" panose="02040503050406030204" pitchFamily="18" charset="0"/>
              </a:rPr>
              <a:t>16. Покращити міжнародну співпрацю</a:t>
            </a:r>
            <a:r>
              <a:rPr lang="uk-UA" sz="1300" dirty="0" smtClean="0">
                <a:latin typeface="Cambria" panose="02040503050406030204" pitchFamily="18" charset="0"/>
              </a:rPr>
              <a:t>. Виробити </a:t>
            </a:r>
            <a:r>
              <a:rPr lang="uk-UA" sz="1300" dirty="0">
                <a:latin typeface="Cambria" panose="02040503050406030204" pitchFamily="18" charset="0"/>
              </a:rPr>
              <a:t>спрощений механізм міжнародного стажування </a:t>
            </a:r>
          </a:p>
          <a:p>
            <a:r>
              <a:rPr lang="uk-UA" sz="1300" dirty="0">
                <a:latin typeface="Cambria" panose="02040503050406030204" pitchFamily="18" charset="0"/>
              </a:rPr>
              <a:t>     та підвищення </a:t>
            </a:r>
            <a:r>
              <a:rPr lang="uk-UA" sz="1300" dirty="0" smtClean="0">
                <a:latin typeface="Cambria" panose="02040503050406030204" pitchFamily="18" charset="0"/>
              </a:rPr>
              <a:t>кваліфікації</a:t>
            </a:r>
          </a:p>
          <a:p>
            <a:r>
              <a:rPr lang="uk-UA" sz="1300" dirty="0" smtClean="0">
                <a:latin typeface="Cambria" panose="02040503050406030204" pitchFamily="18" charset="0"/>
              </a:rPr>
              <a:t>17. Відкривати нові, важливі для широкого загалу галузей спеціальності</a:t>
            </a:r>
            <a:endParaRPr lang="ru-RU" sz="1300" dirty="0" smtClean="0">
              <a:latin typeface="Cambria" panose="02040503050406030204" pitchFamily="18" charset="0"/>
            </a:endParaRPr>
          </a:p>
          <a:p>
            <a:endParaRPr lang="ru-RU" sz="1300" dirty="0">
              <a:latin typeface="Cambria" panose="02040503050406030204" pitchFamily="18" charset="0"/>
            </a:endParaRPr>
          </a:p>
          <a:p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uk-UA" sz="13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uk-UA" sz="13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400" b="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400" b="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400" b="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400" b="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400" b="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uk-UA" sz="1400" b="0" dirty="0">
              <a:latin typeface="Cambria" panose="02040503050406030204" pitchFamily="18" charset="0"/>
            </a:endParaRPr>
          </a:p>
          <a:p>
            <a:pPr algn="ctr"/>
            <a:endParaRPr lang="uk-UA" sz="1400" b="0" dirty="0">
              <a:latin typeface="Cambria" panose="02040503050406030204" pitchFamily="18" charset="0"/>
            </a:endParaRPr>
          </a:p>
          <a:p>
            <a:pPr algn="ctr"/>
            <a:endParaRPr lang="uk-UA" sz="1400" b="0" dirty="0">
              <a:latin typeface="Cambria" panose="02040503050406030204" pitchFamily="18" charset="0"/>
            </a:endParaRPr>
          </a:p>
          <a:p>
            <a:pPr algn="ctr"/>
            <a:endParaRPr lang="uk-UA" sz="1800" b="0" dirty="0">
              <a:latin typeface="Cambria" panose="02040503050406030204" pitchFamily="18" charset="0"/>
            </a:endParaRPr>
          </a:p>
          <a:p>
            <a:pPr algn="ctr"/>
            <a:endParaRPr lang="uk-UA" sz="1800" b="0" dirty="0">
              <a:latin typeface="Cambria" panose="02040503050406030204" pitchFamily="18" charset="0"/>
            </a:endParaRPr>
          </a:p>
          <a:p>
            <a:pPr algn="ctr"/>
            <a:endParaRPr lang="uk-UA" sz="1800" b="0" dirty="0">
              <a:latin typeface="Cambria" panose="02040503050406030204" pitchFamily="18" charset="0"/>
            </a:endParaRPr>
          </a:p>
          <a:p>
            <a:pPr algn="ctr"/>
            <a:endParaRPr lang="uk-UA" sz="1800" b="0" dirty="0">
              <a:latin typeface="Cambria" panose="02040503050406030204" pitchFamily="18" charset="0"/>
            </a:endParaRPr>
          </a:p>
          <a:p>
            <a:pPr algn="ctr"/>
            <a:endParaRPr lang="uk-UA" sz="1800" b="0" dirty="0">
              <a:latin typeface="Cambria" panose="02040503050406030204" pitchFamily="18" charset="0"/>
            </a:endParaRPr>
          </a:p>
          <a:p>
            <a:pPr algn="ctr"/>
            <a:endParaRPr lang="uk-UA" sz="1800" b="0" dirty="0">
              <a:latin typeface="Cambria" panose="02040503050406030204" pitchFamily="18" charset="0"/>
            </a:endParaRPr>
          </a:p>
          <a:p>
            <a:pPr algn="ctr"/>
            <a:endParaRPr lang="uk-UA" sz="1800" b="0" dirty="0">
              <a:latin typeface="Cambria" panose="02040503050406030204" pitchFamily="18" charset="0"/>
            </a:endParaRPr>
          </a:p>
          <a:p>
            <a:pPr algn="ctr"/>
            <a:endParaRPr lang="uk-UA" sz="1800" b="0" dirty="0">
              <a:latin typeface="Cambria" panose="02040503050406030204" pitchFamily="18" charset="0"/>
            </a:endParaRPr>
          </a:p>
          <a:p>
            <a:pPr algn="ctr"/>
            <a:endParaRPr lang="uk-UA" sz="1800" b="0" dirty="0">
              <a:latin typeface="Cambria" panose="02040503050406030204" pitchFamily="18" charset="0"/>
            </a:endParaRPr>
          </a:p>
          <a:p>
            <a:pPr algn="ctr"/>
            <a:endParaRPr lang="uk-UA" sz="1800" b="0" dirty="0">
              <a:latin typeface="Cambria" panose="02040503050406030204" pitchFamily="18" charset="0"/>
            </a:endParaRPr>
          </a:p>
          <a:p>
            <a:pPr algn="ctr"/>
            <a:endParaRPr lang="ru-RU" sz="10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456476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0" y="39689"/>
            <a:ext cx="9144000" cy="6913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Моніторинг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(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Центр ЗЯВО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)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студентської думки з питань покращення якості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освітнього процесу  </a:t>
            </a:r>
            <a:r>
              <a:rPr lang="uk-UA" sz="17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(взяли участь –  32,1 % респондентів)</a:t>
            </a:r>
            <a:endParaRPr lang="ru-RU" sz="17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-03\Desktop\завантаження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30737" y="0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1" name="Рисунок 20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1108746" y="5236073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2" name="Рисунок 21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3751201" y="5236074"/>
            <a:ext cx="469412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3" name="Рисунок 22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6402240" y="5232830"/>
            <a:ext cx="462928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4" name="Рисунок 23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7570856" y="5236075"/>
            <a:ext cx="469413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8" name="_s7186"/>
          <p:cNvSpPr>
            <a:spLocks noChangeArrowheads="1"/>
          </p:cNvSpPr>
          <p:nvPr/>
        </p:nvSpPr>
        <p:spPr bwMode="auto">
          <a:xfrm>
            <a:off x="0" y="741054"/>
            <a:ext cx="9047722" cy="56166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uk-UA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Oval 72"/>
          <p:cNvSpPr>
            <a:spLocks noChangeArrowheads="1"/>
          </p:cNvSpPr>
          <p:nvPr/>
        </p:nvSpPr>
        <p:spPr bwMode="auto">
          <a:xfrm>
            <a:off x="190203" y="770739"/>
            <a:ext cx="3990233" cy="1191992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None/>
            </a:pPr>
            <a:r>
              <a:rPr lang="uk-UA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2а. </a:t>
            </a: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Чи задовольняє Вас організація освітнього процесу в інституті, зокрема: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>
              <a:buNone/>
            </a:pPr>
            <a:r>
              <a:rPr lang="uk-UA" sz="1600" i="1" dirty="0">
                <a:solidFill>
                  <a:schemeClr val="tx1"/>
                </a:solidFill>
                <a:latin typeface="Cambria" panose="02040503050406030204" pitchFamily="18" charset="0"/>
              </a:rPr>
              <a:t>а) побудова розкладу:</a:t>
            </a:r>
            <a:endParaRPr lang="uk-UA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Двойная стрелка вверх/вниз 19"/>
          <p:cNvSpPr/>
          <p:nvPr/>
        </p:nvSpPr>
        <p:spPr>
          <a:xfrm>
            <a:off x="4243723" y="976175"/>
            <a:ext cx="232043" cy="5465052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025" y="2159059"/>
            <a:ext cx="1330844" cy="112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08731" y="5105369"/>
          <a:ext cx="3633023" cy="9921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210697">
                  <a:extLst>
                    <a:ext uri="{9D8B030D-6E8A-4147-A177-3AD203B41FA5}">
                      <a16:colId xmlns:a16="http://schemas.microsoft.com/office/drawing/2014/main" xmlns="" val="3951728185"/>
                    </a:ext>
                  </a:extLst>
                </a:gridCol>
                <a:gridCol w="1211163">
                  <a:extLst>
                    <a:ext uri="{9D8B030D-6E8A-4147-A177-3AD203B41FA5}">
                      <a16:colId xmlns:a16="http://schemas.microsoft.com/office/drawing/2014/main" xmlns="" val="366128832"/>
                    </a:ext>
                  </a:extLst>
                </a:gridCol>
                <a:gridCol w="1211163">
                  <a:extLst>
                    <a:ext uri="{9D8B030D-6E8A-4147-A177-3AD203B41FA5}">
                      <a16:colId xmlns:a16="http://schemas.microsoft.com/office/drawing/2014/main" xmlns="" val="3250153179"/>
                    </a:ext>
                  </a:extLst>
                </a:gridCol>
              </a:tblGrid>
              <a:tr h="496097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повністю</a:t>
                      </a:r>
                      <a:endParaRPr lang="ru-RU" sz="10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0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86612650"/>
                  </a:ext>
                </a:extLst>
              </a:tr>
              <a:tr h="496097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mbria" panose="02040503050406030204" pitchFamily="18" charset="0"/>
                        </a:rPr>
                        <a:t>417 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mbria" panose="02040503050406030204" pitchFamily="18" charset="0"/>
                        </a:rPr>
                        <a:t>(69,2%)</a:t>
                      </a:r>
                      <a:endParaRPr lang="ru-RU" sz="1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173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(28,7%)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mbria" panose="02040503050406030204" pitchFamily="18" charset="0"/>
                        </a:rPr>
                        <a:t>13 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mbria" panose="02040503050406030204" pitchFamily="18" charset="0"/>
                        </a:rPr>
                        <a:t>(2,2%)</a:t>
                      </a:r>
                      <a:endParaRPr lang="ru-RU" sz="1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50703198"/>
                  </a:ext>
                </a:extLst>
              </a:tr>
            </a:tbl>
          </a:graphicData>
        </a:graphic>
      </p:graphicFrame>
      <p:sp>
        <p:nvSpPr>
          <p:cNvPr id="19" name="Oval 72"/>
          <p:cNvSpPr>
            <a:spLocks noChangeArrowheads="1"/>
          </p:cNvSpPr>
          <p:nvPr/>
        </p:nvSpPr>
        <p:spPr bwMode="auto">
          <a:xfrm>
            <a:off x="4475765" y="790800"/>
            <a:ext cx="4635243" cy="1841707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uk-UA" sz="1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2б. </a:t>
            </a:r>
            <a:r>
              <a:rPr lang="uk-UA" sz="1300" dirty="0">
                <a:solidFill>
                  <a:schemeClr val="tx1"/>
                </a:solidFill>
                <a:latin typeface="Cambria" panose="02040503050406030204" pitchFamily="18" charset="0"/>
              </a:rPr>
              <a:t>Чи задовольняє Вас організація освітнього процесу в інституті, </a:t>
            </a:r>
            <a:r>
              <a:rPr lang="uk-UA" sz="1300" b="0" dirty="0">
                <a:solidFill>
                  <a:schemeClr val="tx1"/>
                </a:solidFill>
                <a:latin typeface="Cambria" panose="02040503050406030204" pitchFamily="18" charset="0"/>
              </a:rPr>
              <a:t>зокрема: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  <a:latin typeface="Cambria" panose="02040503050406030204" pitchFamily="18" charset="0"/>
              </a:rPr>
              <a:t>б) </a:t>
            </a:r>
            <a:r>
              <a:rPr lang="uk-UA" sz="1300" i="1" dirty="0">
                <a:solidFill>
                  <a:schemeClr val="tx1"/>
                </a:solidFill>
                <a:latin typeface="Cambria" panose="02040503050406030204" pitchFamily="18" charset="0"/>
              </a:rPr>
              <a:t>методичне забезпечення освітнього процесу для очного навчання та навчання в онлайн режимі (наявність бази електронного навчання в системі </a:t>
            </a:r>
            <a:r>
              <a:rPr lang="en-US" sz="1300" i="1" dirty="0" err="1">
                <a:solidFill>
                  <a:schemeClr val="tx1"/>
                </a:solidFill>
                <a:latin typeface="Cambria" panose="02040503050406030204" pitchFamily="18" charset="0"/>
              </a:rPr>
              <a:t>Moodl</a:t>
            </a:r>
            <a:r>
              <a:rPr lang="ru-RU" sz="1300" i="1" dirty="0">
                <a:solidFill>
                  <a:schemeClr val="tx1"/>
                </a:solidFill>
                <a:latin typeface="Cambria" panose="02040503050406030204" pitchFamily="18" charset="0"/>
              </a:rPr>
              <a:t>е – </a:t>
            </a:r>
            <a:r>
              <a:rPr lang="uk-UA" sz="1300" i="1" dirty="0">
                <a:solidFill>
                  <a:schemeClr val="tx1"/>
                </a:solidFill>
                <a:latin typeface="Cambria" panose="02040503050406030204" pitchFamily="18" charset="0"/>
              </a:rPr>
              <a:t>опорні інформаційні матеріали лекцій, зміст завдань для самостійної роботи рекомендовані джерела для вивчення курсів тощо</a:t>
            </a:r>
            <a:r>
              <a:rPr lang="ru-RU" sz="1300" i="1" dirty="0">
                <a:solidFill>
                  <a:schemeClr val="tx1"/>
                </a:solidFill>
                <a:latin typeface="Cambria" panose="02040503050406030204" pitchFamily="18" charset="0"/>
              </a:rPr>
              <a:t>)?</a:t>
            </a:r>
            <a:endParaRPr lang="ru-RU" sz="13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6503" y="3494747"/>
            <a:ext cx="1409601" cy="1176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969637" y="2682253"/>
          <a:ext cx="3850514" cy="7920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283176">
                  <a:extLst>
                    <a:ext uri="{9D8B030D-6E8A-4147-A177-3AD203B41FA5}">
                      <a16:colId xmlns:a16="http://schemas.microsoft.com/office/drawing/2014/main" xmlns="" val="1857096858"/>
                    </a:ext>
                  </a:extLst>
                </a:gridCol>
                <a:gridCol w="1283669">
                  <a:extLst>
                    <a:ext uri="{9D8B030D-6E8A-4147-A177-3AD203B41FA5}">
                      <a16:colId xmlns:a16="http://schemas.microsoft.com/office/drawing/2014/main" xmlns="" val="4191090345"/>
                    </a:ext>
                  </a:extLst>
                </a:gridCol>
                <a:gridCol w="1283669">
                  <a:extLst>
                    <a:ext uri="{9D8B030D-6E8A-4147-A177-3AD203B41FA5}">
                      <a16:colId xmlns:a16="http://schemas.microsoft.com/office/drawing/2014/main" xmlns="" val="2856512182"/>
                    </a:ext>
                  </a:extLst>
                </a:gridCol>
              </a:tblGrid>
              <a:tr h="328537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повністю</a:t>
                      </a:r>
                      <a:endParaRPr lang="ru-RU" sz="10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0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041281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451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(74,8%)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113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(23,9%)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(1,3%)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13551197"/>
                  </a:ext>
                </a:extLst>
              </a:tr>
            </a:tbl>
          </a:graphicData>
        </a:graphic>
      </p:graphicFrame>
      <p:sp>
        <p:nvSpPr>
          <p:cNvPr id="26" name="_s7186"/>
          <p:cNvSpPr>
            <a:spLocks noChangeArrowheads="1"/>
          </p:cNvSpPr>
          <p:nvPr/>
        </p:nvSpPr>
        <p:spPr bwMode="auto">
          <a:xfrm>
            <a:off x="8664575" y="39688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7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uk-U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07D3BA8-D3A2-4935-A92D-5EBF17CE9A39}"/>
              </a:ext>
            </a:extLst>
          </p:cNvPr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6095" t="12934" r="20316" b="11672"/>
          <a:stretch/>
        </p:blipFill>
        <p:spPr bwMode="auto">
          <a:xfrm>
            <a:off x="-30737" y="1920339"/>
            <a:ext cx="3090569" cy="30396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1513DE0-CCF1-4374-9B00-B31BF2F48F8C}"/>
              </a:ext>
            </a:extLst>
          </p:cNvPr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8593" t="15015" r="21608" b="14414"/>
          <a:stretch/>
        </p:blipFill>
        <p:spPr bwMode="auto">
          <a:xfrm>
            <a:off x="5916104" y="3474341"/>
            <a:ext cx="3177281" cy="3060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00817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_s115735"/>
          <p:cNvSpPr>
            <a:spLocks noChangeArrowheads="1"/>
          </p:cNvSpPr>
          <p:nvPr/>
        </p:nvSpPr>
        <p:spPr bwMode="auto">
          <a:xfrm>
            <a:off x="0" y="39689"/>
            <a:ext cx="9144000" cy="6913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endParaRPr lang="uk-UA" sz="1700" dirty="0">
              <a:solidFill>
                <a:schemeClr val="bg1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Моніторинг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(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Центр ЗЯВО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)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студентської думки з питань покращення якості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освітнього процесу</a:t>
            </a:r>
            <a:r>
              <a:rPr lang="uk-UA" sz="1700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</a:rPr>
              <a:t> </a:t>
            </a:r>
            <a:r>
              <a:rPr lang="uk-UA" sz="1700" dirty="0">
                <a:solidFill>
                  <a:schemeClr val="accent6"/>
                </a:solidFill>
                <a:latin typeface="Cambria" panose="02040503050406030204" pitchFamily="18" charset="0"/>
                <a:ea typeface="Times New Roman"/>
              </a:rPr>
              <a:t> </a:t>
            </a:r>
            <a:r>
              <a:rPr lang="uk-UA" sz="17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(взяли участь –</a:t>
            </a:r>
            <a:r>
              <a:rPr lang="en-US" sz="17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 </a:t>
            </a:r>
            <a:r>
              <a:rPr lang="uk-UA" sz="17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32,1 % респондентів)</a:t>
            </a:r>
            <a:endParaRPr lang="ru-RU" sz="17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buNone/>
            </a:pPr>
            <a:endParaRPr lang="ru-RU" sz="16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user-03\Desktop\завантаження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30737" y="0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_s7186"/>
          <p:cNvSpPr>
            <a:spLocks noChangeArrowheads="1"/>
          </p:cNvSpPr>
          <p:nvPr/>
        </p:nvSpPr>
        <p:spPr bwMode="auto">
          <a:xfrm>
            <a:off x="0" y="741054"/>
            <a:ext cx="9047722" cy="56166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uk-UA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4582578" y="768197"/>
            <a:ext cx="270717" cy="5589483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val 72"/>
          <p:cNvSpPr>
            <a:spLocks noChangeArrowheads="1"/>
          </p:cNvSpPr>
          <p:nvPr/>
        </p:nvSpPr>
        <p:spPr bwMode="auto">
          <a:xfrm>
            <a:off x="-11231" y="805760"/>
            <a:ext cx="4620498" cy="1635591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3. </a:t>
            </a:r>
            <a:r>
              <a:rPr lang="uk-UA" sz="1400" dirty="0">
                <a:solidFill>
                  <a:schemeClr val="tx1"/>
                </a:solidFill>
                <a:latin typeface="Cambria" panose="02040503050406030204" pitchFamily="18" charset="0"/>
              </a:rPr>
              <a:t>На перших заняттях викладач з кожної навчальної дисципліни ознайомив Вас із </a:t>
            </a:r>
            <a:r>
              <a:rPr lang="uk-UA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силабусом</a:t>
            </a:r>
            <a:r>
              <a:rPr lang="uk-UA" sz="1400" dirty="0">
                <a:solidFill>
                  <a:schemeClr val="tx1"/>
                </a:solidFill>
                <a:latin typeface="Cambria" panose="02040503050406030204" pitchFamily="18" charset="0"/>
              </a:rPr>
              <a:t>, завданнями навчального предмету, вимогами до практичних і лабораторних занять, формою контролю (складання заліку чи іспиту, 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uk-UA" sz="1400" dirty="0">
                <a:solidFill>
                  <a:schemeClr val="tx1"/>
                </a:solidFill>
                <a:latin typeface="Cambria" panose="02040503050406030204" pitchFamily="18" charset="0"/>
              </a:rPr>
              <a:t>критерії оцінювання).</a:t>
            </a:r>
            <a:endParaRPr lang="uk-UA" alt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1108746" y="5236073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" name="Рисунок 19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3773041" y="5271934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1" name="Рисунок 20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6423648" y="5271906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2" name="Рисунок 21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7467487" y="5271879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08920"/>
            <a:ext cx="1446560" cy="120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05580" y="5732771"/>
          <a:ext cx="4098176" cy="7254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365708">
                  <a:extLst>
                    <a:ext uri="{9D8B030D-6E8A-4147-A177-3AD203B41FA5}">
                      <a16:colId xmlns:a16="http://schemas.microsoft.com/office/drawing/2014/main" xmlns="" val="2120936666"/>
                    </a:ext>
                  </a:extLst>
                </a:gridCol>
                <a:gridCol w="1366234">
                  <a:extLst>
                    <a:ext uri="{9D8B030D-6E8A-4147-A177-3AD203B41FA5}">
                      <a16:colId xmlns:a16="http://schemas.microsoft.com/office/drawing/2014/main" xmlns="" val="3537974644"/>
                    </a:ext>
                  </a:extLst>
                </a:gridCol>
                <a:gridCol w="1366234">
                  <a:extLst>
                    <a:ext uri="{9D8B030D-6E8A-4147-A177-3AD203B41FA5}">
                      <a16:colId xmlns:a16="http://schemas.microsoft.com/office/drawing/2014/main" xmlns="" val="1232365991"/>
                    </a:ext>
                  </a:extLst>
                </a:gridCol>
              </a:tblGrid>
              <a:tr h="319043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0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0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64666358"/>
                  </a:ext>
                </a:extLst>
              </a:tr>
              <a:tr h="319043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514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(85,2%)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84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(13,9%)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5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(0,8%)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6853393"/>
                  </a:ext>
                </a:extLst>
              </a:tr>
            </a:tbl>
          </a:graphicData>
        </a:graphic>
      </p:graphicFrame>
      <p:sp>
        <p:nvSpPr>
          <p:cNvPr id="25" name="Oval 72"/>
          <p:cNvSpPr>
            <a:spLocks noChangeArrowheads="1"/>
          </p:cNvSpPr>
          <p:nvPr/>
        </p:nvSpPr>
        <p:spPr bwMode="auto">
          <a:xfrm>
            <a:off x="4786674" y="758192"/>
            <a:ext cx="4339870" cy="1377172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en-US" sz="15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4</a:t>
            </a:r>
            <a:r>
              <a:rPr lang="uk-UA" sz="15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r>
              <a:rPr lang="en-US" sz="15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uk-UA" sz="1400" dirty="0">
                <a:solidFill>
                  <a:schemeClr val="tx1"/>
                </a:solidFill>
                <a:latin typeface="Cambria" panose="02040503050406030204" pitchFamily="18" charset="0"/>
              </a:rPr>
              <a:t>На лекційних, практичних і лабораторних заняттях викладачами використовуються інноваційні технології, методики та різні наочні засоби, що сприяє кращому засвоєнню тієї чи іншої навчальної дисципліни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uk-UA" alt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5048" y="3015038"/>
            <a:ext cx="1903187" cy="1039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4819468" y="2162507"/>
          <a:ext cx="4228254" cy="812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414608">
                  <a:extLst>
                    <a:ext uri="{9D8B030D-6E8A-4147-A177-3AD203B41FA5}">
                      <a16:colId xmlns:a16="http://schemas.microsoft.com/office/drawing/2014/main" xmlns="" val="3595083679"/>
                    </a:ext>
                  </a:extLst>
                </a:gridCol>
                <a:gridCol w="1301477">
                  <a:extLst>
                    <a:ext uri="{9D8B030D-6E8A-4147-A177-3AD203B41FA5}">
                      <a16:colId xmlns:a16="http://schemas.microsoft.com/office/drawing/2014/main" xmlns="" val="3136341443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xmlns="" val="4082052070"/>
                    </a:ext>
                  </a:extLst>
                </a:gridCol>
              </a:tblGrid>
              <a:tr h="372334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завжди</a:t>
                      </a:r>
                      <a:endParaRPr lang="ru-RU" sz="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mbria" panose="02040503050406030204" pitchFamily="18" charset="0"/>
                        </a:rPr>
                        <a:t>періодично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Cambria" panose="02040503050406030204" pitchFamily="18" charset="0"/>
                        </a:rPr>
                        <a:t>не використовуються </a:t>
                      </a:r>
                      <a:endParaRPr lang="ru-RU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82521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240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(39,8%)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330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(54,7%)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33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(5,5%)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3715561"/>
                  </a:ext>
                </a:extLst>
              </a:tr>
            </a:tbl>
          </a:graphicData>
        </a:graphic>
      </p:graphicFrame>
      <p:sp>
        <p:nvSpPr>
          <p:cNvPr id="24" name="_s7186"/>
          <p:cNvSpPr>
            <a:spLocks noChangeArrowheads="1"/>
          </p:cNvSpPr>
          <p:nvPr/>
        </p:nvSpPr>
        <p:spPr bwMode="auto">
          <a:xfrm>
            <a:off x="8664575" y="39688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7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uk-U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BA6908B4-EBA5-41DF-A1DA-E810B944523C}"/>
              </a:ext>
            </a:extLst>
          </p:cNvPr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415" t="11709" r="17819" b="14557"/>
          <a:stretch/>
        </p:blipFill>
        <p:spPr bwMode="auto">
          <a:xfrm>
            <a:off x="1446560" y="2477212"/>
            <a:ext cx="3136018" cy="3124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A35DF2F-3922-4AF9-A1E5-99DFA1DEF172}"/>
              </a:ext>
            </a:extLst>
          </p:cNvPr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133" t="10065" r="20663" b="13961"/>
          <a:stretch/>
        </p:blipFill>
        <p:spPr bwMode="auto">
          <a:xfrm>
            <a:off x="5950316" y="3429000"/>
            <a:ext cx="3179719" cy="3096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2388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0" y="39689"/>
            <a:ext cx="9144000" cy="48164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Моніторинг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(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Центр ЗЯВО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)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студентської думки з питань покращення якості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освітнього процесу  </a:t>
            </a:r>
            <a:r>
              <a:rPr lang="uk-UA" sz="17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(</a:t>
            </a:r>
            <a:r>
              <a:rPr lang="uk-UA" sz="17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взяли участь –</a:t>
            </a:r>
            <a:r>
              <a:rPr lang="en-US" sz="17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 </a:t>
            </a:r>
            <a:r>
              <a:rPr lang="uk-UA" sz="17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32,1 % респондентів)</a:t>
            </a:r>
            <a:endParaRPr lang="ru-RU" sz="17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-03\Desktop\завантаження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30737" y="0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_s7186"/>
          <p:cNvSpPr>
            <a:spLocks noChangeArrowheads="1"/>
          </p:cNvSpPr>
          <p:nvPr/>
        </p:nvSpPr>
        <p:spPr bwMode="auto">
          <a:xfrm>
            <a:off x="48139" y="595701"/>
            <a:ext cx="9047722" cy="58239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uk-UA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3691895" y="828190"/>
            <a:ext cx="136915" cy="5431585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1108746" y="5236073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Рисунок 13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3720993" y="5258550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6343049" y="5243920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7589465" y="5251236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Oval 72"/>
          <p:cNvSpPr>
            <a:spLocks noChangeArrowheads="1"/>
          </p:cNvSpPr>
          <p:nvPr/>
        </p:nvSpPr>
        <p:spPr bwMode="auto">
          <a:xfrm>
            <a:off x="53336" y="577390"/>
            <a:ext cx="3595770" cy="141145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5</a:t>
            </a:r>
            <a:r>
              <a:rPr lang="uk-UA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r>
              <a:rPr lang="en-US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uk-UA" sz="1400" dirty="0">
                <a:solidFill>
                  <a:schemeClr val="tx1"/>
                </a:solidFill>
                <a:latin typeface="Cambria" panose="02040503050406030204" pitchFamily="18" charset="0"/>
              </a:rPr>
              <a:t>На практичних і лабораторних заняттях викладачі аналізують сильні та слабкі сторони виступів студентів, виконаних контрольних робіт та індивідуальних завдань.</a:t>
            </a:r>
            <a:endParaRPr lang="uk-UA" alt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34961" y="5251572"/>
          <a:ext cx="3619270" cy="10447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206114">
                  <a:extLst>
                    <a:ext uri="{9D8B030D-6E8A-4147-A177-3AD203B41FA5}">
                      <a16:colId xmlns:a16="http://schemas.microsoft.com/office/drawing/2014/main" xmlns="" val="2038630931"/>
                    </a:ext>
                  </a:extLst>
                </a:gridCol>
                <a:gridCol w="1206578">
                  <a:extLst>
                    <a:ext uri="{9D8B030D-6E8A-4147-A177-3AD203B41FA5}">
                      <a16:colId xmlns:a16="http://schemas.microsoft.com/office/drawing/2014/main" xmlns="" val="1074333302"/>
                    </a:ext>
                  </a:extLst>
                </a:gridCol>
                <a:gridCol w="1206578">
                  <a:extLst>
                    <a:ext uri="{9D8B030D-6E8A-4147-A177-3AD203B41FA5}">
                      <a16:colId xmlns:a16="http://schemas.microsoft.com/office/drawing/2014/main" xmlns="" val="1817446399"/>
                    </a:ext>
                  </a:extLst>
                </a:gridCol>
              </a:tblGrid>
              <a:tr h="522372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0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0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01190793"/>
                  </a:ext>
                </a:extLst>
              </a:tr>
              <a:tr h="522372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349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(57,9%)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219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(36,3%)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35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(5,8%)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5580677"/>
                  </a:ext>
                </a:extLst>
              </a:tr>
            </a:tbl>
          </a:graphicData>
        </a:graphic>
      </p:graphicFrame>
      <p:sp>
        <p:nvSpPr>
          <p:cNvPr id="8" name="Двойная стрелка влево/вправо 7"/>
          <p:cNvSpPr/>
          <p:nvPr/>
        </p:nvSpPr>
        <p:spPr>
          <a:xfrm>
            <a:off x="3841988" y="3434250"/>
            <a:ext cx="5241777" cy="224715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val 72"/>
          <p:cNvSpPr>
            <a:spLocks noChangeArrowheads="1"/>
          </p:cNvSpPr>
          <p:nvPr/>
        </p:nvSpPr>
        <p:spPr bwMode="auto">
          <a:xfrm>
            <a:off x="3912898" y="600011"/>
            <a:ext cx="5213860" cy="547777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6</a:t>
            </a:r>
            <a:r>
              <a:rPr lang="uk-UA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r>
              <a:rPr lang="en-US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uk-UA" sz="1400" dirty="0">
                <a:solidFill>
                  <a:schemeClr val="tx1"/>
                </a:solidFill>
                <a:latin typeface="Cambria" panose="02040503050406030204" pitchFamily="18" charset="0"/>
              </a:rPr>
              <a:t>При оцінці Ваших знань з навчальної дисципліни викладачі є принциповими, об’єктивними, гуманними.</a:t>
            </a:r>
            <a:endParaRPr lang="uk-UA" alt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72"/>
          <p:cNvSpPr>
            <a:spLocks noChangeArrowheads="1"/>
          </p:cNvSpPr>
          <p:nvPr/>
        </p:nvSpPr>
        <p:spPr bwMode="auto">
          <a:xfrm>
            <a:off x="3912898" y="3665843"/>
            <a:ext cx="5206375" cy="572235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ru-RU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7</a:t>
            </a:r>
            <a:r>
              <a:rPr lang="uk-UA" altLang="ru-RU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r>
              <a:rPr lang="ru-RU" sz="16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Система оцінювання результатів навчання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є для Вас зрозумілою</a:t>
            </a:r>
            <a:r>
              <a:rPr lang="uk-UA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endParaRPr lang="uk-UA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840" y="4368691"/>
            <a:ext cx="1471139" cy="1237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3912898" y="5591143"/>
          <a:ext cx="2735767" cy="7010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911689">
                  <a:extLst>
                    <a:ext uri="{9D8B030D-6E8A-4147-A177-3AD203B41FA5}">
                      <a16:colId xmlns:a16="http://schemas.microsoft.com/office/drawing/2014/main" xmlns="" val="4275883566"/>
                    </a:ext>
                  </a:extLst>
                </a:gridCol>
                <a:gridCol w="912039">
                  <a:extLst>
                    <a:ext uri="{9D8B030D-6E8A-4147-A177-3AD203B41FA5}">
                      <a16:colId xmlns:a16="http://schemas.microsoft.com/office/drawing/2014/main" xmlns="" val="609419436"/>
                    </a:ext>
                  </a:extLst>
                </a:gridCol>
                <a:gridCol w="912039">
                  <a:extLst>
                    <a:ext uri="{9D8B030D-6E8A-4147-A177-3AD203B41FA5}">
                      <a16:colId xmlns:a16="http://schemas.microsoft.com/office/drawing/2014/main" xmlns="" val="626720860"/>
                    </a:ext>
                  </a:extLst>
                </a:gridCol>
              </a:tblGrid>
              <a:tr h="271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1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0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0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73275461"/>
                  </a:ext>
                </a:extLst>
              </a:tr>
              <a:tr h="121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525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(87,1%)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73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(12,1%)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5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(0,8%)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82664968"/>
                  </a:ext>
                </a:extLst>
              </a:tr>
            </a:tbl>
          </a:graphicData>
        </a:graphic>
      </p:graphicFrame>
      <p:sp>
        <p:nvSpPr>
          <p:cNvPr id="25" name="_s7186"/>
          <p:cNvSpPr>
            <a:spLocks noChangeArrowheads="1"/>
          </p:cNvSpPr>
          <p:nvPr/>
        </p:nvSpPr>
        <p:spPr bwMode="auto">
          <a:xfrm>
            <a:off x="8664575" y="39688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6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uk-U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FD00DC2-3767-4522-94AB-B932541A026B}"/>
              </a:ext>
            </a:extLst>
          </p:cNvPr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049" t="11726" r="23664" b="13029"/>
          <a:stretch/>
        </p:blipFill>
        <p:spPr bwMode="auto">
          <a:xfrm>
            <a:off x="755577" y="1988841"/>
            <a:ext cx="2887844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2922EC9-4B14-4733-8D9C-75D13E8E19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00" y="4133160"/>
            <a:ext cx="1302766" cy="1118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42795E55-FD2A-4A87-A005-1A98025D883B}"/>
              </a:ext>
            </a:extLst>
          </p:cNvPr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89" t="13565" r="18470" b="13880"/>
          <a:stretch/>
        </p:blipFill>
        <p:spPr bwMode="auto">
          <a:xfrm>
            <a:off x="3823645" y="1209783"/>
            <a:ext cx="2228850" cy="2190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14CB304-AEED-4CB8-9C9A-44AE2455B1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5482" y="1134047"/>
            <a:ext cx="2152650" cy="132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9387DB72-1364-4D74-8855-0E36ACA88676}"/>
              </a:ext>
            </a:extLst>
          </p:cNvPr>
          <p:cNvGraphicFramePr>
            <a:graphicFrameLocks noGrp="1"/>
          </p:cNvGraphicFramePr>
          <p:nvPr/>
        </p:nvGraphicFramePr>
        <p:xfrm>
          <a:off x="5166689" y="2584228"/>
          <a:ext cx="3797800" cy="7776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917479">
                  <a:extLst>
                    <a:ext uri="{9D8B030D-6E8A-4147-A177-3AD203B41FA5}">
                      <a16:colId xmlns:a16="http://schemas.microsoft.com/office/drawing/2014/main" xmlns="" val="9634566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305249185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720276984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xmlns="" val="307305079"/>
                    </a:ext>
                  </a:extLst>
                </a:gridCol>
              </a:tblGrid>
              <a:tr h="2414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переважна більшість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лише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окремі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3318452175"/>
                  </a:ext>
                </a:extLst>
              </a:tr>
              <a:tr h="4023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359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(57,9%)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213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(35,3%)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(4,5)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(0,7%)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996547397"/>
                  </a:ext>
                </a:extLst>
              </a:tr>
            </a:tbl>
          </a:graphicData>
        </a:graphic>
      </p:graphicFrame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B9E62AB9-8FA0-4483-BE6A-2B8B6DC06FFE}"/>
              </a:ext>
            </a:extLst>
          </p:cNvPr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8598" t="10000" r="18060" b="15161"/>
          <a:stretch/>
        </p:blipFill>
        <p:spPr bwMode="auto">
          <a:xfrm>
            <a:off x="6724411" y="4138947"/>
            <a:ext cx="2413494" cy="2428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03923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0" y="39689"/>
            <a:ext cx="9144000" cy="6913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Моніторинг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(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Центр ЗЯВО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)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студентської думки з питань покращення якості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освітнього процесу  </a:t>
            </a:r>
            <a:r>
              <a:rPr lang="uk-UA" sz="17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(взяли участь –</a:t>
            </a:r>
            <a:r>
              <a:rPr lang="en-US" sz="17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 </a:t>
            </a:r>
            <a:r>
              <a:rPr lang="uk-UA" sz="17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32,1% респондентів)</a:t>
            </a:r>
            <a:endParaRPr lang="ru-RU" sz="17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-03\Desktop\завантаження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30737" y="0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Рисунок 12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1108746" y="5236073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Рисунок 13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3720993" y="5258550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6343049" y="5243920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7589465" y="5251236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8" name="_s7186"/>
          <p:cNvSpPr>
            <a:spLocks noChangeArrowheads="1"/>
          </p:cNvSpPr>
          <p:nvPr/>
        </p:nvSpPr>
        <p:spPr bwMode="auto">
          <a:xfrm>
            <a:off x="8664575" y="39688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5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uk-U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_s7186">
            <a:extLst>
              <a:ext uri="{FF2B5EF4-FFF2-40B4-BE49-F238E27FC236}">
                <a16:creationId xmlns:a16="http://schemas.microsoft.com/office/drawing/2014/main" xmlns="" id="{CE7A188E-9E62-466A-B639-48C349E0A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9" y="738365"/>
            <a:ext cx="9047722" cy="58239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uk-UA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22" name="Рисунок 21" descr="В Коноплянській ОТГ пройшов круглий стіл щодо стратегії розвитку освітньої  мережі | Громадський Простір">
            <a:extLst>
              <a:ext uri="{FF2B5EF4-FFF2-40B4-BE49-F238E27FC236}">
                <a16:creationId xmlns:a16="http://schemas.microsoft.com/office/drawing/2014/main" xmlns="" id="{2BA6165B-319A-4F84-9F42-9E01D029405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010" y="3962897"/>
            <a:ext cx="4439454" cy="2512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89DE33-2B48-4ADC-A91A-C2539C5B9E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9217" y="1335022"/>
            <a:ext cx="4049476" cy="2354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84C30077-42DD-46E6-A0CB-8B4F3E3EE773}"/>
              </a:ext>
            </a:extLst>
          </p:cNvPr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8877" t="10967" r="20409" b="12581"/>
          <a:stretch/>
        </p:blipFill>
        <p:spPr bwMode="auto">
          <a:xfrm>
            <a:off x="444182" y="1259269"/>
            <a:ext cx="3731773" cy="3655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Oval 72">
            <a:extLst>
              <a:ext uri="{FF2B5EF4-FFF2-40B4-BE49-F238E27FC236}">
                <a16:creationId xmlns:a16="http://schemas.microsoft.com/office/drawing/2014/main" xmlns="" id="{33FE2416-8EFB-4EFB-9435-CA6466301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243" y="818809"/>
            <a:ext cx="5359533" cy="377517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8.</a:t>
            </a:r>
            <a:r>
              <a:rPr lang="en-US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uk-UA" sz="1800" dirty="0">
                <a:solidFill>
                  <a:schemeClr val="bg1"/>
                </a:solidFill>
                <a:latin typeface="Cambria" panose="02040503050406030204" pitchFamily="18" charset="0"/>
              </a:rPr>
              <a:t>Студентське самоврядування в інституті:</a:t>
            </a:r>
            <a:endParaRPr lang="uk-UA" alt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63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0" y="39689"/>
            <a:ext cx="9144000" cy="6913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Моніторинг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(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Центр ЗЯВО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)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студентської думки з питань покращення якості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освітнього процесу  </a:t>
            </a:r>
            <a:r>
              <a:rPr lang="uk-UA" sz="17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(взяли участь – 32,1 % респондентів)</a:t>
            </a:r>
            <a:endParaRPr lang="ru-RU" sz="17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-03\Desktop\завантаження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30737" y="0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_s7186"/>
          <p:cNvSpPr>
            <a:spLocks noChangeArrowheads="1"/>
          </p:cNvSpPr>
          <p:nvPr/>
        </p:nvSpPr>
        <p:spPr bwMode="auto">
          <a:xfrm>
            <a:off x="59079" y="843358"/>
            <a:ext cx="9047722" cy="56166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uk-UA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Рисунок 11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1108746" y="5236073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Рисунок 12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3732955" y="5236073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Рисунок 13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6210673" y="5236073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7580824" y="5236073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Oval 72"/>
          <p:cNvSpPr>
            <a:spLocks noChangeArrowheads="1"/>
          </p:cNvSpPr>
          <p:nvPr/>
        </p:nvSpPr>
        <p:spPr bwMode="auto">
          <a:xfrm>
            <a:off x="89198" y="770738"/>
            <a:ext cx="8965603" cy="64459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9.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З яких джерел Ви маєте інформацію про студентське самоврядування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та його роль у життєдіяльності студентів інституту?</a:t>
            </a:r>
            <a:endParaRPr lang="uk-UA" alt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СТУДЕНТСЬКЕ САМОВРЯДУВАННЯ – Глухівський фаховий медичний коледж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11" r="14533"/>
          <a:stretch/>
        </p:blipFill>
        <p:spPr bwMode="auto">
          <a:xfrm>
            <a:off x="6608107" y="1364817"/>
            <a:ext cx="2390281" cy="2089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4" name="Рисунок 23" descr="Universities and Higher Education - Study in Hong Ko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8557"/>
            <a:ext cx="5022251" cy="1762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_s7186"/>
          <p:cNvSpPr>
            <a:spLocks noChangeArrowheads="1"/>
          </p:cNvSpPr>
          <p:nvPr/>
        </p:nvSpPr>
        <p:spPr bwMode="auto">
          <a:xfrm>
            <a:off x="8664575" y="39688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7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uk-U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52F0CD2-AB6F-49C0-B41C-5D2621D8DE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8567" y="3537000"/>
            <a:ext cx="4141202" cy="2477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6EB9C60-8435-43D4-A8C5-E9D798501FD3}"/>
              </a:ext>
            </a:extLst>
          </p:cNvPr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6230" t="12026" r="21466" b="13291"/>
          <a:stretch/>
        </p:blipFill>
        <p:spPr bwMode="auto">
          <a:xfrm>
            <a:off x="467544" y="3254181"/>
            <a:ext cx="3329026" cy="3191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9844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0" y="39689"/>
            <a:ext cx="9144000" cy="6913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Моніторинг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(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Центр ЗЯВО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)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студентської думки з питань покращення якості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освітнього процесу  </a:t>
            </a:r>
            <a:r>
              <a:rPr lang="uk-UA" sz="17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(взяли участь –</a:t>
            </a:r>
            <a:r>
              <a:rPr lang="en-US" sz="17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 </a:t>
            </a:r>
            <a:r>
              <a:rPr lang="uk-UA" sz="17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32,1 % респондентів)</a:t>
            </a:r>
            <a:endParaRPr lang="ru-RU" sz="17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-03\Desktop\завантаження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30737" y="0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_s7186"/>
          <p:cNvSpPr>
            <a:spLocks noChangeArrowheads="1"/>
          </p:cNvSpPr>
          <p:nvPr/>
        </p:nvSpPr>
        <p:spPr bwMode="auto">
          <a:xfrm>
            <a:off x="48139" y="802995"/>
            <a:ext cx="9047722" cy="56166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uk-UA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4622090" y="1036249"/>
            <a:ext cx="125741" cy="5150118"/>
          </a:xfrm>
          <a:prstGeom prst="up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1108746" y="5236073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Рисунок 13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3720993" y="5258550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6343049" y="5243920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7589465" y="5251236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Oval 72"/>
          <p:cNvSpPr>
            <a:spLocks noChangeArrowheads="1"/>
          </p:cNvSpPr>
          <p:nvPr/>
        </p:nvSpPr>
        <p:spPr bwMode="auto">
          <a:xfrm>
            <a:off x="158280" y="814383"/>
            <a:ext cx="4448724" cy="732005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altLang="ru-RU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10.</a:t>
            </a:r>
            <a:r>
              <a:rPr lang="ru-RU" sz="1800" b="0" dirty="0">
                <a:latin typeface="Cambria" panose="02040503050406030204" pitchFamily="18" charset="0"/>
              </a:rPr>
              <a:t> </a:t>
            </a:r>
            <a:r>
              <a:rPr lang="uk-UA" sz="1800" dirty="0">
                <a:solidFill>
                  <a:schemeClr val="bg1"/>
                </a:solidFill>
                <a:latin typeface="Cambria" panose="02040503050406030204" pitchFamily="18" charset="0"/>
              </a:rPr>
              <a:t>Чи задовольняють Вас умови проживання у гуртожитку?</a:t>
            </a:r>
            <a:endParaRPr lang="uk-UA" alt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72"/>
          <p:cNvSpPr>
            <a:spLocks noChangeArrowheads="1"/>
          </p:cNvSpPr>
          <p:nvPr/>
        </p:nvSpPr>
        <p:spPr bwMode="auto">
          <a:xfrm>
            <a:off x="4672430" y="814383"/>
            <a:ext cx="4332943" cy="81666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11.</a:t>
            </a:r>
            <a:r>
              <a:rPr lang="en-US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uk-UA" sz="1600" dirty="0">
                <a:solidFill>
                  <a:schemeClr val="bg1"/>
                </a:solidFill>
                <a:latin typeface="Cambria" panose="02040503050406030204" pitchFamily="18" charset="0"/>
              </a:rPr>
              <a:t>Чи стикалися Ви особисто із випадками упередженого ставлення, проявами недоброчесності в інституті?</a:t>
            </a:r>
            <a:endParaRPr lang="uk-UA" sz="1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31282" y="5581390"/>
          <a:ext cx="4242456" cy="8670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361322">
                  <a:extLst>
                    <a:ext uri="{9D8B030D-6E8A-4147-A177-3AD203B41FA5}">
                      <a16:colId xmlns:a16="http://schemas.microsoft.com/office/drawing/2014/main" xmlns="" val="3247310351"/>
                    </a:ext>
                  </a:extLst>
                </a:gridCol>
                <a:gridCol w="938103">
                  <a:extLst>
                    <a:ext uri="{9D8B030D-6E8A-4147-A177-3AD203B41FA5}">
                      <a16:colId xmlns:a16="http://schemas.microsoft.com/office/drawing/2014/main" xmlns="" val="2700944294"/>
                    </a:ext>
                  </a:extLst>
                </a:gridCol>
                <a:gridCol w="1092312">
                  <a:extLst>
                    <a:ext uri="{9D8B030D-6E8A-4147-A177-3AD203B41FA5}">
                      <a16:colId xmlns:a16="http://schemas.microsoft.com/office/drawing/2014/main" xmlns="" val="551832472"/>
                    </a:ext>
                  </a:extLst>
                </a:gridCol>
                <a:gridCol w="850719">
                  <a:extLst>
                    <a:ext uri="{9D8B030D-6E8A-4147-A177-3AD203B41FA5}">
                      <a16:colId xmlns:a16="http://schemas.microsoft.com/office/drawing/2014/main" xmlns="" val="1059759405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не проживаю у гуртожитку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78126063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403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(66,8%)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83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(13,8%)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 81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(13,4%)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 36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(6,0%)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5749594"/>
                  </a:ext>
                </a:extLst>
              </a:tr>
            </a:tbl>
          </a:graphicData>
        </a:graphic>
      </p:graphicFrame>
      <p:sp>
        <p:nvSpPr>
          <p:cNvPr id="20" name="_s7186"/>
          <p:cNvSpPr>
            <a:spLocks noChangeArrowheads="1"/>
          </p:cNvSpPr>
          <p:nvPr/>
        </p:nvSpPr>
        <p:spPr bwMode="auto">
          <a:xfrm>
            <a:off x="8664575" y="39688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5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uk-U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0408D704-7E1F-482D-ACFE-7515D2E70DCF}"/>
              </a:ext>
            </a:extLst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616" t="13548" r="17885" b="11613"/>
          <a:stretch/>
        </p:blipFill>
        <p:spPr bwMode="auto">
          <a:xfrm>
            <a:off x="4788" y="1582393"/>
            <a:ext cx="3271068" cy="3107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78C5126-D2F4-44DF-96D4-A8309C8CF1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2556" y="3888759"/>
            <a:ext cx="2509534" cy="1386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9497FDD-9BB9-4EB9-82FD-60147550C1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0461" y="1851007"/>
            <a:ext cx="3812475" cy="152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9442BFB-B291-4094-8D77-2CEABFF71E8D}"/>
              </a:ext>
            </a:extLst>
          </p:cNvPr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615" t="11650" r="18428" b="12621"/>
          <a:stretch/>
        </p:blipFill>
        <p:spPr bwMode="auto">
          <a:xfrm>
            <a:off x="6024563" y="3450106"/>
            <a:ext cx="3105150" cy="3003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88774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0" y="39689"/>
            <a:ext cx="9144000" cy="6913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Моніторинг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(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Центр ЗЯВО</a:t>
            </a:r>
            <a:r>
              <a:rPr lang="en-US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)</a:t>
            </a: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студентської думки з питань покращення якості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>
                <a:solidFill>
                  <a:schemeClr val="tx1"/>
                </a:solidFill>
                <a:latin typeface="Cambria" panose="02040503050406030204" pitchFamily="18" charset="0"/>
                <a:ea typeface="Times New Roman"/>
              </a:rPr>
              <a:t>освітнього процесу  </a:t>
            </a:r>
            <a:r>
              <a:rPr lang="uk-UA" sz="17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(взяли участь –</a:t>
            </a:r>
            <a:r>
              <a:rPr lang="en-US" sz="17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 </a:t>
            </a:r>
            <a:r>
              <a:rPr lang="uk-UA" sz="17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32,1 % респондентів)</a:t>
            </a:r>
            <a:endParaRPr lang="ru-RU" sz="17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-03\Desktop\завантаження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21825" r="8985" b="21818"/>
          <a:stretch/>
        </p:blipFill>
        <p:spPr bwMode="auto">
          <a:xfrm>
            <a:off x="-30737" y="0"/>
            <a:ext cx="649936" cy="5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_s7186"/>
          <p:cNvSpPr>
            <a:spLocks noChangeArrowheads="1"/>
          </p:cNvSpPr>
          <p:nvPr/>
        </p:nvSpPr>
        <p:spPr bwMode="auto">
          <a:xfrm>
            <a:off x="48139" y="802995"/>
            <a:ext cx="9047722" cy="56166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uk-UA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4622090" y="1036249"/>
            <a:ext cx="125741" cy="5150118"/>
          </a:xfrm>
          <a:prstGeom prst="up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1108746" y="5236073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Рисунок 13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3720993" y="5258550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6343049" y="5243920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 descr="Русь - орнаменти, візерунки мотиви русі. Живопис. Галереї картин і графіки  - Електронна бібліотека Бібліограф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" t="46482" r="79344" b="2448"/>
          <a:stretch/>
        </p:blipFill>
        <p:spPr bwMode="auto">
          <a:xfrm rot="5400000">
            <a:off x="7589465" y="5251236"/>
            <a:ext cx="469414" cy="290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Oval 72"/>
          <p:cNvSpPr>
            <a:spLocks noChangeArrowheads="1"/>
          </p:cNvSpPr>
          <p:nvPr/>
        </p:nvSpPr>
        <p:spPr bwMode="auto">
          <a:xfrm>
            <a:off x="158280" y="814383"/>
            <a:ext cx="4448724" cy="1098397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alt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12.</a:t>
            </a:r>
            <a:r>
              <a:rPr lang="ru-RU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Чи відомі Вам випадки матеріального стимулювання викладачів для отримання додаткових балів, позитивного складання сесії в інституті?</a:t>
            </a:r>
            <a:endParaRPr lang="uk-UA" alt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970" y="3604396"/>
            <a:ext cx="1433460" cy="1083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815667" y="5350963"/>
          <a:ext cx="3543752" cy="8354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771535">
                  <a:extLst>
                    <a:ext uri="{9D8B030D-6E8A-4147-A177-3AD203B41FA5}">
                      <a16:colId xmlns:a16="http://schemas.microsoft.com/office/drawing/2014/main" xmlns="" val="1596260274"/>
                    </a:ext>
                  </a:extLst>
                </a:gridCol>
                <a:gridCol w="1772217">
                  <a:extLst>
                    <a:ext uri="{9D8B030D-6E8A-4147-A177-3AD203B41FA5}">
                      <a16:colId xmlns:a16="http://schemas.microsoft.com/office/drawing/2014/main" xmlns="" val="488495779"/>
                    </a:ext>
                  </a:extLst>
                </a:gridCol>
              </a:tblGrid>
              <a:tr h="417702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10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44815529"/>
                  </a:ext>
                </a:extLst>
              </a:tr>
              <a:tr h="417702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64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(10,6%)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539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(89,4%)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34082066"/>
                  </a:ext>
                </a:extLst>
              </a:tr>
            </a:tbl>
          </a:graphicData>
        </a:graphic>
      </p:graphicFrame>
      <p:sp>
        <p:nvSpPr>
          <p:cNvPr id="19" name="Oval 72"/>
          <p:cNvSpPr>
            <a:spLocks noChangeArrowheads="1"/>
          </p:cNvSpPr>
          <p:nvPr/>
        </p:nvSpPr>
        <p:spPr bwMode="auto">
          <a:xfrm>
            <a:off x="4672430" y="814383"/>
            <a:ext cx="4332943" cy="1342371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13.</a:t>
            </a:r>
            <a:r>
              <a:rPr lang="en-US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Cambria" panose="02040503050406030204" pitchFamily="18" charset="0"/>
              </a:rPr>
              <a:t>Чи знаєте Ви, до кого (чи куди) можете звернутися в університеті у випадку упередженого ставлення, необ’єктивного оцінювання Ваших знань, вимагання хабаря</a:t>
            </a:r>
            <a:r>
              <a:rPr lang="ru-RU" sz="1400" b="0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  <a:r>
              <a:rPr lang="uk-UA" sz="1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1" name="_s7186"/>
          <p:cNvSpPr>
            <a:spLocks noChangeArrowheads="1"/>
          </p:cNvSpPr>
          <p:nvPr/>
        </p:nvSpPr>
        <p:spPr bwMode="auto">
          <a:xfrm>
            <a:off x="8664575" y="39688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6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uk-U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AE70C11-AE44-496B-A4DE-84E4D403F728}"/>
              </a:ext>
            </a:extLst>
          </p:cNvPr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877" t="13072" r="18107" b="10457"/>
          <a:stretch/>
        </p:blipFill>
        <p:spPr bwMode="auto">
          <a:xfrm>
            <a:off x="138627" y="1993530"/>
            <a:ext cx="3209237" cy="3095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9BD961FB-C854-4B4D-9F2D-8A35434769CF}"/>
              </a:ext>
            </a:extLst>
          </p:cNvPr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328" t="14057" r="15224" b="12460"/>
          <a:stretch/>
        </p:blipFill>
        <p:spPr bwMode="auto">
          <a:xfrm>
            <a:off x="6022057" y="3604396"/>
            <a:ext cx="3107656" cy="2860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DEC10D-997E-48E1-A7E6-CFAF0E6B7F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7831" y="3424071"/>
            <a:ext cx="1433460" cy="1444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xmlns="" id="{039DC11C-1D75-440A-AD55-AA1E360A3A22}"/>
              </a:ext>
            </a:extLst>
          </p:cNvPr>
          <p:cNvGraphicFramePr>
            <a:graphicFrameLocks noGrp="1"/>
          </p:cNvGraphicFramePr>
          <p:nvPr/>
        </p:nvGraphicFramePr>
        <p:xfrm>
          <a:off x="5125784" y="2257788"/>
          <a:ext cx="3619270" cy="10447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206114">
                  <a:extLst>
                    <a:ext uri="{9D8B030D-6E8A-4147-A177-3AD203B41FA5}">
                      <a16:colId xmlns:a16="http://schemas.microsoft.com/office/drawing/2014/main" xmlns="" val="2038630931"/>
                    </a:ext>
                  </a:extLst>
                </a:gridCol>
                <a:gridCol w="1206578">
                  <a:extLst>
                    <a:ext uri="{9D8B030D-6E8A-4147-A177-3AD203B41FA5}">
                      <a16:colId xmlns:a16="http://schemas.microsoft.com/office/drawing/2014/main" xmlns="" val="1074333302"/>
                    </a:ext>
                  </a:extLst>
                </a:gridCol>
                <a:gridCol w="1206578">
                  <a:extLst>
                    <a:ext uri="{9D8B030D-6E8A-4147-A177-3AD203B41FA5}">
                      <a16:colId xmlns:a16="http://schemas.microsoft.com/office/drawing/2014/main" xmlns="" val="1817446399"/>
                    </a:ext>
                  </a:extLst>
                </a:gridCol>
              </a:tblGrid>
              <a:tr h="522372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10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10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01190793"/>
                  </a:ext>
                </a:extLst>
              </a:tr>
              <a:tr h="522372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317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(52,6%)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117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(19,4%)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169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mbria" panose="02040503050406030204" pitchFamily="18" charset="0"/>
                        </a:rPr>
                        <a:t>(28,0%)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5580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752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2498</Words>
  <Application>Microsoft Office PowerPoint</Application>
  <PresentationFormat>Экран (4:3)</PresentationFormat>
  <Paragraphs>694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Larisa</dc:creator>
  <cp:lastModifiedBy>Larisa</cp:lastModifiedBy>
  <cp:revision>4</cp:revision>
  <dcterms:created xsi:type="dcterms:W3CDTF">2023-09-06T08:22:33Z</dcterms:created>
  <dcterms:modified xsi:type="dcterms:W3CDTF">2023-09-06T08:57:55Z</dcterms:modified>
</cp:coreProperties>
</file>