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Corsiva"/>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siva-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orsiva-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Corsiva-italic.fntdata"/><Relationship Id="rId16" Type="http://schemas.openxmlformats.org/officeDocument/2006/relationships/slide" Target="slides/slide11.xml"/><Relationship Id="rId38" Type="http://schemas.openxmlformats.org/officeDocument/2006/relationships/font" Target="fonts/Corsiva-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27" name="Google Shape;27;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30" name="Google Shape;30;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31" name="Google Shape;31;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32" name="Google Shape;32;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0800000">
              <a:off x="0" y="0"/>
              <a:ext cx="842596" cy="5666154"/>
            </a:xfrm>
            <a:prstGeom prst="triangle">
              <a:avLst>
                <a:gd fmla="val 100000" name="adj"/>
              </a:avLst>
            </a:prstGeom>
            <a:solidFill>
              <a:schemeClr val="accent1">
                <a:alpha val="85098"/>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90" name="Shape 90"/>
        <p:cNvGrpSpPr/>
        <p:nvPr/>
      </p:nvGrpSpPr>
      <p:grpSpPr>
        <a:xfrm>
          <a:off x="0" y="0"/>
          <a:ext cx="0" cy="0"/>
          <a:chOff x="0" y="0"/>
          <a:chExt cx="0" cy="0"/>
        </a:xfrm>
      </p:grpSpPr>
      <p:sp>
        <p:nvSpPr>
          <p:cNvPr id="91" name="Google Shape;91;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96" name="Shape 96"/>
        <p:cNvGrpSpPr/>
        <p:nvPr/>
      </p:nvGrpSpPr>
      <p:grpSpPr>
        <a:xfrm>
          <a:off x="0" y="0"/>
          <a:ext cx="0" cy="0"/>
          <a:chOff x="0" y="0"/>
          <a:chExt cx="0" cy="0"/>
        </a:xfrm>
      </p:grpSpPr>
      <p:sp>
        <p:nvSpPr>
          <p:cNvPr id="97" name="Google Shape;97;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
        <p:nvSpPr>
          <p:cNvPr id="103" name="Google Shape;103;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uk-UA" sz="8000">
                <a:solidFill>
                  <a:srgbClr val="BFE47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uk-UA"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105" name="Shape 105"/>
        <p:cNvGrpSpPr/>
        <p:nvPr/>
      </p:nvGrpSpPr>
      <p:grpSpPr>
        <a:xfrm>
          <a:off x="0" y="0"/>
          <a:ext cx="0" cy="0"/>
          <a:chOff x="0" y="0"/>
          <a:chExt cx="0" cy="0"/>
        </a:xfrm>
      </p:grpSpPr>
      <p:sp>
        <p:nvSpPr>
          <p:cNvPr id="106" name="Google Shape;106;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карточки имени">
  <p:cSld name="Цитата карточки имени">
    <p:spTree>
      <p:nvGrpSpPr>
        <p:cNvPr id="111" name="Shape 111"/>
        <p:cNvGrpSpPr/>
        <p:nvPr/>
      </p:nvGrpSpPr>
      <p:grpSpPr>
        <a:xfrm>
          <a:off x="0" y="0"/>
          <a:ext cx="0" cy="0"/>
          <a:chOff x="0" y="0"/>
          <a:chExt cx="0" cy="0"/>
        </a:xfrm>
      </p:grpSpPr>
      <p:sp>
        <p:nvSpPr>
          <p:cNvPr id="112" name="Google Shape;112;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
        <p:nvSpPr>
          <p:cNvPr id="118" name="Google Shape;118;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uk-UA" sz="8000">
                <a:solidFill>
                  <a:srgbClr val="BFE47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uk-UA"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Истина или ложь">
  <p:cSld name="Истина или ложь">
    <p:spTree>
      <p:nvGrpSpPr>
        <p:cNvPr id="120" name="Shape 120"/>
        <p:cNvGrpSpPr/>
        <p:nvPr/>
      </p:nvGrpSpPr>
      <p:grpSpPr>
        <a:xfrm>
          <a:off x="0" y="0"/>
          <a:ext cx="0" cy="0"/>
          <a:chOff x="0" y="0"/>
          <a:chExt cx="0" cy="0"/>
        </a:xfrm>
      </p:grpSpPr>
      <p:sp>
        <p:nvSpPr>
          <p:cNvPr id="121" name="Google Shape;121;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27" name="Shape 127"/>
        <p:cNvGrpSpPr/>
        <p:nvPr/>
      </p:nvGrpSpPr>
      <p:grpSpPr>
        <a:xfrm>
          <a:off x="0" y="0"/>
          <a:ext cx="0" cy="0"/>
          <a:chOff x="0" y="0"/>
          <a:chExt cx="0" cy="0"/>
        </a:xfrm>
      </p:grpSpPr>
      <p:sp>
        <p:nvSpPr>
          <p:cNvPr id="128" name="Google Shape;128;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39" name="Shape 39"/>
        <p:cNvGrpSpPr/>
        <p:nvPr/>
      </p:nvGrpSpPr>
      <p:grpSpPr>
        <a:xfrm>
          <a:off x="0" y="0"/>
          <a:ext cx="0" cy="0"/>
          <a:chOff x="0" y="0"/>
          <a:chExt cx="0" cy="0"/>
        </a:xfrm>
      </p:grpSpPr>
      <p:sp>
        <p:nvSpPr>
          <p:cNvPr id="40" name="Google Shape;40;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45" name="Shape 45"/>
        <p:cNvGrpSpPr/>
        <p:nvPr/>
      </p:nvGrpSpPr>
      <p:grpSpPr>
        <a:xfrm>
          <a:off x="0" y="0"/>
          <a:ext cx="0" cy="0"/>
          <a:chOff x="0" y="0"/>
          <a:chExt cx="0" cy="0"/>
        </a:xfrm>
      </p:grpSpPr>
      <p:sp>
        <p:nvSpPr>
          <p:cNvPr id="46" name="Google Shape;46;p4"/>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51" name="Shape 51"/>
        <p:cNvGrpSpPr/>
        <p:nvPr/>
      </p:nvGrpSpPr>
      <p:grpSpPr>
        <a:xfrm>
          <a:off x="0" y="0"/>
          <a:ext cx="0" cy="0"/>
          <a:chOff x="0" y="0"/>
          <a:chExt cx="0" cy="0"/>
        </a:xfrm>
      </p:grpSpPr>
      <p:sp>
        <p:nvSpPr>
          <p:cNvPr id="52" name="Google Shape;52;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5"/>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58" name="Shape 58"/>
        <p:cNvGrpSpPr/>
        <p:nvPr/>
      </p:nvGrpSpPr>
      <p:grpSpPr>
        <a:xfrm>
          <a:off x="0" y="0"/>
          <a:ext cx="0" cy="0"/>
          <a:chOff x="0" y="0"/>
          <a:chExt cx="0" cy="0"/>
        </a:xfrm>
      </p:grpSpPr>
      <p:sp>
        <p:nvSpPr>
          <p:cNvPr id="59" name="Google Shape;59;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3" name="Google Shape;63;p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4" name="Google Shape;64;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67" name="Shape 67"/>
        <p:cNvGrpSpPr/>
        <p:nvPr/>
      </p:nvGrpSpPr>
      <p:grpSpPr>
        <a:xfrm>
          <a:off x="0" y="0"/>
          <a:ext cx="0" cy="0"/>
          <a:chOff x="0" y="0"/>
          <a:chExt cx="0" cy="0"/>
        </a:xfrm>
      </p:grpSpPr>
      <p:sp>
        <p:nvSpPr>
          <p:cNvPr id="68" name="Google Shape;68;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72" name="Shape 72"/>
        <p:cNvGrpSpPr/>
        <p:nvPr/>
      </p:nvGrpSpPr>
      <p:grpSpPr>
        <a:xfrm>
          <a:off x="0" y="0"/>
          <a:ext cx="0" cy="0"/>
          <a:chOff x="0" y="0"/>
          <a:chExt cx="0" cy="0"/>
        </a:xfrm>
      </p:grpSpPr>
      <p:sp>
        <p:nvSpPr>
          <p:cNvPr id="73" name="Google Shape;73;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83" name="Shape 83"/>
        <p:cNvGrpSpPr/>
        <p:nvPr/>
      </p:nvGrpSpPr>
      <p:grpSpPr>
        <a:xfrm>
          <a:off x="0" y="0"/>
          <a:ext cx="0" cy="0"/>
          <a:chOff x="0" y="0"/>
          <a:chExt cx="0" cy="0"/>
        </a:xfrm>
      </p:grpSpPr>
      <p:sp>
        <p:nvSpPr>
          <p:cNvPr id="84" name="Google Shape;84;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
          <p:cNvSpPr/>
          <p:nvPr>
            <p:ph idx="2" type="pic"/>
          </p:nvPr>
        </p:nvSpPr>
        <p:spPr>
          <a:xfrm>
            <a:off x="677334" y="609600"/>
            <a:ext cx="8596668" cy="3845718"/>
          </a:xfrm>
          <a:prstGeom prst="rect">
            <a:avLst/>
          </a:prstGeom>
          <a:noFill/>
          <a:ln>
            <a:noFill/>
          </a:ln>
        </p:spPr>
      </p:sp>
      <p:sp>
        <p:nvSpPr>
          <p:cNvPr id="86" name="Google Shape;86;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uk-U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10" name="Google Shape;1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13" name="Google Shape;13;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14" name="Google Shape;14;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15" name="Google Shape;15;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0" y="4013200"/>
              <a:ext cx="448733" cy="2844800"/>
            </a:xfrm>
            <a:prstGeom prst="triangle">
              <a:avLst>
                <a:gd fmla="val 0" name="adj"/>
              </a:avLst>
            </a:prstGeom>
            <a:solidFill>
              <a:schemeClr val="accent1">
                <a:alpha val="85098"/>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uk-U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3.jpg"/><Relationship Id="rId5"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24.jpg"/><Relationship Id="rId5" Type="http://schemas.openxmlformats.org/officeDocument/2006/relationships/image" Target="../media/image28.jpg"/><Relationship Id="rId6"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40.jpg"/><Relationship Id="rId5"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jpg"/><Relationship Id="rId4" Type="http://schemas.openxmlformats.org/officeDocument/2006/relationships/image" Target="../media/image50.jpg"/><Relationship Id="rId5"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44.jpg"/><Relationship Id="rId5" Type="http://schemas.openxmlformats.org/officeDocument/2006/relationships/image" Target="../media/image63.jpg"/><Relationship Id="rId6"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7.jpg"/><Relationship Id="rId5" Type="http://schemas.openxmlformats.org/officeDocument/2006/relationships/image" Target="../media/image53.jpg"/><Relationship Id="rId6" Type="http://schemas.openxmlformats.org/officeDocument/2006/relationships/image" Target="../media/image58.jpg"/><Relationship Id="rId7" Type="http://schemas.openxmlformats.org/officeDocument/2006/relationships/image" Target="../media/image51.jpg"/><Relationship Id="rId8"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1.jp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84.png"/><Relationship Id="rId5" Type="http://schemas.openxmlformats.org/officeDocument/2006/relationships/image" Target="../media/image6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jpg"/><Relationship Id="rId4" Type="http://schemas.openxmlformats.org/officeDocument/2006/relationships/image" Target="../media/image66.jpg"/><Relationship Id="rId5" Type="http://schemas.openxmlformats.org/officeDocument/2006/relationships/image" Target="../media/image73.jpg"/><Relationship Id="rId6" Type="http://schemas.openxmlformats.org/officeDocument/2006/relationships/image" Target="../media/image74.jpg"/><Relationship Id="rId7" Type="http://schemas.openxmlformats.org/officeDocument/2006/relationships/image" Target="../media/image7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jpg"/><Relationship Id="rId4" Type="http://schemas.openxmlformats.org/officeDocument/2006/relationships/image" Target="../media/image69.jpg"/><Relationship Id="rId5" Type="http://schemas.openxmlformats.org/officeDocument/2006/relationships/image" Target="../media/image68.jpg"/><Relationship Id="rId6" Type="http://schemas.openxmlformats.org/officeDocument/2006/relationships/image" Target="../media/image7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3.jpg"/><Relationship Id="rId4" Type="http://schemas.openxmlformats.org/officeDocument/2006/relationships/image" Target="../media/image75.jpg"/><Relationship Id="rId5" Type="http://schemas.openxmlformats.org/officeDocument/2006/relationships/image" Target="../media/image82.jpg"/><Relationship Id="rId6" Type="http://schemas.openxmlformats.org/officeDocument/2006/relationships/image" Target="../media/image78.jpg"/><Relationship Id="rId7" Type="http://schemas.openxmlformats.org/officeDocument/2006/relationships/image" Target="../media/image8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7.jpg"/><Relationship Id="rId4" Type="http://schemas.openxmlformats.org/officeDocument/2006/relationships/image" Target="../media/image79.jpg"/><Relationship Id="rId5" Type="http://schemas.openxmlformats.org/officeDocument/2006/relationships/image" Target="../media/image8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8"/>
          <p:cNvPicPr preferRelativeResize="0"/>
          <p:nvPr/>
        </p:nvPicPr>
        <p:blipFill rotWithShape="1">
          <a:blip r:embed="rId3">
            <a:alphaModFix/>
          </a:blip>
          <a:srcRect b="0" l="0" r="0" t="0"/>
          <a:stretch/>
        </p:blipFill>
        <p:spPr>
          <a:xfrm>
            <a:off x="2850078" y="433472"/>
            <a:ext cx="5617028" cy="5975559"/>
          </a:xfrm>
          <a:prstGeom prst="rect">
            <a:avLst/>
          </a:prstGeom>
          <a:noFill/>
          <a:ln>
            <a:noFill/>
          </a:ln>
        </p:spPr>
      </p:pic>
      <p:pic>
        <p:nvPicPr>
          <p:cNvPr id="144" name="Google Shape;144;p18"/>
          <p:cNvPicPr preferRelativeResize="0"/>
          <p:nvPr/>
        </p:nvPicPr>
        <p:blipFill rotWithShape="1">
          <a:blip r:embed="rId3">
            <a:alphaModFix/>
          </a:blip>
          <a:srcRect b="0" l="0" r="0" t="0"/>
          <a:stretch/>
        </p:blipFill>
        <p:spPr>
          <a:xfrm>
            <a:off x="3002478" y="585872"/>
            <a:ext cx="5617028" cy="5975559"/>
          </a:xfrm>
          <a:prstGeom prst="rect">
            <a:avLst/>
          </a:prstGeom>
          <a:noFill/>
          <a:ln>
            <a:noFill/>
          </a:ln>
        </p:spPr>
      </p:pic>
      <p:pic>
        <p:nvPicPr>
          <p:cNvPr descr="Результат пошуку зображень за запитом 75 років png&quot;" id="145" name="Google Shape;145;p18"/>
          <p:cNvPicPr preferRelativeResize="0"/>
          <p:nvPr/>
        </p:nvPicPr>
        <p:blipFill rotWithShape="1">
          <a:blip r:embed="rId4">
            <a:alphaModFix/>
          </a:blip>
          <a:srcRect b="0" l="0" r="0" t="0"/>
          <a:stretch/>
        </p:blipFill>
        <p:spPr>
          <a:xfrm>
            <a:off x="-50202" y="4592782"/>
            <a:ext cx="2381250" cy="2381250"/>
          </a:xfrm>
          <a:prstGeom prst="rect">
            <a:avLst/>
          </a:prstGeom>
          <a:noFill/>
          <a:ln>
            <a:noFill/>
          </a:ln>
        </p:spPr>
      </p:pic>
      <p:pic>
        <p:nvPicPr>
          <p:cNvPr descr="Результат пошуку зображень за запитом 75 років png&quot;" id="146" name="Google Shape;146;p18"/>
          <p:cNvPicPr preferRelativeResize="0"/>
          <p:nvPr/>
        </p:nvPicPr>
        <p:blipFill rotWithShape="1">
          <a:blip r:embed="rId4">
            <a:alphaModFix/>
          </a:blip>
          <a:srcRect b="0" l="0" r="0" t="0"/>
          <a:stretch/>
        </p:blipFill>
        <p:spPr>
          <a:xfrm>
            <a:off x="-23152" y="-47625"/>
            <a:ext cx="2381250" cy="2381250"/>
          </a:xfrm>
          <a:prstGeom prst="rect">
            <a:avLst/>
          </a:prstGeom>
          <a:noFill/>
          <a:ln>
            <a:noFill/>
          </a:ln>
        </p:spPr>
      </p:pic>
      <p:pic>
        <p:nvPicPr>
          <p:cNvPr descr="Результат пошуку зображень за запитом 75 років png&quot;" id="147" name="Google Shape;147;p18"/>
          <p:cNvPicPr preferRelativeResize="0"/>
          <p:nvPr/>
        </p:nvPicPr>
        <p:blipFill rotWithShape="1">
          <a:blip r:embed="rId4">
            <a:alphaModFix/>
          </a:blip>
          <a:srcRect b="0" l="0" r="0" t="0"/>
          <a:stretch/>
        </p:blipFill>
        <p:spPr>
          <a:xfrm>
            <a:off x="9810750" y="0"/>
            <a:ext cx="2381250" cy="2381250"/>
          </a:xfrm>
          <a:prstGeom prst="rect">
            <a:avLst/>
          </a:prstGeom>
          <a:noFill/>
          <a:ln>
            <a:noFill/>
          </a:ln>
        </p:spPr>
      </p:pic>
      <p:pic>
        <p:nvPicPr>
          <p:cNvPr descr="Результат пошуку зображень за запитом 75 років png&quot;" id="148" name="Google Shape;148;p18"/>
          <p:cNvPicPr preferRelativeResize="0"/>
          <p:nvPr/>
        </p:nvPicPr>
        <p:blipFill rotWithShape="1">
          <a:blip r:embed="rId4">
            <a:alphaModFix/>
          </a:blip>
          <a:srcRect b="0" l="0" r="0" t="0"/>
          <a:stretch/>
        </p:blipFill>
        <p:spPr>
          <a:xfrm>
            <a:off x="9905216" y="4592782"/>
            <a:ext cx="2381250" cy="2381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7"/>
          <p:cNvPicPr preferRelativeResize="0"/>
          <p:nvPr/>
        </p:nvPicPr>
        <p:blipFill rotWithShape="1">
          <a:blip r:embed="rId3">
            <a:alphaModFix/>
          </a:blip>
          <a:srcRect b="0" l="0" r="0" t="0"/>
          <a:stretch/>
        </p:blipFill>
        <p:spPr>
          <a:xfrm>
            <a:off x="232046" y="203200"/>
            <a:ext cx="5617130" cy="4084320"/>
          </a:xfrm>
          <a:prstGeom prst="rect">
            <a:avLst/>
          </a:prstGeom>
          <a:noFill/>
          <a:ln>
            <a:noFill/>
          </a:ln>
        </p:spPr>
      </p:pic>
      <p:pic>
        <p:nvPicPr>
          <p:cNvPr id="224" name="Google Shape;224;p27"/>
          <p:cNvPicPr preferRelativeResize="0"/>
          <p:nvPr/>
        </p:nvPicPr>
        <p:blipFill rotWithShape="1">
          <a:blip r:embed="rId4">
            <a:alphaModFix/>
          </a:blip>
          <a:srcRect b="0" l="0" r="0" t="0"/>
          <a:stretch/>
        </p:blipFill>
        <p:spPr>
          <a:xfrm>
            <a:off x="5994400" y="2804160"/>
            <a:ext cx="5890161" cy="3808520"/>
          </a:xfrm>
          <a:prstGeom prst="rect">
            <a:avLst/>
          </a:prstGeom>
          <a:noFill/>
          <a:ln>
            <a:noFill/>
          </a:ln>
        </p:spPr>
      </p:pic>
      <p:sp>
        <p:nvSpPr>
          <p:cNvPr id="225" name="Google Shape;225;p27"/>
          <p:cNvSpPr txBox="1"/>
          <p:nvPr/>
        </p:nvSpPr>
        <p:spPr>
          <a:xfrm>
            <a:off x="-90254" y="4511040"/>
            <a:ext cx="593943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На урочистостях з нагоди заснування Буковинського інституту бізнесу</a:t>
            </a:r>
            <a:endParaRPr b="1" sz="3200">
              <a:solidFill>
                <a:schemeClr val="dk1"/>
              </a:solidFill>
              <a:latin typeface="Corsiva"/>
              <a:ea typeface="Corsiva"/>
              <a:cs typeface="Corsiva"/>
              <a:sym typeface="Corsi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8"/>
          <p:cNvPicPr preferRelativeResize="0"/>
          <p:nvPr/>
        </p:nvPicPr>
        <p:blipFill rotWithShape="1">
          <a:blip r:embed="rId3">
            <a:alphaModFix/>
          </a:blip>
          <a:srcRect b="10730" l="0" r="0" t="17555"/>
          <a:stretch/>
        </p:blipFill>
        <p:spPr>
          <a:xfrm>
            <a:off x="6790916" y="243841"/>
            <a:ext cx="5248684" cy="2611120"/>
          </a:xfrm>
          <a:prstGeom prst="rect">
            <a:avLst/>
          </a:prstGeom>
          <a:noFill/>
          <a:ln>
            <a:noFill/>
          </a:ln>
        </p:spPr>
      </p:pic>
      <p:pic>
        <p:nvPicPr>
          <p:cNvPr id="231" name="Google Shape;231;p28"/>
          <p:cNvPicPr preferRelativeResize="0"/>
          <p:nvPr/>
        </p:nvPicPr>
        <p:blipFill rotWithShape="1">
          <a:blip r:embed="rId4">
            <a:alphaModFix/>
          </a:blip>
          <a:srcRect b="0" l="16027" r="0" t="0"/>
          <a:stretch/>
        </p:blipFill>
        <p:spPr>
          <a:xfrm>
            <a:off x="162560" y="152400"/>
            <a:ext cx="3708399" cy="3312160"/>
          </a:xfrm>
          <a:prstGeom prst="rect">
            <a:avLst/>
          </a:prstGeom>
          <a:noFill/>
          <a:ln>
            <a:noFill/>
          </a:ln>
        </p:spPr>
      </p:pic>
      <p:pic>
        <p:nvPicPr>
          <p:cNvPr id="232" name="Google Shape;232;p28"/>
          <p:cNvPicPr preferRelativeResize="0"/>
          <p:nvPr>
            <p:ph idx="1" type="body"/>
          </p:nvPr>
        </p:nvPicPr>
        <p:blipFill rotWithShape="1">
          <a:blip r:embed="rId5">
            <a:alphaModFix/>
          </a:blip>
          <a:srcRect b="0" l="16522" r="16179" t="0"/>
          <a:stretch/>
        </p:blipFill>
        <p:spPr>
          <a:xfrm>
            <a:off x="3998241" y="2712414"/>
            <a:ext cx="4003040" cy="3963024"/>
          </a:xfrm>
          <a:prstGeom prst="rect">
            <a:avLst/>
          </a:prstGeom>
          <a:noFill/>
          <a:ln>
            <a:noFill/>
          </a:ln>
        </p:spPr>
      </p:pic>
      <p:sp>
        <p:nvSpPr>
          <p:cNvPr id="233" name="Google Shape;233;p28"/>
          <p:cNvSpPr txBox="1"/>
          <p:nvPr/>
        </p:nvSpPr>
        <p:spPr>
          <a:xfrm>
            <a:off x="346626" y="3556000"/>
            <a:ext cx="280138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Камбург В.І. і Белінський П.І.</a:t>
            </a:r>
            <a:endParaRPr b="1" sz="3200">
              <a:solidFill>
                <a:schemeClr val="dk1"/>
              </a:solidFill>
              <a:latin typeface="Corsiva"/>
              <a:ea typeface="Corsiva"/>
              <a:cs typeface="Corsiva"/>
              <a:sym typeface="Corsiva"/>
            </a:endParaRPr>
          </a:p>
        </p:txBody>
      </p:sp>
      <p:sp>
        <p:nvSpPr>
          <p:cNvPr id="234" name="Google Shape;234;p28"/>
          <p:cNvSpPr txBox="1"/>
          <p:nvPr/>
        </p:nvSpPr>
        <p:spPr>
          <a:xfrm>
            <a:off x="3989531" y="2127639"/>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Шинкарук Л.В.</a:t>
            </a:r>
            <a:endParaRPr b="1" sz="3200">
              <a:solidFill>
                <a:schemeClr val="dk1"/>
              </a:solidFill>
              <a:latin typeface="Corsiva"/>
              <a:ea typeface="Corsiva"/>
              <a:cs typeface="Corsiva"/>
              <a:sym typeface="Corsiva"/>
            </a:endParaRPr>
          </a:p>
        </p:txBody>
      </p:sp>
      <p:sp>
        <p:nvSpPr>
          <p:cNvPr id="235" name="Google Shape;235;p28"/>
          <p:cNvSpPr txBox="1"/>
          <p:nvPr/>
        </p:nvSpPr>
        <p:spPr>
          <a:xfrm>
            <a:off x="8972466" y="3063558"/>
            <a:ext cx="280138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Камбург В.І., Соболєв В.О. і Нікіфоров П.О.</a:t>
            </a:r>
            <a:endParaRPr b="1" sz="3200">
              <a:solidFill>
                <a:schemeClr val="dk1"/>
              </a:solidFill>
              <a:latin typeface="Corsiva"/>
              <a:ea typeface="Corsiva"/>
              <a:cs typeface="Corsiva"/>
              <a:sym typeface="Corsi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9"/>
          <p:cNvPicPr preferRelativeResize="0"/>
          <p:nvPr/>
        </p:nvPicPr>
        <p:blipFill rotWithShape="1">
          <a:blip r:embed="rId3">
            <a:alphaModFix/>
          </a:blip>
          <a:srcRect b="0" l="0" r="0" t="13492"/>
          <a:stretch/>
        </p:blipFill>
        <p:spPr>
          <a:xfrm>
            <a:off x="203199" y="223520"/>
            <a:ext cx="3096925" cy="3938034"/>
          </a:xfrm>
          <a:prstGeom prst="rect">
            <a:avLst/>
          </a:prstGeom>
          <a:noFill/>
          <a:ln>
            <a:noFill/>
          </a:ln>
        </p:spPr>
      </p:pic>
      <p:pic>
        <p:nvPicPr>
          <p:cNvPr id="241" name="Google Shape;241;p29"/>
          <p:cNvPicPr preferRelativeResize="0"/>
          <p:nvPr/>
        </p:nvPicPr>
        <p:blipFill rotWithShape="1">
          <a:blip r:embed="rId4">
            <a:alphaModFix/>
          </a:blip>
          <a:srcRect b="0" l="0" r="0" t="0"/>
          <a:stretch/>
        </p:blipFill>
        <p:spPr>
          <a:xfrm>
            <a:off x="3454400" y="2710023"/>
            <a:ext cx="2567342" cy="3940731"/>
          </a:xfrm>
          <a:prstGeom prst="rect">
            <a:avLst/>
          </a:prstGeom>
          <a:noFill/>
          <a:ln>
            <a:noFill/>
          </a:ln>
        </p:spPr>
      </p:pic>
      <p:pic>
        <p:nvPicPr>
          <p:cNvPr id="242" name="Google Shape;242;p29"/>
          <p:cNvPicPr preferRelativeResize="0"/>
          <p:nvPr/>
        </p:nvPicPr>
        <p:blipFill rotWithShape="1">
          <a:blip r:embed="rId5">
            <a:alphaModFix/>
          </a:blip>
          <a:srcRect b="0" l="15323" r="5820" t="34165"/>
          <a:stretch/>
        </p:blipFill>
        <p:spPr>
          <a:xfrm>
            <a:off x="6176018" y="223520"/>
            <a:ext cx="3149600" cy="3940731"/>
          </a:xfrm>
          <a:prstGeom prst="rect">
            <a:avLst/>
          </a:prstGeom>
          <a:noFill/>
          <a:ln>
            <a:noFill/>
          </a:ln>
        </p:spPr>
      </p:pic>
      <p:pic>
        <p:nvPicPr>
          <p:cNvPr id="243" name="Google Shape;243;p29"/>
          <p:cNvPicPr preferRelativeResize="0"/>
          <p:nvPr/>
        </p:nvPicPr>
        <p:blipFill rotWithShape="1">
          <a:blip r:embed="rId6">
            <a:alphaModFix/>
          </a:blip>
          <a:srcRect b="0" l="0" r="0" t="14593"/>
          <a:stretch/>
        </p:blipFill>
        <p:spPr>
          <a:xfrm>
            <a:off x="9466763" y="3454399"/>
            <a:ext cx="2522416" cy="3299135"/>
          </a:xfrm>
          <a:prstGeom prst="rect">
            <a:avLst/>
          </a:prstGeom>
          <a:noFill/>
          <a:ln>
            <a:noFill/>
          </a:ln>
        </p:spPr>
      </p:pic>
      <p:sp>
        <p:nvSpPr>
          <p:cNvPr id="244" name="Google Shape;244;p29"/>
          <p:cNvSpPr txBox="1"/>
          <p:nvPr/>
        </p:nvSpPr>
        <p:spPr>
          <a:xfrm>
            <a:off x="203199" y="4267200"/>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Галушка З.І.</a:t>
            </a:r>
            <a:endParaRPr b="1" sz="3200">
              <a:solidFill>
                <a:schemeClr val="dk1"/>
              </a:solidFill>
              <a:latin typeface="Corsiva"/>
              <a:ea typeface="Corsiva"/>
              <a:cs typeface="Corsiva"/>
              <a:sym typeface="Corsiva"/>
            </a:endParaRPr>
          </a:p>
        </p:txBody>
      </p:sp>
      <p:sp>
        <p:nvSpPr>
          <p:cNvPr id="245" name="Google Shape;245;p29"/>
          <p:cNvSpPr txBox="1"/>
          <p:nvPr/>
        </p:nvSpPr>
        <p:spPr>
          <a:xfrm>
            <a:off x="3374633" y="2125248"/>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Губатюк І.В.</a:t>
            </a:r>
            <a:endParaRPr b="1" sz="3200">
              <a:solidFill>
                <a:schemeClr val="dk1"/>
              </a:solidFill>
              <a:latin typeface="Corsiva"/>
              <a:ea typeface="Corsiva"/>
              <a:cs typeface="Corsiva"/>
              <a:sym typeface="Corsiva"/>
            </a:endParaRPr>
          </a:p>
        </p:txBody>
      </p:sp>
      <p:sp>
        <p:nvSpPr>
          <p:cNvPr id="246" name="Google Shape;246;p29"/>
          <p:cNvSpPr txBox="1"/>
          <p:nvPr/>
        </p:nvSpPr>
        <p:spPr>
          <a:xfrm>
            <a:off x="6471558" y="4267200"/>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Нікіфорова М.Г.</a:t>
            </a:r>
            <a:endParaRPr b="1" sz="3200">
              <a:solidFill>
                <a:schemeClr val="dk1"/>
              </a:solidFill>
              <a:latin typeface="Corsiva"/>
              <a:ea typeface="Corsiva"/>
              <a:cs typeface="Corsiva"/>
              <a:sym typeface="Corsiva"/>
            </a:endParaRPr>
          </a:p>
        </p:txBody>
      </p:sp>
      <p:sp>
        <p:nvSpPr>
          <p:cNvPr id="247" name="Google Shape;247;p29"/>
          <p:cNvSpPr txBox="1"/>
          <p:nvPr/>
        </p:nvSpPr>
        <p:spPr>
          <a:xfrm>
            <a:off x="9327278" y="2766675"/>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Нікіфоров П.О.</a:t>
            </a:r>
            <a:endParaRPr b="1" sz="3200">
              <a:solidFill>
                <a:schemeClr val="dk1"/>
              </a:solidFill>
              <a:latin typeface="Corsiva"/>
              <a:ea typeface="Corsiva"/>
              <a:cs typeface="Corsiva"/>
              <a:sym typeface="Corsi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0"/>
          <p:cNvPicPr preferRelativeResize="0"/>
          <p:nvPr/>
        </p:nvPicPr>
        <p:blipFill rotWithShape="1">
          <a:blip r:embed="rId3">
            <a:alphaModFix/>
          </a:blip>
          <a:srcRect b="0" l="0" r="0" t="0"/>
          <a:stretch/>
        </p:blipFill>
        <p:spPr>
          <a:xfrm>
            <a:off x="325120" y="346350"/>
            <a:ext cx="7929100" cy="5787059"/>
          </a:xfrm>
          <a:prstGeom prst="rect">
            <a:avLst/>
          </a:prstGeom>
          <a:noFill/>
          <a:ln>
            <a:noFill/>
          </a:ln>
        </p:spPr>
      </p:pic>
      <p:pic>
        <p:nvPicPr>
          <p:cNvPr id="253" name="Google Shape;253;p30"/>
          <p:cNvPicPr preferRelativeResize="0"/>
          <p:nvPr/>
        </p:nvPicPr>
        <p:blipFill rotWithShape="1">
          <a:blip r:embed="rId4">
            <a:alphaModFix/>
          </a:blip>
          <a:srcRect b="751" l="15377" r="39446" t="-751"/>
          <a:stretch/>
        </p:blipFill>
        <p:spPr>
          <a:xfrm>
            <a:off x="8575039" y="112669"/>
            <a:ext cx="3373121" cy="5125731"/>
          </a:xfrm>
          <a:prstGeom prst="rect">
            <a:avLst/>
          </a:prstGeom>
          <a:noFill/>
          <a:ln>
            <a:noFill/>
          </a:ln>
        </p:spPr>
      </p:pic>
      <p:sp>
        <p:nvSpPr>
          <p:cNvPr id="254" name="Google Shape;254;p30"/>
          <p:cNvSpPr txBox="1"/>
          <p:nvPr/>
        </p:nvSpPr>
        <p:spPr>
          <a:xfrm>
            <a:off x="325120" y="6133409"/>
            <a:ext cx="79291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Колектив кафедри в 90-их роках</a:t>
            </a:r>
            <a:endParaRPr b="1" sz="3200">
              <a:solidFill>
                <a:schemeClr val="dk1"/>
              </a:solidFill>
              <a:latin typeface="Corsiva"/>
              <a:ea typeface="Corsiva"/>
              <a:cs typeface="Corsiva"/>
              <a:sym typeface="Corsiva"/>
            </a:endParaRPr>
          </a:p>
        </p:txBody>
      </p:sp>
      <p:sp>
        <p:nvSpPr>
          <p:cNvPr id="255" name="Google Shape;255;p30"/>
          <p:cNvSpPr txBox="1"/>
          <p:nvPr/>
        </p:nvSpPr>
        <p:spPr>
          <a:xfrm>
            <a:off x="8149506" y="5148524"/>
            <a:ext cx="393073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Завідувач кафедри д.е.н., проф. Комарницький І.Ф.</a:t>
            </a:r>
            <a:endParaRPr b="1" sz="3200">
              <a:solidFill>
                <a:schemeClr val="dk1"/>
              </a:solidFill>
              <a:latin typeface="Corsiva"/>
              <a:ea typeface="Corsiva"/>
              <a:cs typeface="Corsiva"/>
              <a:sym typeface="Corsi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1"/>
          <p:cNvPicPr preferRelativeResize="0"/>
          <p:nvPr>
            <p:ph idx="1" type="body"/>
          </p:nvPr>
        </p:nvPicPr>
        <p:blipFill rotWithShape="1">
          <a:blip r:embed="rId3">
            <a:alphaModFix/>
          </a:blip>
          <a:srcRect b="0" l="5163" r="18899" t="17746"/>
          <a:stretch/>
        </p:blipFill>
        <p:spPr>
          <a:xfrm>
            <a:off x="233680" y="269041"/>
            <a:ext cx="4114799" cy="2972447"/>
          </a:xfrm>
          <a:prstGeom prst="rect">
            <a:avLst/>
          </a:prstGeom>
          <a:noFill/>
          <a:ln>
            <a:noFill/>
          </a:ln>
        </p:spPr>
      </p:pic>
      <p:pic>
        <p:nvPicPr>
          <p:cNvPr id="261" name="Google Shape;261;p31"/>
          <p:cNvPicPr preferRelativeResize="0"/>
          <p:nvPr/>
        </p:nvPicPr>
        <p:blipFill rotWithShape="1">
          <a:blip r:embed="rId4">
            <a:alphaModFix/>
          </a:blip>
          <a:srcRect b="0" l="14780" r="0" t="18656"/>
          <a:stretch/>
        </p:blipFill>
        <p:spPr>
          <a:xfrm>
            <a:off x="7473571" y="269041"/>
            <a:ext cx="4474589" cy="2829759"/>
          </a:xfrm>
          <a:prstGeom prst="rect">
            <a:avLst/>
          </a:prstGeom>
          <a:noFill/>
          <a:ln>
            <a:noFill/>
          </a:ln>
        </p:spPr>
      </p:pic>
      <p:pic>
        <p:nvPicPr>
          <p:cNvPr id="262" name="Google Shape;262;p31"/>
          <p:cNvPicPr preferRelativeResize="0"/>
          <p:nvPr/>
        </p:nvPicPr>
        <p:blipFill rotWithShape="1">
          <a:blip r:embed="rId5">
            <a:alphaModFix/>
          </a:blip>
          <a:srcRect b="0" l="0" r="14278" t="12830"/>
          <a:stretch/>
        </p:blipFill>
        <p:spPr>
          <a:xfrm>
            <a:off x="3545840" y="3330835"/>
            <a:ext cx="4795520" cy="3252249"/>
          </a:xfrm>
          <a:prstGeom prst="rect">
            <a:avLst/>
          </a:prstGeom>
          <a:noFill/>
          <a:ln>
            <a:noFill/>
          </a:ln>
        </p:spPr>
      </p:pic>
      <p:sp>
        <p:nvSpPr>
          <p:cNvPr id="263" name="Google Shape;263;p31"/>
          <p:cNvSpPr txBox="1"/>
          <p:nvPr/>
        </p:nvSpPr>
        <p:spPr>
          <a:xfrm>
            <a:off x="233680" y="3241488"/>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Дробот Ю.А.</a:t>
            </a:r>
            <a:endParaRPr b="1" sz="3200">
              <a:solidFill>
                <a:schemeClr val="dk1"/>
              </a:solidFill>
              <a:latin typeface="Corsiva"/>
              <a:ea typeface="Corsiva"/>
              <a:cs typeface="Corsiva"/>
              <a:sym typeface="Corsiva"/>
            </a:endParaRPr>
          </a:p>
        </p:txBody>
      </p:sp>
      <p:sp>
        <p:nvSpPr>
          <p:cNvPr id="264" name="Google Shape;264;p31"/>
          <p:cNvSpPr txBox="1"/>
          <p:nvPr/>
        </p:nvSpPr>
        <p:spPr>
          <a:xfrm>
            <a:off x="4348479" y="2396305"/>
            <a:ext cx="3046814"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Терлецька Н.М. і Терлецька Ю.О.</a:t>
            </a:r>
            <a:endParaRPr b="1" sz="3200">
              <a:solidFill>
                <a:schemeClr val="dk1"/>
              </a:solidFill>
              <a:latin typeface="Corsiva"/>
              <a:ea typeface="Corsiva"/>
              <a:cs typeface="Corsiva"/>
              <a:sym typeface="Corsiva"/>
            </a:endParaRPr>
          </a:p>
        </p:txBody>
      </p:sp>
      <p:sp>
        <p:nvSpPr>
          <p:cNvPr id="265" name="Google Shape;265;p31"/>
          <p:cNvSpPr txBox="1"/>
          <p:nvPr/>
        </p:nvSpPr>
        <p:spPr>
          <a:xfrm>
            <a:off x="8852135" y="3098800"/>
            <a:ext cx="2801385"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Волощук О.А., Антохов А.А., Запухляк В.М., Никифорак О.Я.</a:t>
            </a:r>
            <a:endParaRPr b="1" sz="3200">
              <a:solidFill>
                <a:schemeClr val="dk1"/>
              </a:solidFill>
              <a:latin typeface="Corsiva"/>
              <a:ea typeface="Corsiva"/>
              <a:cs typeface="Corsiva"/>
              <a:sym typeface="Corsi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2"/>
          <p:cNvPicPr preferRelativeResize="0"/>
          <p:nvPr>
            <p:ph idx="1" type="body"/>
          </p:nvPr>
        </p:nvPicPr>
        <p:blipFill rotWithShape="1">
          <a:blip r:embed="rId3">
            <a:alphaModFix/>
          </a:blip>
          <a:srcRect b="0" l="5663" r="6464" t="31761"/>
          <a:stretch/>
        </p:blipFill>
        <p:spPr>
          <a:xfrm>
            <a:off x="176147" y="264159"/>
            <a:ext cx="4257041" cy="2204721"/>
          </a:xfrm>
          <a:prstGeom prst="rect">
            <a:avLst/>
          </a:prstGeom>
          <a:noFill/>
          <a:ln>
            <a:noFill/>
          </a:ln>
        </p:spPr>
      </p:pic>
      <p:pic>
        <p:nvPicPr>
          <p:cNvPr id="271" name="Google Shape;271;p32"/>
          <p:cNvPicPr preferRelativeResize="0"/>
          <p:nvPr/>
        </p:nvPicPr>
        <p:blipFill rotWithShape="1">
          <a:blip r:embed="rId4">
            <a:alphaModFix/>
          </a:blip>
          <a:srcRect b="0" l="17392" r="22884" t="0"/>
          <a:stretch/>
        </p:blipFill>
        <p:spPr>
          <a:xfrm>
            <a:off x="4602481" y="2672108"/>
            <a:ext cx="3586480" cy="4004789"/>
          </a:xfrm>
          <a:prstGeom prst="rect">
            <a:avLst/>
          </a:prstGeom>
          <a:noFill/>
          <a:ln>
            <a:noFill/>
          </a:ln>
        </p:spPr>
      </p:pic>
      <p:pic>
        <p:nvPicPr>
          <p:cNvPr id="272" name="Google Shape;272;p32"/>
          <p:cNvPicPr preferRelativeResize="0"/>
          <p:nvPr/>
        </p:nvPicPr>
        <p:blipFill rotWithShape="1">
          <a:blip r:embed="rId5">
            <a:alphaModFix/>
          </a:blip>
          <a:srcRect b="4761" l="21310" r="21261" t="25001"/>
          <a:stretch/>
        </p:blipFill>
        <p:spPr>
          <a:xfrm>
            <a:off x="8554720" y="264159"/>
            <a:ext cx="3241040" cy="2643615"/>
          </a:xfrm>
          <a:prstGeom prst="rect">
            <a:avLst/>
          </a:prstGeom>
          <a:noFill/>
          <a:ln>
            <a:noFill/>
          </a:ln>
        </p:spPr>
      </p:pic>
      <p:sp>
        <p:nvSpPr>
          <p:cNvPr id="273" name="Google Shape;273;p32"/>
          <p:cNvSpPr txBox="1"/>
          <p:nvPr/>
        </p:nvSpPr>
        <p:spPr>
          <a:xfrm>
            <a:off x="413990" y="2468880"/>
            <a:ext cx="3538250"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Клевчік Л.Л.,</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Соболєв В.О., Грунтковський В.Ю., Заволічна Т.Р.</a:t>
            </a:r>
            <a:endParaRPr b="1" sz="3200">
              <a:solidFill>
                <a:schemeClr val="dk1"/>
              </a:solidFill>
              <a:latin typeface="Corsiva"/>
              <a:ea typeface="Corsiva"/>
              <a:cs typeface="Corsiva"/>
              <a:sym typeface="Corsiva"/>
            </a:endParaRPr>
          </a:p>
        </p:txBody>
      </p:sp>
      <p:sp>
        <p:nvSpPr>
          <p:cNvPr id="274" name="Google Shape;274;p32"/>
          <p:cNvSpPr txBox="1"/>
          <p:nvPr/>
        </p:nvSpPr>
        <p:spPr>
          <a:xfrm>
            <a:off x="4798947" y="2087333"/>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Білик Р.Р.</a:t>
            </a:r>
            <a:endParaRPr b="1" sz="3200">
              <a:solidFill>
                <a:schemeClr val="dk1"/>
              </a:solidFill>
              <a:latin typeface="Corsiva"/>
              <a:ea typeface="Corsiva"/>
              <a:cs typeface="Corsiva"/>
              <a:sym typeface="Corsiva"/>
            </a:endParaRPr>
          </a:p>
        </p:txBody>
      </p:sp>
      <p:sp>
        <p:nvSpPr>
          <p:cNvPr id="275" name="Google Shape;275;p32"/>
          <p:cNvSpPr txBox="1"/>
          <p:nvPr/>
        </p:nvSpPr>
        <p:spPr>
          <a:xfrm>
            <a:off x="8839202" y="2987040"/>
            <a:ext cx="280138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Губатюк І.В. і Кузьмук І.Я.</a:t>
            </a:r>
            <a:endParaRPr b="1" sz="3200">
              <a:solidFill>
                <a:schemeClr val="dk1"/>
              </a:solidFill>
              <a:latin typeface="Corsiva"/>
              <a:ea typeface="Corsiva"/>
              <a:cs typeface="Corsiva"/>
              <a:sym typeface="Corsi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3"/>
          <p:cNvPicPr preferRelativeResize="0"/>
          <p:nvPr>
            <p:ph idx="1" type="body"/>
          </p:nvPr>
        </p:nvPicPr>
        <p:blipFill rotWithShape="1">
          <a:blip r:embed="rId3">
            <a:alphaModFix/>
          </a:blip>
          <a:srcRect b="0" l="9019" r="0" t="0"/>
          <a:stretch/>
        </p:blipFill>
        <p:spPr>
          <a:xfrm>
            <a:off x="7548155" y="294904"/>
            <a:ext cx="4440646" cy="3255120"/>
          </a:xfrm>
          <a:prstGeom prst="rect">
            <a:avLst/>
          </a:prstGeom>
          <a:noFill/>
          <a:ln>
            <a:noFill/>
          </a:ln>
        </p:spPr>
      </p:pic>
      <p:pic>
        <p:nvPicPr>
          <p:cNvPr id="281" name="Google Shape;281;p33"/>
          <p:cNvPicPr preferRelativeResize="0"/>
          <p:nvPr/>
        </p:nvPicPr>
        <p:blipFill rotWithShape="1">
          <a:blip r:embed="rId4">
            <a:alphaModFix/>
          </a:blip>
          <a:srcRect b="0" l="19958" r="5329" t="0"/>
          <a:stretch/>
        </p:blipFill>
        <p:spPr>
          <a:xfrm>
            <a:off x="243840" y="294904"/>
            <a:ext cx="4480141" cy="3999130"/>
          </a:xfrm>
          <a:prstGeom prst="rect">
            <a:avLst/>
          </a:prstGeom>
          <a:noFill/>
          <a:ln>
            <a:noFill/>
          </a:ln>
        </p:spPr>
      </p:pic>
      <p:sp>
        <p:nvSpPr>
          <p:cNvPr id="282" name="Google Shape;282;p33"/>
          <p:cNvSpPr txBox="1"/>
          <p:nvPr/>
        </p:nvSpPr>
        <p:spPr>
          <a:xfrm>
            <a:off x="-93697" y="4399709"/>
            <a:ext cx="5155213"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Волощук О.А., Антохов А.А., Запухляк В.М. і Сторощук Б.Д.</a:t>
            </a:r>
            <a:endParaRPr b="1" sz="3200">
              <a:solidFill>
                <a:schemeClr val="dk1"/>
              </a:solidFill>
              <a:latin typeface="Corsiva"/>
              <a:ea typeface="Corsiva"/>
              <a:cs typeface="Corsiva"/>
              <a:sym typeface="Corsiva"/>
            </a:endParaRPr>
          </a:p>
        </p:txBody>
      </p:sp>
      <p:sp>
        <p:nvSpPr>
          <p:cNvPr id="283" name="Google Shape;283;p33"/>
          <p:cNvSpPr txBox="1"/>
          <p:nvPr/>
        </p:nvSpPr>
        <p:spPr>
          <a:xfrm>
            <a:off x="7557247" y="3477517"/>
            <a:ext cx="4431554"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Терлецька Н.М., Губатюк І.В., Терлецька Ю.О., Кузьмук І.Я., Поченчук Г.М., Лусте О.О.</a:t>
            </a:r>
            <a:endParaRPr b="1" sz="3200">
              <a:solidFill>
                <a:schemeClr val="dk1"/>
              </a:solidFill>
              <a:latin typeface="Corsiva"/>
              <a:ea typeface="Corsiva"/>
              <a:cs typeface="Corsiva"/>
              <a:sym typeface="Corsiva"/>
            </a:endParaRPr>
          </a:p>
        </p:txBody>
      </p:sp>
      <p:pic>
        <p:nvPicPr>
          <p:cNvPr id="284" name="Google Shape;284;p33"/>
          <p:cNvPicPr preferRelativeResize="0"/>
          <p:nvPr/>
        </p:nvPicPr>
        <p:blipFill rotWithShape="1">
          <a:blip r:embed="rId5">
            <a:alphaModFix/>
          </a:blip>
          <a:srcRect b="0" l="0" r="0" t="0"/>
          <a:stretch/>
        </p:blipFill>
        <p:spPr>
          <a:xfrm>
            <a:off x="5061516" y="3164541"/>
            <a:ext cx="2321626" cy="3505199"/>
          </a:xfrm>
          <a:prstGeom prst="rect">
            <a:avLst/>
          </a:prstGeom>
          <a:noFill/>
          <a:ln>
            <a:noFill/>
          </a:ln>
        </p:spPr>
      </p:pic>
      <p:sp>
        <p:nvSpPr>
          <p:cNvPr id="285" name="Google Shape;285;p33"/>
          <p:cNvSpPr txBox="1"/>
          <p:nvPr/>
        </p:nvSpPr>
        <p:spPr>
          <a:xfrm>
            <a:off x="4881453" y="2129678"/>
            <a:ext cx="258419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Заволічна Т.Р. і Саєнко О.С.</a:t>
            </a:r>
            <a:endParaRPr b="1" sz="3200">
              <a:solidFill>
                <a:schemeClr val="dk1"/>
              </a:solidFill>
              <a:latin typeface="Corsiva"/>
              <a:ea typeface="Corsiva"/>
              <a:cs typeface="Corsiva"/>
              <a:sym typeface="Corsi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Результат пошуку зображень за запитом кафедра економічної теорії, менеджменту та адміністрування ЧНУ&quot;" id="290" name="Google Shape;290;p34"/>
          <p:cNvPicPr preferRelativeResize="0"/>
          <p:nvPr/>
        </p:nvPicPr>
        <p:blipFill rotWithShape="1">
          <a:blip r:embed="rId3">
            <a:alphaModFix/>
          </a:blip>
          <a:srcRect b="0" l="0" r="0" t="0"/>
          <a:stretch/>
        </p:blipFill>
        <p:spPr>
          <a:xfrm>
            <a:off x="659119" y="91440"/>
            <a:ext cx="10637432" cy="6096000"/>
          </a:xfrm>
          <a:prstGeom prst="rect">
            <a:avLst/>
          </a:prstGeom>
          <a:noFill/>
          <a:ln>
            <a:noFill/>
          </a:ln>
        </p:spPr>
      </p:pic>
      <p:sp>
        <p:nvSpPr>
          <p:cNvPr id="291" name="Google Shape;291;p34"/>
          <p:cNvSpPr txBox="1"/>
          <p:nvPr/>
        </p:nvSpPr>
        <p:spPr>
          <a:xfrm>
            <a:off x="397426" y="6187440"/>
            <a:ext cx="1100209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Колектив кафедри на рубежі 00-их і 10-их років</a:t>
            </a:r>
            <a:endParaRPr b="1" sz="3200">
              <a:solidFill>
                <a:schemeClr val="dk1"/>
              </a:solidFill>
              <a:latin typeface="Corsiva"/>
              <a:ea typeface="Corsiva"/>
              <a:cs typeface="Corsiva"/>
              <a:sym typeface="Corsi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txBox="1"/>
          <p:nvPr/>
        </p:nvSpPr>
        <p:spPr>
          <a:xfrm>
            <a:off x="0" y="81300"/>
            <a:ext cx="1189616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2400">
                <a:solidFill>
                  <a:srgbClr val="FFC000"/>
                </a:solidFill>
                <a:latin typeface="Times New Roman"/>
                <a:ea typeface="Times New Roman"/>
                <a:cs typeface="Times New Roman"/>
                <a:sym typeface="Times New Roman"/>
              </a:rPr>
              <a:t>Наукова школа</a:t>
            </a:r>
            <a:endParaRPr sz="2400">
              <a:solidFill>
                <a:srgbClr val="FFC000"/>
              </a:solidFill>
              <a:latin typeface="Times New Roman"/>
              <a:ea typeface="Times New Roman"/>
              <a:cs typeface="Times New Roman"/>
              <a:sym typeface="Times New Roman"/>
            </a:endParaRPr>
          </a:p>
          <a:p>
            <a:pPr indent="0" lvl="0" marL="0" marR="0" rtl="0" algn="ctr">
              <a:spcBef>
                <a:spcPts val="0"/>
              </a:spcBef>
              <a:spcAft>
                <a:spcPts val="0"/>
              </a:spcAft>
              <a:buNone/>
            </a:pPr>
            <a:r>
              <a:rPr b="1" lang="uk-UA" sz="2400">
                <a:solidFill>
                  <a:srgbClr val="FFC000"/>
                </a:solidFill>
                <a:latin typeface="Times New Roman"/>
                <a:ea typeface="Times New Roman"/>
                <a:cs typeface="Times New Roman"/>
                <a:sym typeface="Times New Roman"/>
              </a:rPr>
              <a:t>економічного та управлінського потенціалу соціалізації національної економіки</a:t>
            </a:r>
            <a:endParaRPr sz="2400">
              <a:solidFill>
                <a:srgbClr val="FFC000"/>
              </a:solidFill>
              <a:latin typeface="Times New Roman"/>
              <a:ea typeface="Times New Roman"/>
              <a:cs typeface="Times New Roman"/>
              <a:sym typeface="Times New Roman"/>
            </a:endParaRPr>
          </a:p>
          <a:p>
            <a:pPr indent="0" lvl="0" marL="0" marR="0" rtl="0" algn="ctr">
              <a:spcBef>
                <a:spcPts val="0"/>
              </a:spcBef>
              <a:spcAft>
                <a:spcPts val="0"/>
              </a:spcAft>
              <a:buNone/>
            </a:pPr>
            <a:r>
              <a:rPr b="1" lang="uk-UA" sz="2400">
                <a:solidFill>
                  <a:srgbClr val="FFC000"/>
                </a:solidFill>
                <a:latin typeface="Times New Roman"/>
                <a:ea typeface="Times New Roman"/>
                <a:cs typeface="Times New Roman"/>
                <a:sym typeface="Times New Roman"/>
              </a:rPr>
              <a:t>кафедри економічної теорії, менеджменту і адміністрування</a:t>
            </a:r>
            <a:endParaRPr b="1" sz="2400">
              <a:solidFill>
                <a:srgbClr val="FFC000"/>
              </a:solidFill>
              <a:latin typeface="Times New Roman"/>
              <a:ea typeface="Times New Roman"/>
              <a:cs typeface="Times New Roman"/>
              <a:sym typeface="Times New Roman"/>
            </a:endParaRPr>
          </a:p>
        </p:txBody>
      </p:sp>
      <p:sp>
        <p:nvSpPr>
          <p:cNvPr id="297" name="Google Shape;297;p35"/>
          <p:cNvSpPr txBox="1"/>
          <p:nvPr/>
        </p:nvSpPr>
        <p:spPr>
          <a:xfrm>
            <a:off x="3458369" y="1090612"/>
            <a:ext cx="4810125" cy="33813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b="1" sz="1600">
              <a:solidFill>
                <a:schemeClr val="dk1"/>
              </a:solidFill>
              <a:latin typeface="Times New Roman"/>
              <a:ea typeface="Times New Roman"/>
              <a:cs typeface="Times New Roman"/>
              <a:sym typeface="Times New Roman"/>
            </a:endParaRPr>
          </a:p>
        </p:txBody>
      </p:sp>
      <p:sp>
        <p:nvSpPr>
          <p:cNvPr id="298" name="Google Shape;298;p35"/>
          <p:cNvSpPr txBox="1"/>
          <p:nvPr/>
        </p:nvSpPr>
        <p:spPr>
          <a:xfrm>
            <a:off x="242095" y="3568654"/>
            <a:ext cx="11731624" cy="200054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2000" u="sng">
                <a:solidFill>
                  <a:srgbClr val="FFC000"/>
                </a:solidFill>
                <a:latin typeface="Times New Roman"/>
                <a:ea typeface="Times New Roman"/>
                <a:cs typeface="Times New Roman"/>
                <a:sym typeface="Times New Roman"/>
              </a:rPr>
              <a:t>Наукові напрямки:</a:t>
            </a:r>
            <a:endParaRPr b="1" sz="2000" u="sng">
              <a:solidFill>
                <a:srgbClr val="FFC000"/>
              </a:solidFill>
              <a:latin typeface="Times New Roman"/>
              <a:ea typeface="Times New Roman"/>
              <a:cs typeface="Times New Roman"/>
              <a:sym typeface="Times New Roman"/>
            </a:endParaRPr>
          </a:p>
          <a:p>
            <a:pPr indent="-127000" lvl="0" marL="0" marR="0" rtl="0" algn="l">
              <a:spcBef>
                <a:spcPts val="0"/>
              </a:spcBef>
              <a:spcAft>
                <a:spcPts val="0"/>
              </a:spcAft>
              <a:buClr>
                <a:schemeClr val="dk1"/>
              </a:buClr>
              <a:buSzPts val="2000"/>
              <a:buFont typeface="Times New Roman"/>
              <a:buChar char="•"/>
            </a:pPr>
            <a:r>
              <a:rPr b="1" lang="uk-UA" sz="2000">
                <a:solidFill>
                  <a:schemeClr val="dk1"/>
                </a:solidFill>
                <a:latin typeface="Times New Roman"/>
                <a:ea typeface="Times New Roman"/>
                <a:cs typeface="Times New Roman"/>
                <a:sym typeface="Times New Roman"/>
              </a:rPr>
              <a:t>соціальні, людиноцентричні аспекти трансформаційних економічних перетворень;</a:t>
            </a:r>
            <a:endParaRPr/>
          </a:p>
          <a:p>
            <a:pPr indent="-127000" lvl="0" marL="0" marR="0" rtl="0" algn="l">
              <a:spcBef>
                <a:spcPts val="0"/>
              </a:spcBef>
              <a:spcAft>
                <a:spcPts val="0"/>
              </a:spcAft>
              <a:buClr>
                <a:schemeClr val="dk1"/>
              </a:buClr>
              <a:buSzPts val="2000"/>
              <a:buFont typeface="Times New Roman"/>
              <a:buChar char="•"/>
            </a:pPr>
            <a:r>
              <a:rPr b="1" lang="uk-UA" sz="2000">
                <a:solidFill>
                  <a:schemeClr val="dk1"/>
                </a:solidFill>
                <a:latin typeface="Times New Roman"/>
                <a:ea typeface="Times New Roman"/>
                <a:cs typeface="Times New Roman"/>
                <a:sym typeface="Times New Roman"/>
              </a:rPr>
              <a:t>методи та інструменти регулювання процесів соціалізації економіки;</a:t>
            </a:r>
            <a:endParaRPr b="1" sz="2000">
              <a:solidFill>
                <a:schemeClr val="dk1"/>
              </a:solidFill>
              <a:latin typeface="Times New Roman"/>
              <a:ea typeface="Times New Roman"/>
              <a:cs typeface="Times New Roman"/>
              <a:sym typeface="Times New Roman"/>
            </a:endParaRPr>
          </a:p>
          <a:p>
            <a:pPr indent="-127000" lvl="0" marL="0" marR="0" rtl="0" algn="l">
              <a:spcBef>
                <a:spcPts val="0"/>
              </a:spcBef>
              <a:spcAft>
                <a:spcPts val="0"/>
              </a:spcAft>
              <a:buClr>
                <a:schemeClr val="dk1"/>
              </a:buClr>
              <a:buSzPts val="2000"/>
              <a:buFont typeface="Times New Roman"/>
              <a:buChar char="•"/>
            </a:pPr>
            <a:r>
              <a:rPr b="1" lang="uk-UA" sz="2000">
                <a:solidFill>
                  <a:schemeClr val="dk1"/>
                </a:solidFill>
                <a:latin typeface="Times New Roman"/>
                <a:ea typeface="Times New Roman"/>
                <a:cs typeface="Times New Roman"/>
                <a:sym typeface="Times New Roman"/>
              </a:rPr>
              <a:t>інноваційні управлінські підходи  у контексті соціального розвитку мікро- і макросистем;</a:t>
            </a:r>
            <a:endParaRPr/>
          </a:p>
          <a:p>
            <a:pPr indent="-127000" lvl="0" marL="0" marR="0" rtl="0" algn="just">
              <a:spcBef>
                <a:spcPts val="0"/>
              </a:spcBef>
              <a:spcAft>
                <a:spcPts val="0"/>
              </a:spcAft>
              <a:buClr>
                <a:schemeClr val="dk1"/>
              </a:buClr>
              <a:buSzPts val="2000"/>
              <a:buFont typeface="Times New Roman"/>
              <a:buChar char="•"/>
            </a:pPr>
            <a:r>
              <a:rPr b="1" lang="uk-UA" sz="2000">
                <a:solidFill>
                  <a:schemeClr val="dk1"/>
                </a:solidFill>
                <a:latin typeface="Times New Roman"/>
                <a:ea typeface="Times New Roman"/>
                <a:cs typeface="Times New Roman"/>
                <a:sym typeface="Times New Roman"/>
              </a:rPr>
              <a:t>механізми </a:t>
            </a:r>
            <a:r>
              <a:rPr b="1" lang="uk-UA" sz="2400">
                <a:solidFill>
                  <a:schemeClr val="dk1"/>
                </a:solidFill>
                <a:latin typeface="Times New Roman"/>
                <a:ea typeface="Times New Roman"/>
                <a:cs typeface="Times New Roman"/>
                <a:sym typeface="Times New Roman"/>
              </a:rPr>
              <a:t>формування</a:t>
            </a:r>
            <a:r>
              <a:rPr b="1" lang="uk-UA" sz="2000">
                <a:solidFill>
                  <a:schemeClr val="dk1"/>
                </a:solidFill>
                <a:latin typeface="Times New Roman"/>
                <a:ea typeface="Times New Roman"/>
                <a:cs typeface="Times New Roman"/>
                <a:sym typeface="Times New Roman"/>
              </a:rPr>
              <a:t> соціальної відповідальності і соціального капіталу як фундаментальних складових конкурентоспроможності національної економіки та її підсистем</a:t>
            </a:r>
            <a:endParaRPr b="1" sz="2000">
              <a:solidFill>
                <a:schemeClr val="dk1"/>
              </a:solidFill>
              <a:latin typeface="Times New Roman"/>
              <a:ea typeface="Times New Roman"/>
              <a:cs typeface="Times New Roman"/>
              <a:sym typeface="Times New Roman"/>
            </a:endParaRPr>
          </a:p>
        </p:txBody>
      </p:sp>
      <p:sp>
        <p:nvSpPr>
          <p:cNvPr id="299" name="Google Shape;299;p35"/>
          <p:cNvSpPr txBox="1"/>
          <p:nvPr/>
        </p:nvSpPr>
        <p:spPr>
          <a:xfrm>
            <a:off x="242095" y="5702300"/>
            <a:ext cx="11731624"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uk-UA" sz="2000">
                <a:solidFill>
                  <a:schemeClr val="dk1"/>
                </a:solidFill>
                <a:latin typeface="Times New Roman"/>
                <a:ea typeface="Times New Roman"/>
                <a:cs typeface="Times New Roman"/>
                <a:sym typeface="Times New Roman"/>
              </a:rPr>
              <a:t>Співробітниками та випускниками захищено </a:t>
            </a:r>
            <a:r>
              <a:rPr b="1" lang="uk-UA" sz="2000">
                <a:solidFill>
                  <a:schemeClr val="hlink"/>
                </a:solidFill>
                <a:latin typeface="Times New Roman"/>
                <a:ea typeface="Times New Roman"/>
                <a:cs typeface="Times New Roman"/>
                <a:sym typeface="Times New Roman"/>
              </a:rPr>
              <a:t>6</a:t>
            </a:r>
            <a:r>
              <a:rPr b="1" lang="uk-UA" sz="2000">
                <a:solidFill>
                  <a:schemeClr val="dk1"/>
                </a:solidFill>
                <a:latin typeface="Times New Roman"/>
                <a:ea typeface="Times New Roman"/>
                <a:cs typeface="Times New Roman"/>
                <a:sym typeface="Times New Roman"/>
              </a:rPr>
              <a:t> докторських та </a:t>
            </a:r>
            <a:r>
              <a:rPr b="1" lang="uk-UA" sz="2000">
                <a:solidFill>
                  <a:srgbClr val="FFC000"/>
                </a:solidFill>
                <a:latin typeface="Times New Roman"/>
                <a:ea typeface="Times New Roman"/>
                <a:cs typeface="Times New Roman"/>
                <a:sym typeface="Times New Roman"/>
              </a:rPr>
              <a:t>18</a:t>
            </a:r>
            <a:r>
              <a:rPr b="1" lang="uk-UA" sz="2000">
                <a:solidFill>
                  <a:schemeClr val="dk1"/>
                </a:solidFill>
                <a:latin typeface="Times New Roman"/>
                <a:ea typeface="Times New Roman"/>
                <a:cs typeface="Times New Roman"/>
                <a:sym typeface="Times New Roman"/>
              </a:rPr>
              <a:t> кандидатських дисертацій, опубліковано </a:t>
            </a:r>
            <a:r>
              <a:rPr b="1" lang="uk-UA" sz="2000">
                <a:solidFill>
                  <a:schemeClr val="hlink"/>
                </a:solidFill>
                <a:latin typeface="Times New Roman"/>
                <a:ea typeface="Times New Roman"/>
                <a:cs typeface="Times New Roman"/>
                <a:sym typeface="Times New Roman"/>
              </a:rPr>
              <a:t>29</a:t>
            </a:r>
            <a:r>
              <a:rPr b="1" lang="uk-UA" sz="2000">
                <a:solidFill>
                  <a:schemeClr val="dk1"/>
                </a:solidFill>
                <a:latin typeface="Times New Roman"/>
                <a:ea typeface="Times New Roman"/>
                <a:cs typeface="Times New Roman"/>
                <a:sym typeface="Times New Roman"/>
              </a:rPr>
              <a:t> індивідуальних і колективних монографій, понад </a:t>
            </a:r>
            <a:r>
              <a:rPr b="1" lang="uk-UA" sz="2000">
                <a:solidFill>
                  <a:schemeClr val="hlink"/>
                </a:solidFill>
                <a:latin typeface="Times New Roman"/>
                <a:ea typeface="Times New Roman"/>
                <a:cs typeface="Times New Roman"/>
                <a:sym typeface="Times New Roman"/>
              </a:rPr>
              <a:t>500 </a:t>
            </a:r>
            <a:r>
              <a:rPr b="1" lang="uk-UA" sz="2000">
                <a:solidFill>
                  <a:schemeClr val="dk1"/>
                </a:solidFill>
                <a:latin typeface="Times New Roman"/>
                <a:ea typeface="Times New Roman"/>
                <a:cs typeface="Times New Roman"/>
                <a:sym typeface="Times New Roman"/>
              </a:rPr>
              <a:t>статей у вітчизняних та закордонних наукових виданнях.</a:t>
            </a:r>
            <a:endParaRPr b="1" sz="2000">
              <a:solidFill>
                <a:schemeClr val="dk1"/>
              </a:solidFill>
              <a:latin typeface="Times New Roman"/>
              <a:ea typeface="Times New Roman"/>
              <a:cs typeface="Times New Roman"/>
              <a:sym typeface="Times New Roman"/>
            </a:endParaRPr>
          </a:p>
        </p:txBody>
      </p:sp>
      <p:sp>
        <p:nvSpPr>
          <p:cNvPr id="300" name="Google Shape;300;p35"/>
          <p:cNvSpPr/>
          <p:nvPr/>
        </p:nvSpPr>
        <p:spPr>
          <a:xfrm>
            <a:off x="1864659" y="1374775"/>
            <a:ext cx="8498541" cy="224676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uk-UA" sz="2000">
                <a:solidFill>
                  <a:schemeClr val="dk1"/>
                </a:solidFill>
                <a:latin typeface="Times New Roman"/>
                <a:ea typeface="Times New Roman"/>
                <a:cs typeface="Times New Roman"/>
                <a:sym typeface="Times New Roman"/>
              </a:rPr>
              <a:t>Школа бере свій початок з періоду формування кафедри як самостійного підрозділу у структурі економічного факультету. Засновником наукової школи і першим завідувачем (1996-2010) був д.е.н., професор Комарницький І.Ф. З 2011 року кафедру та її наукову школу очолює д.е.н., професор Галушка З.І. До розвитку наукових ідей школи свого часу доклалися також д.е.н., професор Зайцев Ю.К., д.е.н., професор Нікіфоров П.О., д.е.н., професор Шинкарук Л.В. </a:t>
            </a:r>
            <a:endParaRPr sz="2000">
              <a:solidFill>
                <a:schemeClr val="dk1"/>
              </a:solidFill>
              <a:latin typeface="Times New Roman"/>
              <a:ea typeface="Times New Roman"/>
              <a:cs typeface="Times New Roman"/>
              <a:sym typeface="Times New Roman"/>
            </a:endParaRPr>
          </a:p>
        </p:txBody>
      </p:sp>
      <p:pic>
        <p:nvPicPr>
          <p:cNvPr descr="C:\Users\DELL\Desktop\х\halushkazi.jpg" id="301" name="Google Shape;301;p35"/>
          <p:cNvPicPr preferRelativeResize="0"/>
          <p:nvPr/>
        </p:nvPicPr>
        <p:blipFill rotWithShape="1">
          <a:blip r:embed="rId3">
            <a:alphaModFix/>
          </a:blip>
          <a:srcRect b="0" l="0" r="0" t="0"/>
          <a:stretch/>
        </p:blipFill>
        <p:spPr>
          <a:xfrm>
            <a:off x="242095" y="1301659"/>
            <a:ext cx="1525587" cy="1979613"/>
          </a:xfrm>
          <a:prstGeom prst="rect">
            <a:avLst/>
          </a:prstGeom>
          <a:noFill/>
          <a:ln>
            <a:noFill/>
          </a:ln>
        </p:spPr>
      </p:pic>
      <p:pic>
        <p:nvPicPr>
          <p:cNvPr descr="C:\Users\DELL\Desktop\х\komarnytskyy-0_ivan_fedorovych.jpg" id="302" name="Google Shape;302;p35"/>
          <p:cNvPicPr preferRelativeResize="0"/>
          <p:nvPr/>
        </p:nvPicPr>
        <p:blipFill rotWithShape="1">
          <a:blip r:embed="rId4">
            <a:alphaModFix/>
          </a:blip>
          <a:srcRect b="0" l="0" r="0" t="0"/>
          <a:stretch/>
        </p:blipFill>
        <p:spPr>
          <a:xfrm>
            <a:off x="10487819" y="1339666"/>
            <a:ext cx="1485900" cy="19796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6"/>
          <p:cNvPicPr preferRelativeResize="0"/>
          <p:nvPr>
            <p:ph idx="1" type="body"/>
          </p:nvPr>
        </p:nvPicPr>
        <p:blipFill rotWithShape="1">
          <a:blip r:embed="rId3">
            <a:alphaModFix/>
          </a:blip>
          <a:srcRect b="0" l="0" r="0" t="0"/>
          <a:stretch/>
        </p:blipFill>
        <p:spPr>
          <a:xfrm>
            <a:off x="5049520" y="254000"/>
            <a:ext cx="6683961" cy="5012971"/>
          </a:xfrm>
          <a:prstGeom prst="rect">
            <a:avLst/>
          </a:prstGeom>
          <a:noFill/>
          <a:ln>
            <a:noFill/>
          </a:ln>
        </p:spPr>
      </p:pic>
      <p:pic>
        <p:nvPicPr>
          <p:cNvPr id="308" name="Google Shape;308;p36"/>
          <p:cNvPicPr preferRelativeResize="0"/>
          <p:nvPr/>
        </p:nvPicPr>
        <p:blipFill rotWithShape="1">
          <a:blip r:embed="rId4">
            <a:alphaModFix/>
          </a:blip>
          <a:srcRect b="0" l="0" r="0" t="0"/>
          <a:stretch/>
        </p:blipFill>
        <p:spPr>
          <a:xfrm>
            <a:off x="243838" y="3708399"/>
            <a:ext cx="4307839" cy="2871893"/>
          </a:xfrm>
          <a:prstGeom prst="rect">
            <a:avLst/>
          </a:prstGeom>
          <a:noFill/>
          <a:ln>
            <a:noFill/>
          </a:ln>
        </p:spPr>
      </p:pic>
      <p:pic>
        <p:nvPicPr>
          <p:cNvPr id="309" name="Google Shape;309;p36"/>
          <p:cNvPicPr preferRelativeResize="0"/>
          <p:nvPr/>
        </p:nvPicPr>
        <p:blipFill rotWithShape="1">
          <a:blip r:embed="rId5">
            <a:alphaModFix/>
          </a:blip>
          <a:srcRect b="0" l="0" r="0" t="0"/>
          <a:stretch/>
        </p:blipFill>
        <p:spPr>
          <a:xfrm>
            <a:off x="243839" y="254000"/>
            <a:ext cx="4307839" cy="3230880"/>
          </a:xfrm>
          <a:prstGeom prst="rect">
            <a:avLst/>
          </a:prstGeom>
          <a:noFill/>
          <a:ln>
            <a:noFill/>
          </a:ln>
        </p:spPr>
      </p:pic>
      <p:sp>
        <p:nvSpPr>
          <p:cNvPr id="310" name="Google Shape;310;p36"/>
          <p:cNvSpPr txBox="1"/>
          <p:nvPr/>
        </p:nvSpPr>
        <p:spPr>
          <a:xfrm>
            <a:off x="5049520" y="5750560"/>
            <a:ext cx="656336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Буковинські старти юних економістів</a:t>
            </a:r>
            <a:endParaRPr b="1" sz="3200">
              <a:solidFill>
                <a:schemeClr val="dk1"/>
              </a:solidFill>
              <a:latin typeface="Corsiva"/>
              <a:ea typeface="Corsiva"/>
              <a:cs typeface="Corsiva"/>
              <a:sym typeface="Corsi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nvSpPr>
        <p:spPr>
          <a:xfrm>
            <a:off x="620946" y="5943600"/>
            <a:ext cx="441841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uk-UA" sz="3200" u="none" cap="none" strike="noStrike">
                <a:solidFill>
                  <a:schemeClr val="dk1"/>
                </a:solidFill>
                <a:latin typeface="Corsiva"/>
                <a:ea typeface="Corsiva"/>
                <a:cs typeface="Corsiva"/>
                <a:sym typeface="Corsiva"/>
              </a:rPr>
              <a:t>Фрідріх фон Кляйнвехтер</a:t>
            </a:r>
            <a:endParaRPr b="1" i="0" sz="3200" u="none" cap="none" strike="noStrike">
              <a:solidFill>
                <a:schemeClr val="dk1"/>
              </a:solidFill>
              <a:latin typeface="Corsiva"/>
              <a:ea typeface="Corsiva"/>
              <a:cs typeface="Corsiva"/>
              <a:sym typeface="Corsiva"/>
            </a:endParaRPr>
          </a:p>
        </p:txBody>
      </p:sp>
      <p:pic>
        <p:nvPicPr>
          <p:cNvPr descr="Фрідріх Кляйнвехтер.jpg" id="154" name="Google Shape;154;p19"/>
          <p:cNvPicPr preferRelativeResize="0"/>
          <p:nvPr/>
        </p:nvPicPr>
        <p:blipFill rotWithShape="1">
          <a:blip r:embed="rId3">
            <a:alphaModFix/>
          </a:blip>
          <a:srcRect b="0" l="0" r="0" t="0"/>
          <a:stretch/>
        </p:blipFill>
        <p:spPr>
          <a:xfrm>
            <a:off x="895266" y="384527"/>
            <a:ext cx="3869774" cy="5481032"/>
          </a:xfrm>
          <a:prstGeom prst="rect">
            <a:avLst/>
          </a:prstGeom>
          <a:noFill/>
          <a:ln>
            <a:noFill/>
          </a:ln>
        </p:spPr>
      </p:pic>
      <p:pic>
        <p:nvPicPr>
          <p:cNvPr id="155" name="Google Shape;155;p19"/>
          <p:cNvPicPr preferRelativeResize="0"/>
          <p:nvPr/>
        </p:nvPicPr>
        <p:blipFill rotWithShape="1">
          <a:blip r:embed="rId4">
            <a:alphaModFix/>
          </a:blip>
          <a:srcRect b="0" l="0" r="0" t="0"/>
          <a:stretch/>
        </p:blipFill>
        <p:spPr>
          <a:xfrm>
            <a:off x="6320430" y="384527"/>
            <a:ext cx="4053205" cy="5432130"/>
          </a:xfrm>
          <a:prstGeom prst="rect">
            <a:avLst/>
          </a:prstGeom>
          <a:noFill/>
          <a:ln>
            <a:noFill/>
          </a:ln>
        </p:spPr>
      </p:pic>
      <p:sp>
        <p:nvSpPr>
          <p:cNvPr id="156" name="Google Shape;156;p19"/>
          <p:cNvSpPr txBox="1"/>
          <p:nvPr/>
        </p:nvSpPr>
        <p:spPr>
          <a:xfrm>
            <a:off x="5955221" y="5865559"/>
            <a:ext cx="441841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uk-UA" sz="3200" u="none" cap="none" strike="noStrike">
                <a:solidFill>
                  <a:schemeClr val="dk1"/>
                </a:solidFill>
                <a:latin typeface="Corsiva"/>
                <a:ea typeface="Corsiva"/>
                <a:cs typeface="Corsiva"/>
                <a:sym typeface="Corsiva"/>
              </a:rPr>
              <a:t>Йозеф Алоїз Шумпетер</a:t>
            </a:r>
            <a:endParaRPr b="1" i="0" sz="3200" u="none" cap="none" strike="noStrike">
              <a:solidFill>
                <a:schemeClr val="dk1"/>
              </a:solidFill>
              <a:latin typeface="Corsiva"/>
              <a:ea typeface="Corsiva"/>
              <a:cs typeface="Corsiva"/>
              <a:sym typeface="Corsi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7"/>
          <p:cNvPicPr preferRelativeResize="0"/>
          <p:nvPr/>
        </p:nvPicPr>
        <p:blipFill rotWithShape="1">
          <a:blip r:embed="rId3">
            <a:alphaModFix/>
          </a:blip>
          <a:srcRect b="0" l="0" r="0" t="34643"/>
          <a:stretch/>
        </p:blipFill>
        <p:spPr>
          <a:xfrm>
            <a:off x="4429760" y="3410927"/>
            <a:ext cx="7512163" cy="3274353"/>
          </a:xfrm>
          <a:prstGeom prst="rect">
            <a:avLst/>
          </a:prstGeom>
          <a:noFill/>
          <a:ln>
            <a:noFill/>
          </a:ln>
        </p:spPr>
      </p:pic>
      <p:pic>
        <p:nvPicPr>
          <p:cNvPr id="316" name="Google Shape;316;p37"/>
          <p:cNvPicPr preferRelativeResize="0"/>
          <p:nvPr>
            <p:ph idx="1" type="body"/>
          </p:nvPr>
        </p:nvPicPr>
        <p:blipFill rotWithShape="1">
          <a:blip r:embed="rId4">
            <a:alphaModFix/>
          </a:blip>
          <a:srcRect b="0" l="0" r="0" t="28185"/>
          <a:stretch/>
        </p:blipFill>
        <p:spPr>
          <a:xfrm>
            <a:off x="178705" y="203200"/>
            <a:ext cx="6385163" cy="3058160"/>
          </a:xfrm>
          <a:prstGeom prst="rect">
            <a:avLst/>
          </a:prstGeom>
          <a:noFill/>
          <a:ln>
            <a:noFill/>
          </a:ln>
        </p:spPr>
      </p:pic>
      <p:sp>
        <p:nvSpPr>
          <p:cNvPr id="317" name="Google Shape;317;p37"/>
          <p:cNvSpPr txBox="1"/>
          <p:nvPr/>
        </p:nvSpPr>
        <p:spPr>
          <a:xfrm>
            <a:off x="7824386" y="1732280"/>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Лекція…</a:t>
            </a:r>
            <a:endParaRPr b="1" sz="3200">
              <a:solidFill>
                <a:schemeClr val="dk1"/>
              </a:solidFill>
              <a:latin typeface="Corsiva"/>
              <a:ea typeface="Corsiva"/>
              <a:cs typeface="Corsiva"/>
              <a:sym typeface="Corsiva"/>
            </a:endParaRPr>
          </a:p>
        </p:txBody>
      </p:sp>
      <p:sp>
        <p:nvSpPr>
          <p:cNvPr id="318" name="Google Shape;318;p37"/>
          <p:cNvSpPr txBox="1"/>
          <p:nvPr/>
        </p:nvSpPr>
        <p:spPr>
          <a:xfrm>
            <a:off x="178705" y="4297680"/>
            <a:ext cx="4083134"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Портал для переходу з незвіданого в усвідомлене</a:t>
            </a:r>
            <a:endParaRPr b="1" sz="3200">
              <a:solidFill>
                <a:schemeClr val="dk1"/>
              </a:solidFill>
              <a:latin typeface="Corsiva"/>
              <a:ea typeface="Corsiva"/>
              <a:cs typeface="Corsiva"/>
              <a:sym typeface="Corsi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8"/>
          <p:cNvPicPr preferRelativeResize="0"/>
          <p:nvPr>
            <p:ph idx="1" type="body"/>
          </p:nvPr>
        </p:nvPicPr>
        <p:blipFill rotWithShape="1">
          <a:blip r:embed="rId3">
            <a:alphaModFix/>
          </a:blip>
          <a:srcRect b="13358" l="0" r="0" t="14397"/>
          <a:stretch/>
        </p:blipFill>
        <p:spPr>
          <a:xfrm>
            <a:off x="223520" y="253999"/>
            <a:ext cx="5822155" cy="2804161"/>
          </a:xfrm>
          <a:prstGeom prst="rect">
            <a:avLst/>
          </a:prstGeom>
          <a:noFill/>
          <a:ln>
            <a:noFill/>
          </a:ln>
        </p:spPr>
      </p:pic>
      <p:pic>
        <p:nvPicPr>
          <p:cNvPr id="324" name="Google Shape;324;p38"/>
          <p:cNvPicPr preferRelativeResize="0"/>
          <p:nvPr/>
        </p:nvPicPr>
        <p:blipFill rotWithShape="1">
          <a:blip r:embed="rId4">
            <a:alphaModFix/>
          </a:blip>
          <a:srcRect b="0" l="12434" r="13079" t="9323"/>
          <a:stretch/>
        </p:blipFill>
        <p:spPr>
          <a:xfrm>
            <a:off x="8113059" y="253999"/>
            <a:ext cx="3611582" cy="2931027"/>
          </a:xfrm>
          <a:prstGeom prst="rect">
            <a:avLst/>
          </a:prstGeom>
          <a:noFill/>
          <a:ln>
            <a:noFill/>
          </a:ln>
        </p:spPr>
      </p:pic>
      <p:pic>
        <p:nvPicPr>
          <p:cNvPr id="325" name="Google Shape;325;p38"/>
          <p:cNvPicPr preferRelativeResize="0"/>
          <p:nvPr/>
        </p:nvPicPr>
        <p:blipFill rotWithShape="1">
          <a:blip r:embed="rId5">
            <a:alphaModFix/>
          </a:blip>
          <a:srcRect b="0" l="0" r="0" t="12040"/>
          <a:stretch/>
        </p:blipFill>
        <p:spPr>
          <a:xfrm>
            <a:off x="375920" y="3449993"/>
            <a:ext cx="4572000" cy="3016174"/>
          </a:xfrm>
          <a:prstGeom prst="rect">
            <a:avLst/>
          </a:prstGeom>
          <a:noFill/>
          <a:ln>
            <a:noFill/>
          </a:ln>
        </p:spPr>
      </p:pic>
      <p:sp>
        <p:nvSpPr>
          <p:cNvPr id="326" name="Google Shape;326;p38"/>
          <p:cNvSpPr txBox="1"/>
          <p:nvPr/>
        </p:nvSpPr>
        <p:spPr>
          <a:xfrm>
            <a:off x="5101507" y="4048323"/>
            <a:ext cx="276054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Шумпетерівські наукові читання</a:t>
            </a:r>
            <a:endParaRPr b="1" sz="3200">
              <a:solidFill>
                <a:schemeClr val="dk1"/>
              </a:solidFill>
              <a:latin typeface="Corsiva"/>
              <a:ea typeface="Corsiva"/>
              <a:cs typeface="Corsiva"/>
              <a:sym typeface="Corsiva"/>
            </a:endParaRPr>
          </a:p>
        </p:txBody>
      </p:sp>
      <p:pic>
        <p:nvPicPr>
          <p:cNvPr id="327" name="Google Shape;327;p38"/>
          <p:cNvPicPr preferRelativeResize="0"/>
          <p:nvPr/>
        </p:nvPicPr>
        <p:blipFill rotWithShape="1">
          <a:blip r:embed="rId6">
            <a:alphaModFix/>
          </a:blip>
          <a:srcRect b="0" l="0" r="0" t="0"/>
          <a:stretch/>
        </p:blipFill>
        <p:spPr>
          <a:xfrm>
            <a:off x="7988160" y="3784136"/>
            <a:ext cx="3898104" cy="25987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39"/>
          <p:cNvPicPr preferRelativeResize="0"/>
          <p:nvPr/>
        </p:nvPicPr>
        <p:blipFill rotWithShape="1">
          <a:blip r:embed="rId3">
            <a:alphaModFix/>
          </a:blip>
          <a:srcRect b="0" l="0" r="0" t="0"/>
          <a:stretch/>
        </p:blipFill>
        <p:spPr>
          <a:xfrm>
            <a:off x="223520" y="248722"/>
            <a:ext cx="3529171" cy="2646878"/>
          </a:xfrm>
          <a:prstGeom prst="rect">
            <a:avLst/>
          </a:prstGeom>
          <a:noFill/>
          <a:ln>
            <a:noFill/>
          </a:ln>
        </p:spPr>
      </p:pic>
      <p:pic>
        <p:nvPicPr>
          <p:cNvPr id="333" name="Google Shape;333;p39"/>
          <p:cNvPicPr preferRelativeResize="0"/>
          <p:nvPr/>
        </p:nvPicPr>
        <p:blipFill rotWithShape="1">
          <a:blip r:embed="rId4">
            <a:alphaModFix/>
          </a:blip>
          <a:srcRect b="0" l="0" r="7823" t="21449"/>
          <a:stretch/>
        </p:blipFill>
        <p:spPr>
          <a:xfrm>
            <a:off x="7837011" y="248722"/>
            <a:ext cx="4141374" cy="2646878"/>
          </a:xfrm>
          <a:prstGeom prst="rect">
            <a:avLst/>
          </a:prstGeom>
          <a:noFill/>
          <a:ln>
            <a:noFill/>
          </a:ln>
        </p:spPr>
      </p:pic>
      <p:pic>
        <p:nvPicPr>
          <p:cNvPr id="334" name="Google Shape;334;p39"/>
          <p:cNvPicPr preferRelativeResize="0"/>
          <p:nvPr/>
        </p:nvPicPr>
        <p:blipFill rotWithShape="1">
          <a:blip r:embed="rId5">
            <a:alphaModFix/>
          </a:blip>
          <a:srcRect b="0" l="0" r="0" t="0"/>
          <a:stretch/>
        </p:blipFill>
        <p:spPr>
          <a:xfrm>
            <a:off x="223519" y="3010923"/>
            <a:ext cx="3529171" cy="2646878"/>
          </a:xfrm>
          <a:prstGeom prst="rect">
            <a:avLst/>
          </a:prstGeom>
          <a:noFill/>
          <a:ln>
            <a:noFill/>
          </a:ln>
        </p:spPr>
      </p:pic>
      <p:pic>
        <p:nvPicPr>
          <p:cNvPr id="335" name="Google Shape;335;p39"/>
          <p:cNvPicPr preferRelativeResize="0"/>
          <p:nvPr/>
        </p:nvPicPr>
        <p:blipFill rotWithShape="1">
          <a:blip r:embed="rId6">
            <a:alphaModFix/>
          </a:blip>
          <a:srcRect b="0" l="0" r="0" t="0"/>
          <a:stretch/>
        </p:blipFill>
        <p:spPr>
          <a:xfrm>
            <a:off x="3977099" y="248722"/>
            <a:ext cx="3630004" cy="2646878"/>
          </a:xfrm>
          <a:prstGeom prst="rect">
            <a:avLst/>
          </a:prstGeom>
          <a:noFill/>
          <a:ln>
            <a:noFill/>
          </a:ln>
        </p:spPr>
      </p:pic>
      <p:pic>
        <p:nvPicPr>
          <p:cNvPr id="336" name="Google Shape;336;p39"/>
          <p:cNvPicPr preferRelativeResize="0"/>
          <p:nvPr/>
        </p:nvPicPr>
        <p:blipFill rotWithShape="1">
          <a:blip r:embed="rId7">
            <a:alphaModFix/>
          </a:blip>
          <a:srcRect b="0" l="0" r="0" t="0"/>
          <a:stretch/>
        </p:blipFill>
        <p:spPr>
          <a:xfrm>
            <a:off x="3977099" y="3165304"/>
            <a:ext cx="3630004" cy="2404878"/>
          </a:xfrm>
          <a:prstGeom prst="rect">
            <a:avLst/>
          </a:prstGeom>
          <a:noFill/>
          <a:ln>
            <a:noFill/>
          </a:ln>
        </p:spPr>
      </p:pic>
      <p:pic>
        <p:nvPicPr>
          <p:cNvPr id="337" name="Google Shape;337;p39"/>
          <p:cNvPicPr preferRelativeResize="0"/>
          <p:nvPr/>
        </p:nvPicPr>
        <p:blipFill rotWithShape="1">
          <a:blip r:embed="rId8">
            <a:alphaModFix/>
          </a:blip>
          <a:srcRect b="0" l="0" r="0" t="0"/>
          <a:stretch/>
        </p:blipFill>
        <p:spPr>
          <a:xfrm>
            <a:off x="8001855" y="3010923"/>
            <a:ext cx="3976530" cy="2646878"/>
          </a:xfrm>
          <a:prstGeom prst="rect">
            <a:avLst/>
          </a:prstGeom>
          <a:noFill/>
          <a:ln>
            <a:noFill/>
          </a:ln>
        </p:spPr>
      </p:pic>
      <p:sp>
        <p:nvSpPr>
          <p:cNvPr id="338" name="Google Shape;338;p39"/>
          <p:cNvSpPr txBox="1"/>
          <p:nvPr/>
        </p:nvSpPr>
        <p:spPr>
          <a:xfrm>
            <a:off x="143426" y="5657801"/>
            <a:ext cx="1183495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Різноманітність форм навчальної роботи</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як запорука успішної підготовки кваліфікованих фахівців</a:t>
            </a:r>
            <a:endParaRPr b="1" sz="3200">
              <a:solidFill>
                <a:schemeClr val="dk1"/>
              </a:solidFill>
              <a:latin typeface="Corsiva"/>
              <a:ea typeface="Corsiva"/>
              <a:cs typeface="Corsiva"/>
              <a:sym typeface="Corsi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0"/>
          <p:cNvPicPr preferRelativeResize="0"/>
          <p:nvPr/>
        </p:nvPicPr>
        <p:blipFill rotWithShape="1">
          <a:blip r:embed="rId3">
            <a:alphaModFix/>
          </a:blip>
          <a:srcRect b="0" l="0" r="0" t="0"/>
          <a:stretch/>
        </p:blipFill>
        <p:spPr>
          <a:xfrm>
            <a:off x="6330601" y="634999"/>
            <a:ext cx="5068919" cy="3801689"/>
          </a:xfrm>
          <a:prstGeom prst="rect">
            <a:avLst/>
          </a:prstGeom>
          <a:noFill/>
          <a:ln>
            <a:noFill/>
          </a:ln>
        </p:spPr>
      </p:pic>
      <p:pic>
        <p:nvPicPr>
          <p:cNvPr id="344" name="Google Shape;344;p40"/>
          <p:cNvPicPr preferRelativeResize="0"/>
          <p:nvPr/>
        </p:nvPicPr>
        <p:blipFill rotWithShape="1">
          <a:blip r:embed="rId4">
            <a:alphaModFix/>
          </a:blip>
          <a:srcRect b="0" l="0" r="0" t="0"/>
          <a:stretch/>
        </p:blipFill>
        <p:spPr>
          <a:xfrm>
            <a:off x="659344" y="635000"/>
            <a:ext cx="5068918" cy="3801689"/>
          </a:xfrm>
          <a:prstGeom prst="rect">
            <a:avLst/>
          </a:prstGeom>
          <a:noFill/>
          <a:ln>
            <a:noFill/>
          </a:ln>
        </p:spPr>
      </p:pic>
      <p:sp>
        <p:nvSpPr>
          <p:cNvPr id="345" name="Google Shape;345;p40"/>
          <p:cNvSpPr txBox="1"/>
          <p:nvPr/>
        </p:nvSpPr>
        <p:spPr>
          <a:xfrm>
            <a:off x="499026" y="4866640"/>
            <a:ext cx="1129673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Після успішного захисту дипломних робіт…</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В тремтливому очікуванні кроку</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у незвідане майбуття успішної самореалізації</a:t>
            </a:r>
            <a:endParaRPr b="1" sz="3200">
              <a:solidFill>
                <a:schemeClr val="dk1"/>
              </a:solidFill>
              <a:latin typeface="Corsiva"/>
              <a:ea typeface="Corsiva"/>
              <a:cs typeface="Corsiva"/>
              <a:sym typeface="Corsi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41"/>
          <p:cNvPicPr preferRelativeResize="0"/>
          <p:nvPr/>
        </p:nvPicPr>
        <p:blipFill rotWithShape="1">
          <a:blip r:embed="rId3">
            <a:alphaModFix/>
          </a:blip>
          <a:srcRect b="0" l="0" r="0" t="0"/>
          <a:stretch/>
        </p:blipFill>
        <p:spPr>
          <a:xfrm>
            <a:off x="132079" y="102234"/>
            <a:ext cx="4787669" cy="6583045"/>
          </a:xfrm>
          <a:prstGeom prst="rect">
            <a:avLst/>
          </a:prstGeom>
          <a:noFill/>
          <a:ln>
            <a:noFill/>
          </a:ln>
        </p:spPr>
      </p:pic>
      <p:pic>
        <p:nvPicPr>
          <p:cNvPr id="351" name="Google Shape;351;p41"/>
          <p:cNvPicPr preferRelativeResize="0"/>
          <p:nvPr/>
        </p:nvPicPr>
        <p:blipFill rotWithShape="1">
          <a:blip r:embed="rId4">
            <a:alphaModFix/>
          </a:blip>
          <a:srcRect b="0" l="0" r="0" t="0"/>
          <a:stretch/>
        </p:blipFill>
        <p:spPr>
          <a:xfrm>
            <a:off x="5354320" y="102234"/>
            <a:ext cx="6461760" cy="4846320"/>
          </a:xfrm>
          <a:prstGeom prst="rect">
            <a:avLst/>
          </a:prstGeom>
          <a:noFill/>
          <a:ln>
            <a:noFill/>
          </a:ln>
        </p:spPr>
      </p:pic>
      <p:sp>
        <p:nvSpPr>
          <p:cNvPr id="352" name="Google Shape;352;p41"/>
          <p:cNvSpPr txBox="1"/>
          <p:nvPr/>
        </p:nvSpPr>
        <p:spPr>
          <a:xfrm>
            <a:off x="5101506" y="5090160"/>
            <a:ext cx="6714574"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Організація і проведення круглого столу:</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обмін думками, насичення враженнями</a:t>
            </a:r>
            <a:endParaRPr b="1" sz="3200">
              <a:solidFill>
                <a:schemeClr val="dk1"/>
              </a:solidFill>
              <a:latin typeface="Corsiva"/>
              <a:ea typeface="Corsiva"/>
              <a:cs typeface="Corsiva"/>
              <a:sym typeface="Corsi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2"/>
          <p:cNvPicPr preferRelativeResize="0"/>
          <p:nvPr/>
        </p:nvPicPr>
        <p:blipFill rotWithShape="1">
          <a:blip r:embed="rId3">
            <a:alphaModFix/>
          </a:blip>
          <a:srcRect b="0" l="0" r="0" t="0"/>
          <a:stretch/>
        </p:blipFill>
        <p:spPr>
          <a:xfrm>
            <a:off x="218877" y="193040"/>
            <a:ext cx="5249445" cy="3545840"/>
          </a:xfrm>
          <a:prstGeom prst="rect">
            <a:avLst/>
          </a:prstGeom>
          <a:noFill/>
          <a:ln>
            <a:noFill/>
          </a:ln>
        </p:spPr>
      </p:pic>
      <p:pic>
        <p:nvPicPr>
          <p:cNvPr id="358" name="Google Shape;358;p42"/>
          <p:cNvPicPr preferRelativeResize="0"/>
          <p:nvPr/>
        </p:nvPicPr>
        <p:blipFill rotWithShape="1">
          <a:blip r:embed="rId4">
            <a:alphaModFix/>
          </a:blip>
          <a:srcRect b="0" l="0" r="0" t="0"/>
          <a:stretch/>
        </p:blipFill>
        <p:spPr>
          <a:xfrm>
            <a:off x="5842000" y="193040"/>
            <a:ext cx="5699760" cy="3794822"/>
          </a:xfrm>
          <a:prstGeom prst="rect">
            <a:avLst/>
          </a:prstGeom>
          <a:noFill/>
          <a:ln>
            <a:noFill/>
          </a:ln>
        </p:spPr>
      </p:pic>
      <p:pic>
        <p:nvPicPr>
          <p:cNvPr id="359" name="Google Shape;359;p42"/>
          <p:cNvPicPr preferRelativeResize="0"/>
          <p:nvPr/>
        </p:nvPicPr>
        <p:blipFill rotWithShape="1">
          <a:blip r:embed="rId5">
            <a:alphaModFix/>
          </a:blip>
          <a:srcRect b="0" l="0" r="0" t="0"/>
          <a:stretch/>
        </p:blipFill>
        <p:spPr>
          <a:xfrm>
            <a:off x="800317" y="3853560"/>
            <a:ext cx="4117123" cy="2755966"/>
          </a:xfrm>
          <a:prstGeom prst="rect">
            <a:avLst/>
          </a:prstGeom>
          <a:noFill/>
          <a:ln>
            <a:noFill/>
          </a:ln>
        </p:spPr>
      </p:pic>
      <p:sp>
        <p:nvSpPr>
          <p:cNvPr id="360" name="Google Shape;360;p42"/>
          <p:cNvSpPr txBox="1"/>
          <p:nvPr/>
        </p:nvSpPr>
        <p:spPr>
          <a:xfrm>
            <a:off x="4917440" y="4378960"/>
            <a:ext cx="672592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На гребенях хвиль культурних трансформацій: святкування дня вишиванки</a:t>
            </a:r>
            <a:endParaRPr b="1" sz="3200">
              <a:solidFill>
                <a:schemeClr val="dk1"/>
              </a:solidFill>
              <a:latin typeface="Corsiva"/>
              <a:ea typeface="Corsiva"/>
              <a:cs typeface="Corsiva"/>
              <a:sym typeface="Corsi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3"/>
          <p:cNvPicPr preferRelativeResize="0"/>
          <p:nvPr/>
        </p:nvPicPr>
        <p:blipFill rotWithShape="1">
          <a:blip r:embed="rId3">
            <a:alphaModFix/>
          </a:blip>
          <a:srcRect b="0" l="0" r="0" t="0"/>
          <a:stretch/>
        </p:blipFill>
        <p:spPr>
          <a:xfrm>
            <a:off x="7508241" y="213361"/>
            <a:ext cx="4451134" cy="3338350"/>
          </a:xfrm>
          <a:prstGeom prst="rect">
            <a:avLst/>
          </a:prstGeom>
          <a:noFill/>
          <a:ln>
            <a:noFill/>
          </a:ln>
        </p:spPr>
      </p:pic>
      <p:pic>
        <p:nvPicPr>
          <p:cNvPr id="366" name="Google Shape;366;p43"/>
          <p:cNvPicPr preferRelativeResize="0"/>
          <p:nvPr/>
        </p:nvPicPr>
        <p:blipFill rotWithShape="1">
          <a:blip r:embed="rId4">
            <a:alphaModFix/>
          </a:blip>
          <a:srcRect b="0" l="0" r="0" t="0"/>
          <a:stretch/>
        </p:blipFill>
        <p:spPr>
          <a:xfrm>
            <a:off x="731133" y="213361"/>
            <a:ext cx="2446020" cy="3261360"/>
          </a:xfrm>
          <a:prstGeom prst="rect">
            <a:avLst/>
          </a:prstGeom>
          <a:noFill/>
          <a:ln>
            <a:noFill/>
          </a:ln>
        </p:spPr>
      </p:pic>
      <p:pic>
        <p:nvPicPr>
          <p:cNvPr id="367" name="Google Shape;367;p43"/>
          <p:cNvPicPr preferRelativeResize="0"/>
          <p:nvPr/>
        </p:nvPicPr>
        <p:blipFill rotWithShape="1">
          <a:blip r:embed="rId5">
            <a:alphaModFix/>
          </a:blip>
          <a:srcRect b="0" l="0" r="0" t="0"/>
          <a:stretch/>
        </p:blipFill>
        <p:spPr>
          <a:xfrm>
            <a:off x="4194067" y="3759200"/>
            <a:ext cx="2379260" cy="2631440"/>
          </a:xfrm>
          <a:prstGeom prst="rect">
            <a:avLst/>
          </a:prstGeom>
          <a:noFill/>
          <a:ln>
            <a:noFill/>
          </a:ln>
        </p:spPr>
      </p:pic>
      <p:pic>
        <p:nvPicPr>
          <p:cNvPr id="368" name="Google Shape;368;p43"/>
          <p:cNvPicPr preferRelativeResize="0"/>
          <p:nvPr>
            <p:ph idx="1" type="body"/>
          </p:nvPr>
        </p:nvPicPr>
        <p:blipFill rotWithShape="1">
          <a:blip r:embed="rId6">
            <a:alphaModFix/>
          </a:blip>
          <a:srcRect b="0" l="0" r="0" t="0"/>
          <a:stretch/>
        </p:blipFill>
        <p:spPr>
          <a:xfrm>
            <a:off x="922903" y="3637280"/>
            <a:ext cx="2062480" cy="2855236"/>
          </a:xfrm>
          <a:prstGeom prst="rect">
            <a:avLst/>
          </a:prstGeom>
          <a:noFill/>
          <a:ln>
            <a:noFill/>
          </a:ln>
        </p:spPr>
      </p:pic>
      <p:pic>
        <p:nvPicPr>
          <p:cNvPr id="369" name="Google Shape;369;p43"/>
          <p:cNvPicPr preferRelativeResize="0"/>
          <p:nvPr/>
        </p:nvPicPr>
        <p:blipFill rotWithShape="1">
          <a:blip r:embed="rId7">
            <a:alphaModFix/>
          </a:blip>
          <a:srcRect b="0" l="0" r="0" t="0"/>
          <a:stretch/>
        </p:blipFill>
        <p:spPr>
          <a:xfrm>
            <a:off x="4112067" y="193041"/>
            <a:ext cx="2461260" cy="3281680"/>
          </a:xfrm>
          <a:prstGeom prst="rect">
            <a:avLst/>
          </a:prstGeom>
          <a:noFill/>
          <a:ln>
            <a:noFill/>
          </a:ln>
        </p:spPr>
      </p:pic>
      <p:sp>
        <p:nvSpPr>
          <p:cNvPr id="370" name="Google Shape;370;p43"/>
          <p:cNvSpPr txBox="1"/>
          <p:nvPr/>
        </p:nvSpPr>
        <p:spPr>
          <a:xfrm>
            <a:off x="6774870" y="4536311"/>
            <a:ext cx="531658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Активний відпочинок як дієва запорука плідної роботи</a:t>
            </a:r>
            <a:endParaRPr b="1" sz="3200">
              <a:solidFill>
                <a:schemeClr val="dk1"/>
              </a:solidFill>
              <a:latin typeface="Corsiva"/>
              <a:ea typeface="Corsiva"/>
              <a:cs typeface="Corsiva"/>
              <a:sym typeface="Corsi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4"/>
          <p:cNvPicPr preferRelativeResize="0"/>
          <p:nvPr/>
        </p:nvPicPr>
        <p:blipFill rotWithShape="1">
          <a:blip r:embed="rId3">
            <a:alphaModFix/>
          </a:blip>
          <a:srcRect b="0" l="0" r="0" t="0"/>
          <a:stretch/>
        </p:blipFill>
        <p:spPr>
          <a:xfrm>
            <a:off x="206977" y="233679"/>
            <a:ext cx="4629183" cy="3087087"/>
          </a:xfrm>
          <a:prstGeom prst="rect">
            <a:avLst/>
          </a:prstGeom>
          <a:noFill/>
          <a:ln>
            <a:noFill/>
          </a:ln>
        </p:spPr>
      </p:pic>
      <p:pic>
        <p:nvPicPr>
          <p:cNvPr id="376" name="Google Shape;376;p44"/>
          <p:cNvPicPr preferRelativeResize="0"/>
          <p:nvPr/>
        </p:nvPicPr>
        <p:blipFill rotWithShape="1">
          <a:blip r:embed="rId4">
            <a:alphaModFix/>
          </a:blip>
          <a:srcRect b="0" l="0" r="0" t="0"/>
          <a:stretch/>
        </p:blipFill>
        <p:spPr>
          <a:xfrm>
            <a:off x="7094127" y="325120"/>
            <a:ext cx="4844806" cy="3230880"/>
          </a:xfrm>
          <a:prstGeom prst="rect">
            <a:avLst/>
          </a:prstGeom>
          <a:noFill/>
          <a:ln>
            <a:noFill/>
          </a:ln>
        </p:spPr>
      </p:pic>
      <p:pic>
        <p:nvPicPr>
          <p:cNvPr id="377" name="Google Shape;377;p44"/>
          <p:cNvPicPr preferRelativeResize="0"/>
          <p:nvPr/>
        </p:nvPicPr>
        <p:blipFill rotWithShape="1">
          <a:blip r:embed="rId5">
            <a:alphaModFix/>
          </a:blip>
          <a:srcRect b="0" l="0" r="0" t="0"/>
          <a:stretch/>
        </p:blipFill>
        <p:spPr>
          <a:xfrm>
            <a:off x="206977" y="3556000"/>
            <a:ext cx="3942080" cy="2956560"/>
          </a:xfrm>
          <a:prstGeom prst="rect">
            <a:avLst/>
          </a:prstGeom>
          <a:noFill/>
          <a:ln>
            <a:noFill/>
          </a:ln>
        </p:spPr>
      </p:pic>
      <p:pic>
        <p:nvPicPr>
          <p:cNvPr id="378" name="Google Shape;378;p44"/>
          <p:cNvPicPr preferRelativeResize="0"/>
          <p:nvPr/>
        </p:nvPicPr>
        <p:blipFill rotWithShape="1">
          <a:blip r:embed="rId6">
            <a:alphaModFix/>
          </a:blip>
          <a:srcRect b="0" l="0" r="0" t="0"/>
          <a:stretch/>
        </p:blipFill>
        <p:spPr>
          <a:xfrm>
            <a:off x="7569200" y="3738880"/>
            <a:ext cx="3921759" cy="2941320"/>
          </a:xfrm>
          <a:prstGeom prst="rect">
            <a:avLst/>
          </a:prstGeom>
          <a:noFill/>
          <a:ln>
            <a:noFill/>
          </a:ln>
        </p:spPr>
      </p:pic>
      <p:sp>
        <p:nvSpPr>
          <p:cNvPr id="379" name="Google Shape;379;p44"/>
          <p:cNvSpPr txBox="1"/>
          <p:nvPr/>
        </p:nvSpPr>
        <p:spPr>
          <a:xfrm>
            <a:off x="4532546" y="4592320"/>
            <a:ext cx="280138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Посвята – це завжди свято</a:t>
            </a:r>
            <a:endParaRPr b="1" sz="3200">
              <a:solidFill>
                <a:schemeClr val="dk1"/>
              </a:solidFill>
              <a:latin typeface="Corsiva"/>
              <a:ea typeface="Corsiva"/>
              <a:cs typeface="Corsiva"/>
              <a:sym typeface="Corsi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5"/>
          <p:cNvPicPr preferRelativeResize="0"/>
          <p:nvPr/>
        </p:nvPicPr>
        <p:blipFill rotWithShape="1">
          <a:blip r:embed="rId3">
            <a:alphaModFix/>
          </a:blip>
          <a:srcRect b="0" l="9824" r="3267" t="19032"/>
          <a:stretch/>
        </p:blipFill>
        <p:spPr>
          <a:xfrm>
            <a:off x="207850" y="538480"/>
            <a:ext cx="4104641" cy="2550160"/>
          </a:xfrm>
          <a:prstGeom prst="rect">
            <a:avLst/>
          </a:prstGeom>
          <a:noFill/>
          <a:ln>
            <a:noFill/>
          </a:ln>
        </p:spPr>
      </p:pic>
      <p:pic>
        <p:nvPicPr>
          <p:cNvPr id="385" name="Google Shape;385;p45"/>
          <p:cNvPicPr preferRelativeResize="0"/>
          <p:nvPr/>
        </p:nvPicPr>
        <p:blipFill rotWithShape="1">
          <a:blip r:embed="rId4">
            <a:alphaModFix/>
          </a:blip>
          <a:srcRect b="0" l="11924" r="12418" t="0"/>
          <a:stretch/>
        </p:blipFill>
        <p:spPr>
          <a:xfrm rot="-2503459">
            <a:off x="3606801" y="1296954"/>
            <a:ext cx="4155440" cy="2209602"/>
          </a:xfrm>
          <a:prstGeom prst="rect">
            <a:avLst/>
          </a:prstGeom>
          <a:noFill/>
          <a:ln>
            <a:noFill/>
          </a:ln>
        </p:spPr>
      </p:pic>
      <p:pic>
        <p:nvPicPr>
          <p:cNvPr id="386" name="Google Shape;386;p45"/>
          <p:cNvPicPr preferRelativeResize="0"/>
          <p:nvPr>
            <p:ph idx="1" type="body"/>
          </p:nvPr>
        </p:nvPicPr>
        <p:blipFill rotWithShape="1">
          <a:blip r:embed="rId5">
            <a:alphaModFix/>
          </a:blip>
          <a:srcRect b="0" l="12941" r="5294" t="0"/>
          <a:stretch/>
        </p:blipFill>
        <p:spPr>
          <a:xfrm>
            <a:off x="207850" y="3510479"/>
            <a:ext cx="5127312" cy="2522714"/>
          </a:xfrm>
          <a:prstGeom prst="rect">
            <a:avLst/>
          </a:prstGeom>
          <a:noFill/>
          <a:ln>
            <a:noFill/>
          </a:ln>
        </p:spPr>
      </p:pic>
      <p:pic>
        <p:nvPicPr>
          <p:cNvPr id="387" name="Google Shape;387;p45"/>
          <p:cNvPicPr preferRelativeResize="0"/>
          <p:nvPr/>
        </p:nvPicPr>
        <p:blipFill rotWithShape="1">
          <a:blip r:embed="rId6">
            <a:alphaModFix/>
          </a:blip>
          <a:srcRect b="7909" l="727" r="-727" t="6059"/>
          <a:stretch/>
        </p:blipFill>
        <p:spPr>
          <a:xfrm>
            <a:off x="6583680" y="3335119"/>
            <a:ext cx="4194071" cy="2873433"/>
          </a:xfrm>
          <a:prstGeom prst="rect">
            <a:avLst/>
          </a:prstGeom>
          <a:noFill/>
          <a:ln>
            <a:noFill/>
          </a:ln>
        </p:spPr>
      </p:pic>
      <p:pic>
        <p:nvPicPr>
          <p:cNvPr id="388" name="Google Shape;388;p45"/>
          <p:cNvPicPr preferRelativeResize="0"/>
          <p:nvPr/>
        </p:nvPicPr>
        <p:blipFill rotWithShape="1">
          <a:blip r:embed="rId7">
            <a:alphaModFix/>
          </a:blip>
          <a:srcRect b="0" l="0" r="0" t="0"/>
          <a:stretch/>
        </p:blipFill>
        <p:spPr>
          <a:xfrm>
            <a:off x="7342781" y="194360"/>
            <a:ext cx="4631513" cy="3088640"/>
          </a:xfrm>
          <a:prstGeom prst="rect">
            <a:avLst/>
          </a:prstGeom>
          <a:noFill/>
          <a:ln>
            <a:noFill/>
          </a:ln>
        </p:spPr>
      </p:pic>
      <p:sp>
        <p:nvSpPr>
          <p:cNvPr id="389" name="Google Shape;389;p45"/>
          <p:cNvSpPr txBox="1"/>
          <p:nvPr/>
        </p:nvSpPr>
        <p:spPr>
          <a:xfrm>
            <a:off x="-29879" y="6162644"/>
            <a:ext cx="1186627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Наші студенти – наша гордість – наше майбутнє!</a:t>
            </a:r>
            <a:endParaRPr b="1" sz="3200">
              <a:solidFill>
                <a:schemeClr val="dk1"/>
              </a:solidFill>
              <a:latin typeface="Corsiva"/>
              <a:ea typeface="Corsiva"/>
              <a:cs typeface="Corsiva"/>
              <a:sym typeface="Corsi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6"/>
          <p:cNvSpPr txBox="1"/>
          <p:nvPr>
            <p:ph type="title"/>
          </p:nvPr>
        </p:nvSpPr>
        <p:spPr>
          <a:xfrm>
            <a:off x="494454" y="193040"/>
            <a:ext cx="10620586" cy="355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400"/>
              <a:buFont typeface="Arial"/>
              <a:buNone/>
            </a:pPr>
            <a:r>
              <a:rPr b="1" lang="uk-UA" sz="4400">
                <a:latin typeface="Arial"/>
                <a:ea typeface="Arial"/>
                <a:cs typeface="Arial"/>
                <a:sym typeface="Arial"/>
              </a:rPr>
              <a:t>СТРАТЕГІЯ РОЗВИТКУ КАФЕДРИ</a:t>
            </a:r>
            <a:endParaRPr b="1" sz="4400">
              <a:latin typeface="Arial"/>
              <a:ea typeface="Arial"/>
              <a:cs typeface="Arial"/>
              <a:sym typeface="Arial"/>
            </a:endParaRPr>
          </a:p>
        </p:txBody>
      </p:sp>
      <p:sp>
        <p:nvSpPr>
          <p:cNvPr id="395" name="Google Shape;395;p46"/>
          <p:cNvSpPr txBox="1"/>
          <p:nvPr>
            <p:ph idx="1" type="body"/>
          </p:nvPr>
        </p:nvSpPr>
        <p:spPr>
          <a:xfrm>
            <a:off x="108374" y="860109"/>
            <a:ext cx="11951546" cy="388077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120"/>
              <a:buChar char="►"/>
            </a:pPr>
            <a:r>
              <a:rPr b="1" i="1" lang="uk-UA" sz="1400"/>
              <a:t>Місія кафедри   </a:t>
            </a:r>
            <a:r>
              <a:rPr i="1" lang="uk-UA" sz="1400"/>
              <a:t>– </a:t>
            </a:r>
            <a:r>
              <a:rPr lang="uk-UA" sz="1400"/>
              <a:t>підготовка висококваліфікованих фахівців, здатних  аналізувати, науково обґрунтовувати та приймати ефективні рішення й нести відповідальність за діяльність організації, забезпечувати її стійкий довготривалий розвиток у конкурентному середовищі. </a:t>
            </a:r>
            <a:endParaRPr/>
          </a:p>
          <a:p>
            <a:pPr indent="-342900" lvl="0" marL="342900" rtl="0" algn="l">
              <a:spcBef>
                <a:spcPts val="1000"/>
              </a:spcBef>
              <a:spcAft>
                <a:spcPts val="0"/>
              </a:spcAft>
              <a:buSzPts val="1120"/>
              <a:buChar char="►"/>
            </a:pPr>
            <a:r>
              <a:rPr b="1" i="1" lang="uk-UA" sz="1400"/>
              <a:t>Цінності, Норми, Принципи  – </a:t>
            </a:r>
            <a:r>
              <a:rPr i="1" lang="uk-UA" sz="1400"/>
              <a:t>Людяність,  Порядність,  Патріотизм, Духовність, Професіоналізм,</a:t>
            </a:r>
            <a:r>
              <a:rPr b="1" i="1" lang="uk-UA" sz="1400"/>
              <a:t> </a:t>
            </a:r>
            <a:r>
              <a:rPr i="1" lang="uk-UA" sz="1400"/>
              <a:t>Довіра, Інноваційність, Креативність, Індивідуальний підхід, Корпоративна культура, Людиноцентризм, Конкурентоспроможність.</a:t>
            </a:r>
            <a:endParaRPr sz="1400"/>
          </a:p>
          <a:p>
            <a:pPr indent="-342900" lvl="0" marL="342900" rtl="0" algn="l">
              <a:spcBef>
                <a:spcPts val="1000"/>
              </a:spcBef>
              <a:spcAft>
                <a:spcPts val="0"/>
              </a:spcAft>
              <a:buSzPts val="1120"/>
              <a:buChar char="►"/>
            </a:pPr>
            <a:r>
              <a:rPr i="1" lang="uk-UA" sz="1400"/>
              <a:t> </a:t>
            </a:r>
            <a:r>
              <a:rPr b="1" i="1" lang="uk-UA" sz="1400"/>
              <a:t>Стратегічна мета розвитку кафедри – </a:t>
            </a:r>
            <a:r>
              <a:rPr lang="uk-UA" sz="1400"/>
              <a:t>підвищення конкурентоспроможності</a:t>
            </a:r>
            <a:r>
              <a:rPr b="1" i="1" lang="uk-UA" sz="1400"/>
              <a:t> </a:t>
            </a:r>
            <a:r>
              <a:rPr lang="uk-UA" sz="1400"/>
              <a:t>кафедри на ринку освітніх послуг на основі: розвитку висококваліфікованого викладацького персоналу; впровадження сучасних методів навчання із використанням комп'ютерної та мультимедійної техніки; встановлення партнерських відносин з органами державної влади і управління, громадськими організаціями, провідними підприємствами Західного регіону України; постійного оновлення та адаптації структури освітніх програм до змінних вимог ринку праці; участі колективу у розробці наукових, прикладних та консультаційних проектів для органів місцевого самоврядування та бізнес-структур.</a:t>
            </a:r>
            <a:endParaRPr/>
          </a:p>
          <a:p>
            <a:pPr indent="-342900" lvl="0" marL="342900" rtl="0" algn="l">
              <a:spcBef>
                <a:spcPts val="1000"/>
              </a:spcBef>
              <a:spcAft>
                <a:spcPts val="0"/>
              </a:spcAft>
              <a:buSzPts val="1120"/>
              <a:buChar char="►"/>
            </a:pPr>
            <a:r>
              <a:rPr b="1" i="1" lang="uk-UA" sz="1400"/>
              <a:t> Пріоритети розвитку кафедри:</a:t>
            </a:r>
            <a:r>
              <a:rPr lang="uk-UA" sz="1400"/>
              <a:t> висока якість освітніх послуг; конкурентоспроможність; сталий розвиток; наукове співробітництво; співпраця з громадою; орієнтація на потреби ринку.</a:t>
            </a:r>
            <a:endParaRPr/>
          </a:p>
          <a:p>
            <a:pPr indent="-342900" lvl="0" marL="342900" rtl="0" algn="l">
              <a:spcBef>
                <a:spcPts val="1000"/>
              </a:spcBef>
              <a:spcAft>
                <a:spcPts val="0"/>
              </a:spcAft>
              <a:buSzPts val="1120"/>
              <a:buChar char="►"/>
            </a:pPr>
            <a:r>
              <a:rPr b="1" i="1" lang="uk-UA" sz="1400"/>
              <a:t>  Підцілі розвитку кафедри:</a:t>
            </a:r>
            <a:endParaRPr sz="1400"/>
          </a:p>
          <a:p>
            <a:pPr indent="-342900" lvl="0" marL="342900" rtl="0" algn="l">
              <a:spcBef>
                <a:spcPts val="1000"/>
              </a:spcBef>
              <a:spcAft>
                <a:spcPts val="0"/>
              </a:spcAft>
              <a:buSzPts val="1120"/>
              <a:buChar char="►"/>
            </a:pPr>
            <a:r>
              <a:rPr lang="uk-UA" sz="1400"/>
              <a:t>Забезпечення якісних, таких, що відповідають національним, європейським і міжнародним фаховим стандартам, освітніх послуг для  підготовки висококваліфікованих, конкурентоспроможних фахівців за спеціальностями 051 «Економіка» та 073 Менеджмент.</a:t>
            </a:r>
            <a:endParaRPr/>
          </a:p>
          <a:p>
            <a:pPr indent="-342900" lvl="0" marL="342900" rtl="0" algn="l">
              <a:spcBef>
                <a:spcPts val="1000"/>
              </a:spcBef>
              <a:spcAft>
                <a:spcPts val="0"/>
              </a:spcAft>
              <a:buSzPts val="1120"/>
              <a:buChar char="►"/>
            </a:pPr>
            <a:r>
              <a:rPr lang="uk-UA" sz="1400"/>
              <a:t>Розширення освітніх можливостей кафедри на основі удосконалення існуючих та розробки нових освітніх та освітньо-наукових програм відповідно до потреб ринку праці.</a:t>
            </a:r>
            <a:endParaRPr/>
          </a:p>
          <a:p>
            <a:pPr indent="-342900" lvl="0" marL="342900" rtl="0" algn="l">
              <a:spcBef>
                <a:spcPts val="1000"/>
              </a:spcBef>
              <a:spcAft>
                <a:spcPts val="0"/>
              </a:spcAft>
              <a:buSzPts val="1120"/>
              <a:buChar char="►"/>
            </a:pPr>
            <a:r>
              <a:rPr lang="uk-UA" sz="1400"/>
              <a:t>Підвищення кваліфікаційного рівня викладачів, розвиток наукової школи кафедри у напрямі підвищення науково-методичного та прикладного рівня наукових досліджень з метою забезпечення конкурентних переваг на ринку науково-освітніх послуг та ефективної співпраці зі стейкхолдерами.</a:t>
            </a:r>
            <a:endParaRPr/>
          </a:p>
          <a:p>
            <a:pPr indent="-342900" lvl="0" marL="342900" rtl="0" algn="l">
              <a:spcBef>
                <a:spcPts val="1000"/>
              </a:spcBef>
              <a:spcAft>
                <a:spcPts val="0"/>
              </a:spcAft>
              <a:buSzPts val="1120"/>
              <a:buChar char="►"/>
            </a:pPr>
            <a:r>
              <a:rPr lang="uk-UA" sz="1400"/>
              <a:t>Виховання висококваліфікованих фахівців, здатних до якісної професійної діяльності, творчості та самовдосконалення.</a:t>
            </a:r>
            <a:endParaRPr/>
          </a:p>
          <a:p>
            <a:pPr indent="-271780" lvl="0" marL="342900" rtl="0" algn="l">
              <a:spcBef>
                <a:spcPts val="1000"/>
              </a:spcBef>
              <a:spcAft>
                <a:spcPts val="0"/>
              </a:spcAft>
              <a:buSzPts val="1120"/>
              <a:buNone/>
            </a:pPr>
            <a:r>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rotWithShape="1">
          <a:blip r:embed="rId3">
            <a:alphaModFix/>
          </a:blip>
          <a:srcRect b="0" l="0" r="0" t="0"/>
          <a:stretch/>
        </p:blipFill>
        <p:spPr>
          <a:xfrm>
            <a:off x="181072" y="267850"/>
            <a:ext cx="2870947" cy="3955964"/>
          </a:xfrm>
          <a:prstGeom prst="rect">
            <a:avLst/>
          </a:prstGeom>
          <a:noFill/>
          <a:ln>
            <a:noFill/>
          </a:ln>
        </p:spPr>
      </p:pic>
      <p:pic>
        <p:nvPicPr>
          <p:cNvPr id="162" name="Google Shape;162;p20"/>
          <p:cNvPicPr preferRelativeResize="0"/>
          <p:nvPr/>
        </p:nvPicPr>
        <p:blipFill rotWithShape="1">
          <a:blip r:embed="rId4">
            <a:alphaModFix/>
          </a:blip>
          <a:srcRect b="0" l="0" r="0" t="0"/>
          <a:stretch/>
        </p:blipFill>
        <p:spPr>
          <a:xfrm>
            <a:off x="3314446" y="2925597"/>
            <a:ext cx="2706968" cy="3765984"/>
          </a:xfrm>
          <a:prstGeom prst="rect">
            <a:avLst/>
          </a:prstGeom>
          <a:noFill/>
          <a:ln>
            <a:noFill/>
          </a:ln>
        </p:spPr>
      </p:pic>
      <p:pic>
        <p:nvPicPr>
          <p:cNvPr id="163" name="Google Shape;163;p20"/>
          <p:cNvPicPr preferRelativeResize="0"/>
          <p:nvPr/>
        </p:nvPicPr>
        <p:blipFill rotWithShape="1">
          <a:blip r:embed="rId5">
            <a:alphaModFix/>
          </a:blip>
          <a:srcRect b="0" l="0" r="0" t="0"/>
          <a:stretch/>
        </p:blipFill>
        <p:spPr>
          <a:xfrm>
            <a:off x="6310521" y="267850"/>
            <a:ext cx="2773579" cy="3938704"/>
          </a:xfrm>
          <a:prstGeom prst="rect">
            <a:avLst/>
          </a:prstGeom>
          <a:noFill/>
          <a:ln>
            <a:noFill/>
          </a:ln>
        </p:spPr>
      </p:pic>
      <p:pic>
        <p:nvPicPr>
          <p:cNvPr id="164" name="Google Shape;164;p20"/>
          <p:cNvPicPr preferRelativeResize="0"/>
          <p:nvPr/>
        </p:nvPicPr>
        <p:blipFill rotWithShape="1">
          <a:blip r:embed="rId6">
            <a:alphaModFix/>
          </a:blip>
          <a:srcRect b="0" l="0" r="0" t="0"/>
          <a:stretch/>
        </p:blipFill>
        <p:spPr>
          <a:xfrm>
            <a:off x="9279916" y="2510192"/>
            <a:ext cx="2774785" cy="4237350"/>
          </a:xfrm>
          <a:prstGeom prst="rect">
            <a:avLst/>
          </a:prstGeom>
          <a:noFill/>
          <a:ln>
            <a:noFill/>
          </a:ln>
        </p:spPr>
      </p:pic>
      <p:sp>
        <p:nvSpPr>
          <p:cNvPr id="165" name="Google Shape;165;p20"/>
          <p:cNvSpPr txBox="1"/>
          <p:nvPr/>
        </p:nvSpPr>
        <p:spPr>
          <a:xfrm>
            <a:off x="446687" y="4223814"/>
            <a:ext cx="217892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uk-UA" sz="3200" u="none" cap="none" strike="noStrike">
                <a:solidFill>
                  <a:schemeClr val="dk1"/>
                </a:solidFill>
                <a:latin typeface="Corsiva"/>
                <a:ea typeface="Corsiva"/>
                <a:cs typeface="Corsiva"/>
                <a:sym typeface="Corsiva"/>
              </a:rPr>
              <a:t>Шульга З.П.</a:t>
            </a:r>
            <a:endParaRPr b="1" i="0" sz="3200" u="none" cap="none" strike="noStrike">
              <a:solidFill>
                <a:schemeClr val="dk1"/>
              </a:solidFill>
              <a:latin typeface="Corsiva"/>
              <a:ea typeface="Corsiva"/>
              <a:cs typeface="Corsiva"/>
              <a:sym typeface="Corsiva"/>
            </a:endParaRPr>
          </a:p>
        </p:txBody>
      </p:sp>
      <p:sp>
        <p:nvSpPr>
          <p:cNvPr id="166" name="Google Shape;166;p20"/>
          <p:cNvSpPr txBox="1"/>
          <p:nvPr/>
        </p:nvSpPr>
        <p:spPr>
          <a:xfrm>
            <a:off x="3509372" y="2415334"/>
            <a:ext cx="248366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uk-UA" sz="3200" u="none" cap="none" strike="noStrike">
                <a:solidFill>
                  <a:schemeClr val="dk1"/>
                </a:solidFill>
                <a:latin typeface="Corsiva"/>
                <a:ea typeface="Corsiva"/>
                <a:cs typeface="Corsiva"/>
                <a:sym typeface="Corsiva"/>
              </a:rPr>
              <a:t>Половець П.С.</a:t>
            </a:r>
            <a:endParaRPr b="1" i="0" sz="3200" u="none" cap="none" strike="noStrike">
              <a:solidFill>
                <a:schemeClr val="dk1"/>
              </a:solidFill>
              <a:latin typeface="Corsiva"/>
              <a:ea typeface="Corsiva"/>
              <a:cs typeface="Corsiva"/>
              <a:sym typeface="Corsiva"/>
            </a:endParaRPr>
          </a:p>
        </p:txBody>
      </p:sp>
      <p:sp>
        <p:nvSpPr>
          <p:cNvPr id="167" name="Google Shape;167;p20"/>
          <p:cNvSpPr txBox="1"/>
          <p:nvPr/>
        </p:nvSpPr>
        <p:spPr>
          <a:xfrm>
            <a:off x="6607847" y="4101894"/>
            <a:ext cx="217892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uk-UA" sz="3200" u="none" cap="none" strike="noStrike">
                <a:solidFill>
                  <a:schemeClr val="dk1"/>
                </a:solidFill>
                <a:latin typeface="Corsiva"/>
                <a:ea typeface="Corsiva"/>
                <a:cs typeface="Corsiva"/>
                <a:sym typeface="Corsiva"/>
              </a:rPr>
              <a:t>Зуєв С.М.</a:t>
            </a:r>
            <a:endParaRPr b="1" i="0" sz="3200" u="none" cap="none" strike="noStrike">
              <a:solidFill>
                <a:schemeClr val="dk1"/>
              </a:solidFill>
              <a:latin typeface="Corsiva"/>
              <a:ea typeface="Corsiva"/>
              <a:cs typeface="Corsiva"/>
              <a:sym typeface="Corsiva"/>
            </a:endParaRPr>
          </a:p>
        </p:txBody>
      </p:sp>
      <p:sp>
        <p:nvSpPr>
          <p:cNvPr id="168" name="Google Shape;168;p20"/>
          <p:cNvSpPr txBox="1"/>
          <p:nvPr/>
        </p:nvSpPr>
        <p:spPr>
          <a:xfrm>
            <a:off x="9558289" y="1953444"/>
            <a:ext cx="249641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uk-UA" sz="3200" u="none" cap="none" strike="noStrike">
                <a:solidFill>
                  <a:schemeClr val="dk1"/>
                </a:solidFill>
                <a:latin typeface="Corsiva"/>
                <a:ea typeface="Corsiva"/>
                <a:cs typeface="Corsiva"/>
                <a:sym typeface="Corsiva"/>
              </a:rPr>
              <a:t>Іванушко Г.С.</a:t>
            </a:r>
            <a:endParaRPr b="1" sz="3200">
              <a:solidFill>
                <a:schemeClr val="dk1"/>
              </a:solidFill>
              <a:latin typeface="Corsiva"/>
              <a:ea typeface="Corsiva"/>
              <a:cs typeface="Corsiva"/>
              <a:sym typeface="Corsi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7"/>
          <p:cNvPicPr preferRelativeResize="0"/>
          <p:nvPr/>
        </p:nvPicPr>
        <p:blipFill rotWithShape="1">
          <a:blip r:embed="rId3">
            <a:alphaModFix/>
          </a:blip>
          <a:srcRect b="0" l="0" r="0" t="0"/>
          <a:stretch/>
        </p:blipFill>
        <p:spPr>
          <a:xfrm>
            <a:off x="213360" y="467360"/>
            <a:ext cx="4145280" cy="5527040"/>
          </a:xfrm>
          <a:prstGeom prst="rect">
            <a:avLst/>
          </a:prstGeom>
          <a:noFill/>
          <a:ln>
            <a:noFill/>
          </a:ln>
        </p:spPr>
      </p:pic>
      <p:pic>
        <p:nvPicPr>
          <p:cNvPr id="401" name="Google Shape;401;p47"/>
          <p:cNvPicPr preferRelativeResize="0"/>
          <p:nvPr/>
        </p:nvPicPr>
        <p:blipFill rotWithShape="1">
          <a:blip r:embed="rId4">
            <a:alphaModFix/>
          </a:blip>
          <a:srcRect b="0" l="0" r="0" t="0"/>
          <a:stretch/>
        </p:blipFill>
        <p:spPr>
          <a:xfrm>
            <a:off x="7762240" y="467360"/>
            <a:ext cx="4145280" cy="5527040"/>
          </a:xfrm>
          <a:prstGeom prst="rect">
            <a:avLst/>
          </a:prstGeom>
          <a:noFill/>
          <a:ln>
            <a:noFill/>
          </a:ln>
        </p:spPr>
      </p:pic>
      <p:pic>
        <p:nvPicPr>
          <p:cNvPr id="402" name="Google Shape;402;p47"/>
          <p:cNvPicPr preferRelativeResize="0"/>
          <p:nvPr/>
        </p:nvPicPr>
        <p:blipFill rotWithShape="1">
          <a:blip r:embed="rId5">
            <a:alphaModFix/>
          </a:blip>
          <a:srcRect b="0" l="0" r="0" t="0"/>
          <a:stretch/>
        </p:blipFill>
        <p:spPr>
          <a:xfrm rot="-2412456">
            <a:off x="4079979" y="1910079"/>
            <a:ext cx="3960925" cy="2641600"/>
          </a:xfrm>
          <a:prstGeom prst="rect">
            <a:avLst/>
          </a:prstGeom>
          <a:noFill/>
          <a:ln>
            <a:noFill/>
          </a:ln>
        </p:spPr>
      </p:pic>
      <p:sp>
        <p:nvSpPr>
          <p:cNvPr id="403" name="Google Shape;403;p47"/>
          <p:cNvSpPr txBox="1"/>
          <p:nvPr/>
        </p:nvSpPr>
        <p:spPr>
          <a:xfrm>
            <a:off x="-101600" y="6096000"/>
            <a:ext cx="1190752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Завідувач кафедри д.е.н., проф. Галушка Зоя Іванівна</a:t>
            </a:r>
            <a:endParaRPr b="1" sz="3200">
              <a:solidFill>
                <a:schemeClr val="dk1"/>
              </a:solidFill>
              <a:latin typeface="Corsiva"/>
              <a:ea typeface="Corsiva"/>
              <a:cs typeface="Corsiva"/>
              <a:sym typeface="Corsi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https://econom.chnu.edu.ua/wp-content/uploads/2016/02/et-all-1024x683.jpg" id="408" name="Google Shape;408;p48"/>
          <p:cNvPicPr preferRelativeResize="0"/>
          <p:nvPr/>
        </p:nvPicPr>
        <p:blipFill rotWithShape="1">
          <a:blip r:embed="rId3">
            <a:alphaModFix/>
          </a:blip>
          <a:srcRect b="0" l="0" r="0" t="0"/>
          <a:stretch/>
        </p:blipFill>
        <p:spPr>
          <a:xfrm>
            <a:off x="1484162" y="162561"/>
            <a:ext cx="7684915" cy="5125779"/>
          </a:xfrm>
          <a:prstGeom prst="rect">
            <a:avLst/>
          </a:prstGeom>
          <a:noFill/>
          <a:ln>
            <a:noFill/>
          </a:ln>
        </p:spPr>
      </p:pic>
      <p:sp>
        <p:nvSpPr>
          <p:cNvPr id="409" name="Google Shape;409;p48"/>
          <p:cNvSpPr txBox="1"/>
          <p:nvPr/>
        </p:nvSpPr>
        <p:spPr>
          <a:xfrm>
            <a:off x="783506" y="5288340"/>
            <a:ext cx="858401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Далі буде…</a:t>
            </a:r>
            <a:endParaRPr/>
          </a:p>
          <a:p>
            <a:pPr indent="0" lvl="0" marL="0" marR="0" rtl="0" algn="ctr">
              <a:spcBef>
                <a:spcPts val="0"/>
              </a:spcBef>
              <a:spcAft>
                <a:spcPts val="0"/>
              </a:spcAft>
              <a:buNone/>
            </a:pPr>
            <a:r>
              <a:rPr b="1" lang="uk-UA" sz="3200">
                <a:solidFill>
                  <a:schemeClr val="dk1"/>
                </a:solidFill>
                <a:latin typeface="Corsiva"/>
                <a:ea typeface="Corsiva"/>
                <a:cs typeface="Corsiva"/>
                <a:sym typeface="Corsiva"/>
              </a:rPr>
              <a:t>Краще, цікавіше, насиченіше, успішніше, продуктивніше, веселіше.</a:t>
            </a:r>
            <a:endParaRPr b="1" sz="3200">
              <a:solidFill>
                <a:schemeClr val="dk1"/>
              </a:solidFill>
              <a:latin typeface="Corsiva"/>
              <a:ea typeface="Corsiva"/>
              <a:cs typeface="Corsiva"/>
              <a:sym typeface="Corsi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b="0" l="0" r="0" t="0"/>
          <a:stretch/>
        </p:blipFill>
        <p:spPr>
          <a:xfrm>
            <a:off x="314257" y="254000"/>
            <a:ext cx="6341245" cy="6339840"/>
          </a:xfrm>
          <a:prstGeom prst="rect">
            <a:avLst/>
          </a:prstGeom>
          <a:noFill/>
          <a:ln>
            <a:noFill/>
          </a:ln>
        </p:spPr>
      </p:pic>
      <p:pic>
        <p:nvPicPr>
          <p:cNvPr id="174" name="Google Shape;174;p21"/>
          <p:cNvPicPr preferRelativeResize="0"/>
          <p:nvPr/>
        </p:nvPicPr>
        <p:blipFill rotWithShape="1">
          <a:blip r:embed="rId4">
            <a:alphaModFix/>
          </a:blip>
          <a:srcRect b="0" l="0" r="34511" t="0"/>
          <a:stretch/>
        </p:blipFill>
        <p:spPr>
          <a:xfrm>
            <a:off x="7320766" y="432318"/>
            <a:ext cx="4434354" cy="5125201"/>
          </a:xfrm>
          <a:prstGeom prst="rect">
            <a:avLst/>
          </a:prstGeom>
          <a:noFill/>
          <a:ln>
            <a:noFill/>
          </a:ln>
        </p:spPr>
      </p:pic>
      <p:sp>
        <p:nvSpPr>
          <p:cNvPr id="175" name="Google Shape;175;p21"/>
          <p:cNvSpPr txBox="1"/>
          <p:nvPr/>
        </p:nvSpPr>
        <p:spPr>
          <a:xfrm>
            <a:off x="7320766" y="5557519"/>
            <a:ext cx="441841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Семісюк К.П.</a:t>
            </a:r>
            <a:endParaRPr b="1" sz="3200">
              <a:solidFill>
                <a:schemeClr val="dk1"/>
              </a:solidFill>
              <a:latin typeface="Corsiva"/>
              <a:ea typeface="Corsiva"/>
              <a:cs typeface="Corsiva"/>
              <a:sym typeface="Corsi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2"/>
          <p:cNvPicPr preferRelativeResize="0"/>
          <p:nvPr/>
        </p:nvPicPr>
        <p:blipFill rotWithShape="1">
          <a:blip r:embed="rId3">
            <a:alphaModFix/>
          </a:blip>
          <a:srcRect b="0" l="0" r="0" t="0"/>
          <a:stretch/>
        </p:blipFill>
        <p:spPr>
          <a:xfrm>
            <a:off x="406400" y="264160"/>
            <a:ext cx="2894012" cy="4551680"/>
          </a:xfrm>
          <a:prstGeom prst="rect">
            <a:avLst/>
          </a:prstGeom>
          <a:noFill/>
          <a:ln>
            <a:noFill/>
          </a:ln>
        </p:spPr>
      </p:pic>
      <p:pic>
        <p:nvPicPr>
          <p:cNvPr id="181" name="Google Shape;181;p22"/>
          <p:cNvPicPr preferRelativeResize="0"/>
          <p:nvPr/>
        </p:nvPicPr>
        <p:blipFill rotWithShape="1">
          <a:blip r:embed="rId4">
            <a:alphaModFix/>
          </a:blip>
          <a:srcRect b="0" l="0" r="0" t="0"/>
          <a:stretch/>
        </p:blipFill>
        <p:spPr>
          <a:xfrm>
            <a:off x="8646159" y="264160"/>
            <a:ext cx="2875279" cy="4855857"/>
          </a:xfrm>
          <a:prstGeom prst="rect">
            <a:avLst/>
          </a:prstGeom>
          <a:noFill/>
          <a:ln>
            <a:noFill/>
          </a:ln>
        </p:spPr>
      </p:pic>
      <p:pic>
        <p:nvPicPr>
          <p:cNvPr id="182" name="Google Shape;182;p22"/>
          <p:cNvPicPr preferRelativeResize="0"/>
          <p:nvPr/>
        </p:nvPicPr>
        <p:blipFill rotWithShape="1">
          <a:blip r:embed="rId5">
            <a:alphaModFix/>
          </a:blip>
          <a:srcRect b="0" l="0" r="0" t="0"/>
          <a:stretch/>
        </p:blipFill>
        <p:spPr>
          <a:xfrm>
            <a:off x="4205527" y="962470"/>
            <a:ext cx="3658314" cy="5661850"/>
          </a:xfrm>
          <a:prstGeom prst="rect">
            <a:avLst/>
          </a:prstGeom>
          <a:noFill/>
          <a:ln>
            <a:noFill/>
          </a:ln>
        </p:spPr>
      </p:pic>
      <p:sp>
        <p:nvSpPr>
          <p:cNvPr id="183" name="Google Shape;183;p22"/>
          <p:cNvSpPr txBox="1"/>
          <p:nvPr/>
        </p:nvSpPr>
        <p:spPr>
          <a:xfrm>
            <a:off x="499026" y="4866640"/>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Боднарчук Є.І.</a:t>
            </a:r>
            <a:endParaRPr b="1" sz="3200">
              <a:solidFill>
                <a:schemeClr val="dk1"/>
              </a:solidFill>
              <a:latin typeface="Corsiva"/>
              <a:ea typeface="Corsiva"/>
              <a:cs typeface="Corsiva"/>
              <a:sym typeface="Corsiva"/>
            </a:endParaRPr>
          </a:p>
        </p:txBody>
      </p:sp>
      <p:sp>
        <p:nvSpPr>
          <p:cNvPr id="184" name="Google Shape;184;p22"/>
          <p:cNvSpPr txBox="1"/>
          <p:nvPr/>
        </p:nvSpPr>
        <p:spPr>
          <a:xfrm>
            <a:off x="4205527" y="377695"/>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Боклач Б.І.</a:t>
            </a:r>
            <a:endParaRPr b="1" sz="3200">
              <a:solidFill>
                <a:schemeClr val="dk1"/>
              </a:solidFill>
              <a:latin typeface="Corsiva"/>
              <a:ea typeface="Corsiva"/>
              <a:cs typeface="Corsiva"/>
              <a:sym typeface="Corsiva"/>
            </a:endParaRPr>
          </a:p>
        </p:txBody>
      </p:sp>
      <p:sp>
        <p:nvSpPr>
          <p:cNvPr id="185" name="Google Shape;185;p22"/>
          <p:cNvSpPr txBox="1"/>
          <p:nvPr/>
        </p:nvSpPr>
        <p:spPr>
          <a:xfrm>
            <a:off x="8683105" y="5159027"/>
            <a:ext cx="297041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Степанова О.М.</a:t>
            </a:r>
            <a:endParaRPr b="1" sz="3200">
              <a:solidFill>
                <a:schemeClr val="dk1"/>
              </a:solidFill>
              <a:latin typeface="Corsiva"/>
              <a:ea typeface="Corsiva"/>
              <a:cs typeface="Corsiva"/>
              <a:sym typeface="Corsi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3"/>
          <p:cNvPicPr preferRelativeResize="0"/>
          <p:nvPr/>
        </p:nvPicPr>
        <p:blipFill rotWithShape="1">
          <a:blip r:embed="rId3">
            <a:alphaModFix/>
          </a:blip>
          <a:srcRect b="0" l="0" r="0" t="0"/>
          <a:stretch/>
        </p:blipFill>
        <p:spPr>
          <a:xfrm>
            <a:off x="1332386" y="174605"/>
            <a:ext cx="9579454" cy="5992515"/>
          </a:xfrm>
          <a:prstGeom prst="rect">
            <a:avLst/>
          </a:prstGeom>
          <a:noFill/>
          <a:ln>
            <a:noFill/>
          </a:ln>
        </p:spPr>
      </p:pic>
      <p:sp>
        <p:nvSpPr>
          <p:cNvPr id="191" name="Google Shape;191;p23"/>
          <p:cNvSpPr txBox="1"/>
          <p:nvPr/>
        </p:nvSpPr>
        <p:spPr>
          <a:xfrm>
            <a:off x="753026" y="6167120"/>
            <a:ext cx="1040265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Колектив кафедри в 70-их роках</a:t>
            </a:r>
            <a:endParaRPr b="1" sz="3200">
              <a:solidFill>
                <a:schemeClr val="dk1"/>
              </a:solidFill>
              <a:latin typeface="Corsiva"/>
              <a:ea typeface="Corsiva"/>
              <a:cs typeface="Corsiva"/>
              <a:sym typeface="Corsi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4"/>
          <p:cNvPicPr preferRelativeResize="0"/>
          <p:nvPr/>
        </p:nvPicPr>
        <p:blipFill rotWithShape="1">
          <a:blip r:embed="rId3">
            <a:alphaModFix/>
          </a:blip>
          <a:srcRect b="0" l="0" r="0" t="0"/>
          <a:stretch/>
        </p:blipFill>
        <p:spPr>
          <a:xfrm>
            <a:off x="3729329" y="1706880"/>
            <a:ext cx="4662221" cy="4856480"/>
          </a:xfrm>
          <a:prstGeom prst="rect">
            <a:avLst/>
          </a:prstGeom>
          <a:noFill/>
          <a:ln>
            <a:noFill/>
          </a:ln>
        </p:spPr>
      </p:pic>
      <p:pic>
        <p:nvPicPr>
          <p:cNvPr id="197" name="Google Shape;197;p24"/>
          <p:cNvPicPr preferRelativeResize="0"/>
          <p:nvPr/>
        </p:nvPicPr>
        <p:blipFill rotWithShape="1">
          <a:blip r:embed="rId4">
            <a:alphaModFix/>
          </a:blip>
          <a:srcRect b="0" l="0" r="0" t="0"/>
          <a:stretch/>
        </p:blipFill>
        <p:spPr>
          <a:xfrm>
            <a:off x="182880" y="121919"/>
            <a:ext cx="3210560" cy="4874749"/>
          </a:xfrm>
          <a:prstGeom prst="rect">
            <a:avLst/>
          </a:prstGeom>
          <a:noFill/>
          <a:ln>
            <a:noFill/>
          </a:ln>
        </p:spPr>
      </p:pic>
      <p:pic>
        <p:nvPicPr>
          <p:cNvPr id="198" name="Google Shape;198;p24"/>
          <p:cNvPicPr preferRelativeResize="0"/>
          <p:nvPr/>
        </p:nvPicPr>
        <p:blipFill rotWithShape="1">
          <a:blip r:embed="rId5">
            <a:alphaModFix/>
          </a:blip>
          <a:srcRect b="0" l="0" r="0" t="0"/>
          <a:stretch/>
        </p:blipFill>
        <p:spPr>
          <a:xfrm>
            <a:off x="8727440" y="121920"/>
            <a:ext cx="3344090" cy="4766369"/>
          </a:xfrm>
          <a:prstGeom prst="rect">
            <a:avLst/>
          </a:prstGeom>
          <a:noFill/>
          <a:ln>
            <a:noFill/>
          </a:ln>
        </p:spPr>
      </p:pic>
      <p:sp>
        <p:nvSpPr>
          <p:cNvPr id="199" name="Google Shape;199;p24"/>
          <p:cNvSpPr txBox="1"/>
          <p:nvPr/>
        </p:nvSpPr>
        <p:spPr>
          <a:xfrm>
            <a:off x="468546" y="4996668"/>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Боклач Б.І.</a:t>
            </a:r>
            <a:endParaRPr b="1" sz="3200">
              <a:solidFill>
                <a:schemeClr val="dk1"/>
              </a:solidFill>
              <a:latin typeface="Corsiva"/>
              <a:ea typeface="Corsiva"/>
              <a:cs typeface="Corsiva"/>
              <a:sym typeface="Corsiva"/>
            </a:endParaRPr>
          </a:p>
        </p:txBody>
      </p:sp>
      <p:sp>
        <p:nvSpPr>
          <p:cNvPr id="200" name="Google Shape;200;p24"/>
          <p:cNvSpPr txBox="1"/>
          <p:nvPr/>
        </p:nvSpPr>
        <p:spPr>
          <a:xfrm>
            <a:off x="3664171" y="1122105"/>
            <a:ext cx="489532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Боклач Б.І. і Семісюк К.П.</a:t>
            </a:r>
            <a:endParaRPr b="1" sz="3200">
              <a:solidFill>
                <a:schemeClr val="dk1"/>
              </a:solidFill>
              <a:latin typeface="Corsiva"/>
              <a:ea typeface="Corsiva"/>
              <a:cs typeface="Corsiva"/>
              <a:sym typeface="Corsiva"/>
            </a:endParaRPr>
          </a:p>
        </p:txBody>
      </p:sp>
      <p:sp>
        <p:nvSpPr>
          <p:cNvPr id="201" name="Google Shape;201;p24"/>
          <p:cNvSpPr txBox="1"/>
          <p:nvPr/>
        </p:nvSpPr>
        <p:spPr>
          <a:xfrm>
            <a:off x="8998792" y="4888289"/>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Белінський П.І.</a:t>
            </a:r>
            <a:endParaRPr b="1" sz="3200">
              <a:solidFill>
                <a:schemeClr val="dk1"/>
              </a:solidFill>
              <a:latin typeface="Corsiva"/>
              <a:ea typeface="Corsiva"/>
              <a:cs typeface="Corsiva"/>
              <a:sym typeface="Corsi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5"/>
          <p:cNvPicPr preferRelativeResize="0"/>
          <p:nvPr/>
        </p:nvPicPr>
        <p:blipFill rotWithShape="1">
          <a:blip r:embed="rId3">
            <a:alphaModFix/>
          </a:blip>
          <a:srcRect b="0" l="0" r="0" t="0"/>
          <a:stretch/>
        </p:blipFill>
        <p:spPr>
          <a:xfrm>
            <a:off x="5394960" y="254000"/>
            <a:ext cx="5080000" cy="3810000"/>
          </a:xfrm>
          <a:prstGeom prst="rect">
            <a:avLst/>
          </a:prstGeom>
          <a:noFill/>
          <a:ln>
            <a:noFill/>
          </a:ln>
        </p:spPr>
      </p:pic>
      <p:pic>
        <p:nvPicPr>
          <p:cNvPr id="207" name="Google Shape;207;p25"/>
          <p:cNvPicPr preferRelativeResize="0"/>
          <p:nvPr/>
        </p:nvPicPr>
        <p:blipFill rotWithShape="1">
          <a:blip r:embed="rId4">
            <a:alphaModFix/>
          </a:blip>
          <a:srcRect b="0" l="0" r="0" t="0"/>
          <a:stretch/>
        </p:blipFill>
        <p:spPr>
          <a:xfrm>
            <a:off x="683847" y="609600"/>
            <a:ext cx="4457700" cy="5943599"/>
          </a:xfrm>
          <a:prstGeom prst="rect">
            <a:avLst/>
          </a:prstGeom>
          <a:noFill/>
          <a:ln>
            <a:noFill/>
          </a:ln>
        </p:spPr>
      </p:pic>
      <p:sp>
        <p:nvSpPr>
          <p:cNvPr id="208" name="Google Shape;208;p25"/>
          <p:cNvSpPr txBox="1"/>
          <p:nvPr/>
        </p:nvSpPr>
        <p:spPr>
          <a:xfrm>
            <a:off x="5394960" y="5178854"/>
            <a:ext cx="6096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uk-UA" sz="3200">
                <a:solidFill>
                  <a:schemeClr val="dk1"/>
                </a:solidFill>
                <a:latin typeface="Corsiva"/>
                <a:ea typeface="Corsiva"/>
                <a:cs typeface="Corsiva"/>
                <a:sym typeface="Corsiva"/>
              </a:rPr>
              <a:t>Нікіфорова М.Г. і Третьякова О.В.</a:t>
            </a:r>
            <a:endParaRPr b="1" sz="3200">
              <a:solidFill>
                <a:schemeClr val="dk1"/>
              </a:solidFill>
              <a:latin typeface="Corsiva"/>
              <a:ea typeface="Corsiva"/>
              <a:cs typeface="Corsiva"/>
              <a:sym typeface="Corsi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6"/>
          <p:cNvPicPr preferRelativeResize="0"/>
          <p:nvPr/>
        </p:nvPicPr>
        <p:blipFill rotWithShape="1">
          <a:blip r:embed="rId3">
            <a:alphaModFix/>
          </a:blip>
          <a:srcRect b="14223" l="16644" r="13969" t="21036"/>
          <a:stretch/>
        </p:blipFill>
        <p:spPr>
          <a:xfrm>
            <a:off x="203199" y="243840"/>
            <a:ext cx="3383281" cy="4994910"/>
          </a:xfrm>
          <a:prstGeom prst="rect">
            <a:avLst/>
          </a:prstGeom>
          <a:noFill/>
          <a:ln>
            <a:noFill/>
          </a:ln>
        </p:spPr>
      </p:pic>
      <p:pic>
        <p:nvPicPr>
          <p:cNvPr id="214" name="Google Shape;214;p26"/>
          <p:cNvPicPr preferRelativeResize="0"/>
          <p:nvPr/>
        </p:nvPicPr>
        <p:blipFill rotWithShape="1">
          <a:blip r:embed="rId4">
            <a:alphaModFix/>
          </a:blip>
          <a:srcRect b="5926" l="0" r="0" t="18370"/>
          <a:stretch/>
        </p:blipFill>
        <p:spPr>
          <a:xfrm>
            <a:off x="7661223" y="243840"/>
            <a:ext cx="4155614" cy="4761865"/>
          </a:xfrm>
          <a:prstGeom prst="rect">
            <a:avLst/>
          </a:prstGeom>
          <a:noFill/>
          <a:ln>
            <a:noFill/>
          </a:ln>
        </p:spPr>
      </p:pic>
      <p:pic>
        <p:nvPicPr>
          <p:cNvPr id="215" name="Google Shape;215;p26"/>
          <p:cNvPicPr preferRelativeResize="0"/>
          <p:nvPr/>
        </p:nvPicPr>
        <p:blipFill rotWithShape="1">
          <a:blip r:embed="rId5">
            <a:alphaModFix/>
          </a:blip>
          <a:srcRect b="0" l="0" r="0" t="0"/>
          <a:stretch/>
        </p:blipFill>
        <p:spPr>
          <a:xfrm>
            <a:off x="3850822" y="1952498"/>
            <a:ext cx="3546059" cy="4681982"/>
          </a:xfrm>
          <a:prstGeom prst="rect">
            <a:avLst/>
          </a:prstGeom>
          <a:noFill/>
          <a:ln>
            <a:noFill/>
          </a:ln>
        </p:spPr>
      </p:pic>
      <p:sp>
        <p:nvSpPr>
          <p:cNvPr id="216" name="Google Shape;216;p26"/>
          <p:cNvSpPr txBox="1"/>
          <p:nvPr/>
        </p:nvSpPr>
        <p:spPr>
          <a:xfrm>
            <a:off x="494146" y="5238750"/>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Степанова О.М.</a:t>
            </a:r>
            <a:endParaRPr b="1" sz="3200">
              <a:solidFill>
                <a:schemeClr val="dk1"/>
              </a:solidFill>
              <a:latin typeface="Corsiva"/>
              <a:ea typeface="Corsiva"/>
              <a:cs typeface="Corsiva"/>
              <a:sym typeface="Corsiva"/>
            </a:endParaRPr>
          </a:p>
        </p:txBody>
      </p:sp>
      <p:sp>
        <p:nvSpPr>
          <p:cNvPr id="217" name="Google Shape;217;p26"/>
          <p:cNvSpPr txBox="1"/>
          <p:nvPr/>
        </p:nvSpPr>
        <p:spPr>
          <a:xfrm>
            <a:off x="4319186" y="1367723"/>
            <a:ext cx="280138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Зайцев Ю.К.</a:t>
            </a:r>
            <a:endParaRPr b="1" sz="3200">
              <a:solidFill>
                <a:schemeClr val="dk1"/>
              </a:solidFill>
              <a:latin typeface="Corsiva"/>
              <a:ea typeface="Corsiva"/>
              <a:cs typeface="Corsiva"/>
              <a:sym typeface="Corsiva"/>
            </a:endParaRPr>
          </a:p>
        </p:txBody>
      </p:sp>
      <p:sp>
        <p:nvSpPr>
          <p:cNvPr id="218" name="Google Shape;218;p26"/>
          <p:cNvSpPr txBox="1"/>
          <p:nvPr/>
        </p:nvSpPr>
        <p:spPr>
          <a:xfrm>
            <a:off x="8472085" y="5238750"/>
            <a:ext cx="280138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uk-UA" sz="3200">
                <a:solidFill>
                  <a:schemeClr val="dk1"/>
                </a:solidFill>
                <a:latin typeface="Corsiva"/>
                <a:ea typeface="Corsiva"/>
                <a:cs typeface="Corsiva"/>
                <a:sym typeface="Corsiva"/>
              </a:rPr>
              <a:t>Нікіфорова М.Г. і Сорочан О.В..</a:t>
            </a:r>
            <a:endParaRPr b="1" sz="3200">
              <a:solidFill>
                <a:schemeClr val="dk1"/>
              </a:solidFill>
              <a:latin typeface="Corsiva"/>
              <a:ea typeface="Corsiva"/>
              <a:cs typeface="Corsiva"/>
              <a:sym typeface="Corsi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Аспект">
  <a:themeElements>
    <a:clrScheme name="Аспект">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