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66FF33"/>
    <a:srgbClr val="FFFF00"/>
    <a:srgbClr val="800080"/>
    <a:srgbClr val="BC64B4"/>
    <a:srgbClr val="0570B9"/>
    <a:srgbClr val="FF21C5"/>
    <a:srgbClr val="39E3E7"/>
    <a:srgbClr val="FFF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50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1CBE8-80F9-489C-B54B-4DAD1DE8A126}" type="datetimeFigureOut">
              <a:rPr lang="ru-RU" smtClean="0"/>
              <a:t>27.02.2026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DAB78-090F-45BF-93E1-AF2B9E8B256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187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DAB78-090F-45BF-93E1-AF2B9E8B256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666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DAB78-090F-45BF-93E1-AF2B9E8B256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754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DAB78-090F-45BF-93E1-AF2B9E8B256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16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EFBB-C7ED-47BC-A742-1669AE776F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566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EFBB-C7ED-47BC-A742-1669AE776F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539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EFBB-C7ED-47BC-A742-1669AE776F5A}" type="slidenum">
              <a:rPr lang="uk-UA" smtClean="0"/>
              <a:t>‹№›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9030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EFBB-C7ED-47BC-A742-1669AE776F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0424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EFBB-C7ED-47BC-A742-1669AE776F5A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8580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EFBB-C7ED-47BC-A742-1669AE776F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4323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EFBB-C7ED-47BC-A742-1669AE776F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5252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EFBB-C7ED-47BC-A742-1669AE776F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75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055C-B9BF-4863-AB0A-A9FE5BEF95BA}" type="datetimeFigureOut">
              <a:rPr lang="uk-UA" smtClean="0"/>
              <a:t>27.02.2026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EFBB-C7ED-47BC-A742-1669AE776F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582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EFBB-C7ED-47BC-A742-1669AE776F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694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EFBB-C7ED-47BC-A742-1669AE776F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265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EFBB-C7ED-47BC-A742-1669AE776F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9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EFBB-C7ED-47BC-A742-1669AE776F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28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EFBB-C7ED-47BC-A742-1669AE776F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501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EFBB-C7ED-47BC-A742-1669AE776F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614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EFBB-C7ED-47BC-A742-1669AE776F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605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0CEFBB-C7ED-47BC-A742-1669AE776F5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171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ransition>
    <p:fade thruBlk="1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n.filipchuk@chnu.edu.ua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06A31-7DD0-41DB-ABFD-A293448B8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692" y="0"/>
            <a:ext cx="7646323" cy="1751798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Економічна психологія та етика бізнесу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470DA5-2E8A-4CE8-9D7D-4F8AA5F47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800" y="1751798"/>
            <a:ext cx="5665304" cy="1011280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	</a:t>
            </a:r>
            <a:r>
              <a:rPr lang="uk-UA" sz="2800" dirty="0" err="1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к.е.н</a:t>
            </a: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., доц. Наталія Філіпчук </a:t>
            </a:r>
          </a:p>
        </p:txBody>
      </p:sp>
    </p:spTree>
    <p:extLst>
      <p:ext uri="{BB962C8B-B14F-4D97-AF65-F5344CB8AC3E}">
        <p14:creationId xmlns:p14="http://schemas.microsoft.com/office/powerpoint/2010/main" val="2531478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307E7-9375-4971-A94B-32674EFF4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2" y="18256"/>
            <a:ext cx="7932003" cy="101164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C000"/>
                </a:solidFill>
                <a:latin typeface="Bookman Old Style" pitchFamily="18" charset="0"/>
              </a:rPr>
              <a:t>Змістовний модуль №1</a:t>
            </a:r>
            <a:r>
              <a:rPr lang="en-US" b="1" dirty="0">
                <a:solidFill>
                  <a:srgbClr val="C00000"/>
                </a:solidFill>
                <a:latin typeface="Bookman Old Style" pitchFamily="18" charset="0"/>
              </a:rPr>
              <a:t>:</a:t>
            </a:r>
            <a:br>
              <a:rPr lang="uk-UA" b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uk-UA" b="1" dirty="0">
                <a:latin typeface="Bookman Old Style" pitchFamily="18" charset="0"/>
              </a:rPr>
              <a:t> </a:t>
            </a:r>
            <a:r>
              <a:rPr lang="ru-RU" altLang="uk-UA" b="1" dirty="0" err="1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Економічна</a:t>
            </a:r>
            <a:r>
              <a:rPr lang="ru-RU" altLang="uk-UA" b="1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1" dirty="0" err="1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психологія</a:t>
            </a:r>
            <a:endParaRPr lang="uk-UA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2D2AA8-A1A6-42A1-B15A-4F16A4618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4480"/>
            <a:ext cx="5859263" cy="623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uk-UA" sz="24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Тема </a:t>
            </a:r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1</a:t>
            </a:r>
            <a:r>
              <a:rPr lang="ru-RU" altLang="uk-UA" sz="24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. </a:t>
            </a:r>
            <a:r>
              <a:rPr lang="ru-RU" altLang="uk-UA" sz="2400" b="1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Економічна</a:t>
            </a:r>
            <a:r>
              <a:rPr lang="ru-RU" altLang="uk-UA" sz="24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b="1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свідомість</a:t>
            </a:r>
            <a:r>
              <a:rPr lang="ru-RU" altLang="uk-UA" sz="24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 і </a:t>
            </a:r>
            <a:r>
              <a:rPr lang="ru-RU" altLang="uk-UA" sz="2400" b="1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економічне</a:t>
            </a:r>
            <a:r>
              <a:rPr lang="ru-RU" altLang="uk-UA" sz="24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b="1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Times New Roman" panose="02020603050405020304" pitchFamily="18" charset="0"/>
              </a:rPr>
              <a:t>мислення</a:t>
            </a:r>
            <a:br>
              <a:rPr lang="ru-RU" altLang="uk-UA" sz="2400" dirty="0">
                <a:solidFill>
                  <a:srgbClr val="92D050"/>
                </a:solidFill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ru-RU" altLang="uk-UA" sz="2400" b="1" dirty="0">
                <a:solidFill>
                  <a:srgbClr val="0000FF"/>
                </a:solidFill>
                <a:latin typeface="Bookman Old Style" pitchFamily="18" charset="0"/>
                <a:cs typeface="Times New Roman" panose="02020603050405020304" pitchFamily="18" charset="0"/>
              </a:rPr>
              <a:t>Тема 2. </a:t>
            </a:r>
            <a:r>
              <a:rPr lang="ru-RU" altLang="uk-UA" sz="2400" b="1" dirty="0" err="1">
                <a:solidFill>
                  <a:srgbClr val="0000FF"/>
                </a:solidFill>
                <a:latin typeface="Bookman Old Style" pitchFamily="18" charset="0"/>
                <a:cs typeface="Times New Roman" panose="02020603050405020304" pitchFamily="18" charset="0"/>
              </a:rPr>
              <a:t>Економічна</a:t>
            </a:r>
            <a:r>
              <a:rPr lang="ru-RU" altLang="uk-UA" sz="2400" b="1" dirty="0">
                <a:solidFill>
                  <a:srgbClr val="0000FF"/>
                </a:solidFill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b="1" dirty="0" err="1">
                <a:solidFill>
                  <a:srgbClr val="0000FF"/>
                </a:solidFill>
                <a:latin typeface="Bookman Old Style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altLang="uk-UA" sz="2400" b="1" dirty="0">
                <a:solidFill>
                  <a:srgbClr val="0000FF"/>
                </a:solidFill>
                <a:latin typeface="Bookman Old Style" pitchFamily="18" charset="0"/>
                <a:cs typeface="Times New Roman" panose="02020603050405020304" pitchFamily="18" charset="0"/>
              </a:rPr>
              <a:t> у </a:t>
            </a:r>
            <a:r>
              <a:rPr lang="ru-RU" altLang="uk-UA" sz="2400" b="1" dirty="0" err="1">
                <a:solidFill>
                  <a:srgbClr val="0000FF"/>
                </a:solidFill>
                <a:latin typeface="Bookman Old Style" pitchFamily="18" charset="0"/>
                <a:cs typeface="Times New Roman" panose="02020603050405020304" pitchFamily="18" charset="0"/>
              </a:rPr>
              <a:t>процесі</a:t>
            </a:r>
            <a:r>
              <a:rPr lang="ru-RU" altLang="uk-UA" sz="2400" b="1" dirty="0">
                <a:solidFill>
                  <a:srgbClr val="0000FF"/>
                </a:solidFill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b="1" dirty="0" err="1">
                <a:solidFill>
                  <a:srgbClr val="0000FF"/>
                </a:solidFill>
                <a:latin typeface="Bookman Old Style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altLang="uk-UA" sz="2400" b="1" dirty="0">
                <a:solidFill>
                  <a:srgbClr val="0000FF"/>
                </a:solidFill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400" b="1" dirty="0" err="1">
                <a:solidFill>
                  <a:srgbClr val="0000FF"/>
                </a:solidFill>
                <a:latin typeface="Bookman Old Style" pitchFamily="18" charset="0"/>
                <a:cs typeface="Times New Roman" panose="02020603050405020304" pitchFamily="18" charset="0"/>
              </a:rPr>
              <a:t>рішень</a:t>
            </a:r>
            <a:br>
              <a:rPr lang="ru-RU" altLang="uk-UA" sz="2400" dirty="0">
                <a:solidFill>
                  <a:srgbClr val="92D050"/>
                </a:solidFill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ru-RU" altLang="uk-UA" sz="2400" b="1" dirty="0">
                <a:solidFill>
                  <a:schemeClr val="accent2"/>
                </a:solidFill>
                <a:latin typeface="Bookman Old Style" pitchFamily="18" charset="0"/>
                <a:cs typeface="Times New Roman" panose="02020603050405020304" pitchFamily="18" charset="0"/>
              </a:rPr>
              <a:t>Тема </a:t>
            </a:r>
            <a:r>
              <a:rPr lang="uk-UA" altLang="uk-UA" sz="2400" b="1" dirty="0">
                <a:solidFill>
                  <a:schemeClr val="accent2"/>
                </a:solidFill>
                <a:latin typeface="Bookman Old Style" pitchFamily="18" charset="0"/>
                <a:cs typeface="Times New Roman" panose="02020603050405020304" pitchFamily="18" charset="0"/>
              </a:rPr>
              <a:t>3</a:t>
            </a:r>
            <a:r>
              <a:rPr lang="ru-RU" altLang="uk-UA" sz="2400" b="1" dirty="0">
                <a:solidFill>
                  <a:schemeClr val="accent2"/>
                </a:solidFill>
                <a:latin typeface="Bookman Old Style" pitchFamily="18" charset="0"/>
                <a:cs typeface="Times New Roman" panose="02020603050405020304" pitchFamily="18" charset="0"/>
              </a:rPr>
              <a:t>. Психолог</a:t>
            </a:r>
            <a:r>
              <a:rPr lang="uk-UA" altLang="uk-UA" sz="2400" b="1" dirty="0" err="1">
                <a:solidFill>
                  <a:schemeClr val="accent2"/>
                </a:solidFill>
                <a:latin typeface="Bookman Old Style" pitchFamily="18" charset="0"/>
                <a:cs typeface="Times New Roman" panose="02020603050405020304" pitchFamily="18" charset="0"/>
              </a:rPr>
              <a:t>ія</a:t>
            </a:r>
            <a:r>
              <a:rPr lang="uk-UA" altLang="uk-UA" sz="2400" b="1" dirty="0">
                <a:solidFill>
                  <a:schemeClr val="accent2"/>
                </a:solidFill>
                <a:latin typeface="Bookman Old Style" pitchFamily="18" charset="0"/>
                <a:cs typeface="Times New Roman" panose="02020603050405020304" pitchFamily="18" charset="0"/>
              </a:rPr>
              <a:t> споживача</a:t>
            </a:r>
            <a:br>
              <a:rPr lang="uk-UA" altLang="uk-UA" sz="2400" b="1" dirty="0">
                <a:solidFill>
                  <a:schemeClr val="accent4"/>
                </a:solidFill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uk-UA" altLang="uk-UA" sz="2400" b="1" dirty="0">
                <a:solidFill>
                  <a:srgbClr val="FF010D"/>
                </a:solidFill>
                <a:latin typeface="Bookman Old Style" pitchFamily="18" charset="0"/>
                <a:cs typeface="Times New Roman" panose="02020603050405020304" pitchFamily="18" charset="0"/>
              </a:rPr>
              <a:t>Тема 4. Психологія сприйняття грошей, багатства та бідності</a:t>
            </a:r>
            <a:br>
              <a:rPr lang="uk-UA" altLang="uk-UA" sz="2400" b="1" dirty="0">
                <a:solidFill>
                  <a:srgbClr val="92D050"/>
                </a:solidFill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uk-UA" altLang="uk-UA" sz="2400" b="1" dirty="0">
                <a:solidFill>
                  <a:srgbClr val="BC64B4"/>
                </a:solidFill>
                <a:latin typeface="Bookman Old Style" pitchFamily="18" charset="0"/>
                <a:cs typeface="Times New Roman" panose="02020603050405020304" pitchFamily="18" charset="0"/>
              </a:rPr>
              <a:t>Тема 5. Психологія зайнятості та підприємництва. </a:t>
            </a:r>
            <a:br>
              <a:rPr lang="uk-UA" altLang="uk-UA" sz="2400" b="1" dirty="0">
                <a:solidFill>
                  <a:srgbClr val="92D050"/>
                </a:solidFill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uk-UA" altLang="uk-UA" sz="2400" b="1" dirty="0">
                <a:solidFill>
                  <a:srgbClr val="002060"/>
                </a:solidFill>
                <a:latin typeface="Bookman Old Style" pitchFamily="18" charset="0"/>
                <a:cs typeface="Times New Roman" panose="02020603050405020304" pitchFamily="18" charset="0"/>
              </a:rPr>
              <a:t>Тема 6. Генерація ідей в психології підприємництва та реклами.</a:t>
            </a:r>
            <a:br>
              <a:rPr lang="uk-UA" altLang="uk-UA" sz="2400" b="1" dirty="0">
                <a:solidFill>
                  <a:srgbClr val="92D050"/>
                </a:solidFill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uk-UA" altLang="uk-UA" sz="2400" b="1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Тема 7. Економічна психологія кольору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man Old Style" pitchFamily="18" charset="0"/>
                <a:cs typeface="Times New Roman" panose="02020603050405020304" pitchFamily="18" charset="0"/>
              </a:rPr>
              <a:t>ТРЕНІНГ</a:t>
            </a:r>
            <a:endParaRPr lang="uk-UA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7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DF6E13-7EF4-43FF-83C7-C9B3799C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15008" y="0"/>
            <a:ext cx="9662928" cy="1058779"/>
          </a:xfrm>
        </p:spPr>
        <p:txBody>
          <a:bodyPr>
            <a:normAutofit fontScale="90000"/>
          </a:bodyPr>
          <a:lstStyle/>
          <a:p>
            <a:pPr algn="r"/>
            <a:r>
              <a:rPr lang="uk-UA" b="1" dirty="0">
                <a:solidFill>
                  <a:srgbClr val="002060"/>
                </a:solidFill>
                <a:latin typeface="Bookman Old Style" pitchFamily="18" charset="0"/>
              </a:rPr>
              <a:t>Змістовний модуль №2</a:t>
            </a:r>
            <a:r>
              <a:rPr lang="en-US" b="1" dirty="0">
                <a:solidFill>
                  <a:srgbClr val="002060"/>
                </a:solidFill>
                <a:latin typeface="Bookman Old Style" pitchFamily="18" charset="0"/>
              </a:rPr>
              <a:t>: </a:t>
            </a:r>
            <a:r>
              <a:rPr lang="ru-RU" b="1" dirty="0" err="1">
                <a:solidFill>
                  <a:schemeClr val="accent2"/>
                </a:solidFill>
                <a:latin typeface="Bookman Old Style" pitchFamily="18" charset="0"/>
              </a:rPr>
              <a:t>Етика</a:t>
            </a:r>
            <a:r>
              <a:rPr lang="ru-RU" b="1" dirty="0">
                <a:solidFill>
                  <a:schemeClr val="accent2"/>
                </a:solidFill>
                <a:latin typeface="Bookman Old Style" pitchFamily="18" charset="0"/>
              </a:rPr>
              <a:t> б</a:t>
            </a:r>
            <a:r>
              <a:rPr lang="uk-UA" b="1" dirty="0" err="1">
                <a:solidFill>
                  <a:schemeClr val="accent2"/>
                </a:solidFill>
                <a:latin typeface="Bookman Old Style" pitchFamily="18" charset="0"/>
              </a:rPr>
              <a:t>ізнесу</a:t>
            </a:r>
            <a:r>
              <a:rPr lang="uk-UA" b="1" dirty="0">
                <a:solidFill>
                  <a:schemeClr val="accent2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B1CA6ED-098F-43AA-A22F-1813079B9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5794" y="640759"/>
            <a:ext cx="6226206" cy="6454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uk-UA" sz="2500" b="1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Тема 8. </a:t>
            </a:r>
            <a:r>
              <a:rPr lang="ru-RU" altLang="uk-UA" sz="2500" b="1" dirty="0" err="1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Прикладні</a:t>
            </a:r>
            <a:r>
              <a:rPr lang="ru-RU" altLang="uk-UA" sz="2500" b="1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500" b="1" dirty="0" err="1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аспекти</a:t>
            </a:r>
            <a:r>
              <a:rPr lang="ru-RU" altLang="uk-UA" sz="2500" b="1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500" b="1" dirty="0" err="1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сучасної</a:t>
            </a:r>
            <a:r>
              <a:rPr lang="ru-RU" altLang="uk-UA" sz="2500" b="1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500" b="1" dirty="0" err="1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етики</a:t>
            </a:r>
            <a:r>
              <a:rPr lang="ru-RU" altLang="uk-UA" sz="2500" b="1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500" b="1" dirty="0" err="1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бізнесу</a:t>
            </a:r>
            <a:r>
              <a:rPr lang="ru-RU" altLang="uk-UA" sz="2500" b="1" dirty="0">
                <a:solidFill>
                  <a:srgbClr val="FF0000"/>
                </a:solidFill>
                <a:latin typeface="Bookman Old Style" pitchFamily="18" charset="0"/>
                <a:cs typeface="Times New Roman" panose="02020603050405020304" pitchFamily="18" charset="0"/>
              </a:rPr>
              <a:t>. </a:t>
            </a:r>
            <a:br>
              <a:rPr lang="ru-RU" altLang="uk-UA" sz="2500" b="1" dirty="0"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ru-RU" altLang="uk-UA" sz="2500" b="1" dirty="0">
                <a:solidFill>
                  <a:srgbClr val="0070C0"/>
                </a:solidFill>
                <a:latin typeface="Bookman Old Style" pitchFamily="18" charset="0"/>
                <a:cs typeface="Times New Roman" panose="02020603050405020304" pitchFamily="18" charset="0"/>
              </a:rPr>
              <a:t>Тема 9. </a:t>
            </a:r>
            <a:r>
              <a:rPr lang="ru-RU" altLang="uk-UA" sz="2500" b="1" dirty="0" err="1">
                <a:solidFill>
                  <a:srgbClr val="0070C0"/>
                </a:solidFill>
                <a:latin typeface="Bookman Old Style" pitchFamily="18" charset="0"/>
                <a:cs typeface="Times New Roman" panose="02020603050405020304" pitchFamily="18" charset="0"/>
              </a:rPr>
              <a:t>Етика</a:t>
            </a:r>
            <a:r>
              <a:rPr lang="ru-RU" altLang="uk-UA" sz="2500" b="1" dirty="0">
                <a:solidFill>
                  <a:srgbClr val="0070C0"/>
                </a:solidFill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500" b="1" dirty="0" err="1">
                <a:solidFill>
                  <a:srgbClr val="0070C0"/>
                </a:solidFill>
                <a:latin typeface="Bookman Old Style" pitchFamily="18" charset="0"/>
                <a:cs typeface="Times New Roman" panose="02020603050405020304" pitchFamily="18" charset="0"/>
              </a:rPr>
              <a:t>ділового</a:t>
            </a:r>
            <a:r>
              <a:rPr lang="ru-RU" altLang="uk-UA" sz="2500" b="1" dirty="0">
                <a:solidFill>
                  <a:srgbClr val="0070C0"/>
                </a:solidFill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500" b="1" dirty="0" err="1">
                <a:solidFill>
                  <a:srgbClr val="0070C0"/>
                </a:solidFill>
                <a:latin typeface="Bookman Old Style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altLang="uk-UA" sz="2500" b="1" dirty="0">
                <a:solidFill>
                  <a:srgbClr val="0070C0"/>
                </a:solidFill>
                <a:latin typeface="Bookman Old Style" pitchFamily="18" charset="0"/>
                <a:cs typeface="Times New Roman" panose="02020603050405020304" pitchFamily="18" charset="0"/>
              </a:rPr>
              <a:t>.</a:t>
            </a:r>
            <a:br>
              <a:rPr lang="ru-RU" altLang="uk-UA" sz="2500" b="1" dirty="0"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ru-RU" altLang="uk-UA" sz="2500" b="1" dirty="0">
                <a:solidFill>
                  <a:srgbClr val="BC64B4"/>
                </a:solidFill>
                <a:latin typeface="Bookman Old Style" pitchFamily="18" charset="0"/>
                <a:cs typeface="Times New Roman" panose="02020603050405020304" pitchFamily="18" charset="0"/>
              </a:rPr>
              <a:t>Тема 10. </a:t>
            </a:r>
            <a:r>
              <a:rPr lang="ru-RU" altLang="uk-UA" sz="2500" b="1" dirty="0" err="1">
                <a:solidFill>
                  <a:srgbClr val="BC64B4"/>
                </a:solidFill>
                <a:latin typeface="Bookman Old Style" pitchFamily="18" charset="0"/>
                <a:cs typeface="Times New Roman" panose="02020603050405020304" pitchFamily="18" charset="0"/>
              </a:rPr>
              <a:t>Невербальне</a:t>
            </a:r>
            <a:r>
              <a:rPr lang="ru-RU" altLang="uk-UA" sz="2500" b="1" dirty="0">
                <a:solidFill>
                  <a:srgbClr val="BC64B4"/>
                </a:solidFill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500" b="1" dirty="0" err="1">
                <a:solidFill>
                  <a:srgbClr val="BC64B4"/>
                </a:solidFill>
                <a:latin typeface="Bookman Old Style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altLang="uk-UA" sz="2500" b="1" dirty="0">
                <a:solidFill>
                  <a:srgbClr val="BC64B4"/>
                </a:solidFill>
                <a:latin typeface="Bookman Old Style" pitchFamily="18" charset="0"/>
                <a:cs typeface="Times New Roman" panose="02020603050405020304" pitchFamily="18" charset="0"/>
              </a:rPr>
              <a:t>.</a:t>
            </a:r>
            <a:br>
              <a:rPr lang="ru-RU" altLang="uk-UA" sz="2500" b="1" dirty="0"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ru-RU" altLang="uk-UA" sz="2500" b="1" dirty="0">
                <a:solidFill>
                  <a:schemeClr val="accent2"/>
                </a:solidFill>
                <a:latin typeface="Bookman Old Style" pitchFamily="18" charset="0"/>
                <a:cs typeface="Times New Roman" panose="02020603050405020304" pitchFamily="18" charset="0"/>
              </a:rPr>
              <a:t>Тема 11. </a:t>
            </a:r>
            <a:r>
              <a:rPr lang="ru-RU" altLang="uk-UA" sz="2500" b="1" dirty="0" err="1">
                <a:solidFill>
                  <a:schemeClr val="accent2"/>
                </a:solidFill>
                <a:latin typeface="Bookman Old Style" pitchFamily="18" charset="0"/>
                <a:cs typeface="Times New Roman" panose="02020603050405020304" pitchFamily="18" charset="0"/>
              </a:rPr>
              <a:t>Ділові</a:t>
            </a:r>
            <a:r>
              <a:rPr lang="ru-RU" altLang="uk-UA" sz="2500" b="1" dirty="0">
                <a:solidFill>
                  <a:schemeClr val="accent2"/>
                </a:solidFill>
                <a:latin typeface="Bookman Old Style" pitchFamily="18" charset="0"/>
                <a:cs typeface="Times New Roman" panose="02020603050405020304" pitchFamily="18" charset="0"/>
              </a:rPr>
              <a:t> переговори та </a:t>
            </a:r>
            <a:r>
              <a:rPr lang="ru-RU" altLang="uk-UA" sz="2500" b="1" dirty="0" err="1">
                <a:solidFill>
                  <a:schemeClr val="accent2"/>
                </a:solidFill>
                <a:latin typeface="Bookman Old Style" pitchFamily="18" charset="0"/>
                <a:cs typeface="Times New Roman" panose="02020603050405020304" pitchFamily="18" charset="0"/>
              </a:rPr>
              <a:t>етика</a:t>
            </a:r>
            <a:r>
              <a:rPr lang="ru-RU" altLang="uk-UA" sz="2500" b="1" dirty="0">
                <a:solidFill>
                  <a:schemeClr val="accent2"/>
                </a:solidFill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500" b="1" dirty="0" err="1">
                <a:solidFill>
                  <a:schemeClr val="accent2"/>
                </a:solidFill>
                <a:latin typeface="Bookman Old Style" pitchFamily="18" charset="0"/>
                <a:cs typeface="Times New Roman" panose="02020603050405020304" pitchFamily="18" charset="0"/>
              </a:rPr>
              <a:t>їх</a:t>
            </a:r>
            <a:r>
              <a:rPr lang="ru-RU" altLang="uk-UA" sz="2500" b="1" dirty="0">
                <a:solidFill>
                  <a:schemeClr val="accent2"/>
                </a:solidFill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500" b="1" dirty="0" err="1">
                <a:solidFill>
                  <a:schemeClr val="accent2"/>
                </a:solidFill>
                <a:latin typeface="Bookman Old Style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altLang="uk-UA" sz="2500" b="1" dirty="0">
                <a:solidFill>
                  <a:schemeClr val="accent2"/>
                </a:solidFill>
                <a:latin typeface="Bookman Old Style" pitchFamily="18" charset="0"/>
                <a:cs typeface="Times New Roman" panose="02020603050405020304" pitchFamily="18" charset="0"/>
              </a:rPr>
              <a:t>.</a:t>
            </a:r>
            <a:br>
              <a:rPr lang="ru-RU" altLang="uk-UA" sz="2500" dirty="0"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ru-RU" altLang="uk-UA" sz="2500" b="1" dirty="0">
                <a:solidFill>
                  <a:srgbClr val="800080"/>
                </a:solidFill>
                <a:latin typeface="Bookman Old Style" pitchFamily="18" charset="0"/>
                <a:cs typeface="Times New Roman" panose="02020603050405020304" pitchFamily="18" charset="0"/>
              </a:rPr>
              <a:t>Тема 12. </a:t>
            </a:r>
            <a:r>
              <a:rPr lang="ru-RU" altLang="uk-UA" sz="2500" b="1" dirty="0" err="1">
                <a:solidFill>
                  <a:srgbClr val="800080"/>
                </a:solidFill>
                <a:latin typeface="Bookman Old Style" pitchFamily="18" charset="0"/>
                <a:cs typeface="Times New Roman" panose="02020603050405020304" pitchFamily="18" charset="0"/>
              </a:rPr>
              <a:t>Діловий</a:t>
            </a:r>
            <a:r>
              <a:rPr lang="ru-RU" altLang="uk-UA" sz="2500" b="1" dirty="0">
                <a:solidFill>
                  <a:srgbClr val="800080"/>
                </a:solidFill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500" b="1" dirty="0" err="1">
                <a:solidFill>
                  <a:srgbClr val="800080"/>
                </a:solidFill>
                <a:latin typeface="Bookman Old Style" pitchFamily="18" charset="0"/>
                <a:cs typeface="Times New Roman" panose="02020603050405020304" pitchFamily="18" charset="0"/>
              </a:rPr>
              <a:t>імідж</a:t>
            </a:r>
            <a:r>
              <a:rPr lang="ru-RU" altLang="uk-UA" sz="2500" b="1" dirty="0">
                <a:solidFill>
                  <a:srgbClr val="800080"/>
                </a:solidFill>
                <a:latin typeface="Bookman Old Style" pitchFamily="18" charset="0"/>
                <a:cs typeface="Times New Roman" panose="02020603050405020304" pitchFamily="18" charset="0"/>
              </a:rPr>
              <a:t> та </a:t>
            </a:r>
            <a:r>
              <a:rPr lang="ru-RU" altLang="uk-UA" sz="2500" b="1" dirty="0" err="1">
                <a:solidFill>
                  <a:srgbClr val="800080"/>
                </a:solidFill>
                <a:latin typeface="Bookman Old Style" pitchFamily="18" charset="0"/>
                <a:cs typeface="Times New Roman" panose="02020603050405020304" pitchFamily="18" charset="0"/>
              </a:rPr>
              <a:t>діловий</a:t>
            </a:r>
            <a:r>
              <a:rPr lang="ru-RU" altLang="uk-UA" sz="2500" b="1" dirty="0">
                <a:solidFill>
                  <a:srgbClr val="800080"/>
                </a:solidFill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500" b="1" dirty="0" err="1">
                <a:solidFill>
                  <a:srgbClr val="800080"/>
                </a:solidFill>
                <a:latin typeface="Bookman Old Style" pitchFamily="18" charset="0"/>
                <a:cs typeface="Times New Roman" panose="02020603050405020304" pitchFamily="18" charset="0"/>
              </a:rPr>
              <a:t>дрес</a:t>
            </a:r>
            <a:r>
              <a:rPr lang="ru-RU" altLang="uk-UA" sz="2500" b="1" dirty="0">
                <a:solidFill>
                  <a:srgbClr val="800080"/>
                </a:solidFill>
                <a:latin typeface="Bookman Old Style" pitchFamily="18" charset="0"/>
                <a:cs typeface="Times New Roman" panose="02020603050405020304" pitchFamily="18" charset="0"/>
              </a:rPr>
              <a:t>-код.</a:t>
            </a:r>
            <a:br>
              <a:rPr lang="ru-RU" altLang="uk-UA" sz="2500" dirty="0"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ru-RU" altLang="uk-UA" sz="2500" b="1" dirty="0">
                <a:solidFill>
                  <a:srgbClr val="FF0066"/>
                </a:solidFill>
                <a:latin typeface="Bookman Old Style" pitchFamily="18" charset="0"/>
                <a:cs typeface="Times New Roman" panose="02020603050405020304" pitchFamily="18" charset="0"/>
              </a:rPr>
              <a:t>Тема 13. </a:t>
            </a:r>
            <a:r>
              <a:rPr lang="ru-RU" altLang="uk-UA" sz="2500" b="1" dirty="0" err="1">
                <a:solidFill>
                  <a:srgbClr val="FF0066"/>
                </a:solidFill>
                <a:latin typeface="Bookman Old Style" pitchFamily="18" charset="0"/>
                <a:cs typeface="Times New Roman" panose="02020603050405020304" pitchFamily="18" charset="0"/>
              </a:rPr>
              <a:t>Етикет</a:t>
            </a:r>
            <a:r>
              <a:rPr lang="ru-RU" altLang="uk-UA" sz="2500" b="1" dirty="0">
                <a:solidFill>
                  <a:srgbClr val="FF0066"/>
                </a:solidFill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500" b="1" dirty="0" err="1">
                <a:solidFill>
                  <a:srgbClr val="FF0066"/>
                </a:solidFill>
                <a:latin typeface="Bookman Old Style" pitchFamily="18" charset="0"/>
                <a:cs typeface="Times New Roman" panose="02020603050405020304" pitchFamily="18" charset="0"/>
              </a:rPr>
              <a:t>ділових</a:t>
            </a:r>
            <a:r>
              <a:rPr lang="ru-RU" altLang="uk-UA" sz="2500" b="1" dirty="0">
                <a:solidFill>
                  <a:srgbClr val="FF0066"/>
                </a:solidFill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500" b="1" dirty="0" err="1">
                <a:solidFill>
                  <a:srgbClr val="FF0066"/>
                </a:solidFill>
                <a:latin typeface="Bookman Old Style" pitchFamily="18" charset="0"/>
                <a:cs typeface="Times New Roman" panose="02020603050405020304" pitchFamily="18" charset="0"/>
              </a:rPr>
              <a:t>зустрічей</a:t>
            </a:r>
            <a:r>
              <a:rPr lang="ru-RU" altLang="uk-UA" sz="2500" b="1" dirty="0">
                <a:solidFill>
                  <a:srgbClr val="FF0066"/>
                </a:solidFill>
                <a:latin typeface="Bookman Old Style" pitchFamily="18" charset="0"/>
                <a:cs typeface="Times New Roman" panose="02020603050405020304" pitchFamily="18" charset="0"/>
              </a:rPr>
              <a:t> та </a:t>
            </a:r>
            <a:r>
              <a:rPr lang="ru-RU" altLang="uk-UA" sz="2500" b="1" dirty="0" err="1">
                <a:solidFill>
                  <a:srgbClr val="FF0066"/>
                </a:solidFill>
                <a:latin typeface="Bookman Old Style" pitchFamily="18" charset="0"/>
                <a:cs typeface="Times New Roman" panose="02020603050405020304" pitchFamily="18" charset="0"/>
              </a:rPr>
              <a:t>прийомів</a:t>
            </a:r>
            <a:r>
              <a:rPr lang="ru-RU" altLang="uk-UA" sz="2500" b="1" dirty="0">
                <a:solidFill>
                  <a:srgbClr val="FF0066"/>
                </a:solidFill>
                <a:latin typeface="Bookman Old Style" pitchFamily="18" charset="0"/>
                <a:cs typeface="Times New Roman" panose="02020603050405020304" pitchFamily="18" charset="0"/>
              </a:rPr>
              <a:t>. </a:t>
            </a:r>
            <a:r>
              <a:rPr lang="ru-RU" altLang="uk-UA" sz="2500" b="1" dirty="0" err="1">
                <a:solidFill>
                  <a:srgbClr val="FF0066"/>
                </a:solidFill>
                <a:latin typeface="Bookman Old Style" pitchFamily="18" charset="0"/>
                <a:cs typeface="Times New Roman" panose="02020603050405020304" pitchFamily="18" charset="0"/>
              </a:rPr>
              <a:t>Столовий</a:t>
            </a:r>
            <a:r>
              <a:rPr lang="ru-RU" altLang="uk-UA" sz="2500" b="1" dirty="0">
                <a:solidFill>
                  <a:srgbClr val="FF0066"/>
                </a:solidFill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500" b="1" dirty="0" err="1">
                <a:solidFill>
                  <a:srgbClr val="FF0066"/>
                </a:solidFill>
                <a:latin typeface="Bookman Old Style" pitchFamily="18" charset="0"/>
                <a:cs typeface="Times New Roman" panose="02020603050405020304" pitchFamily="18" charset="0"/>
              </a:rPr>
              <a:t>етикет</a:t>
            </a:r>
            <a:r>
              <a:rPr lang="ru-RU" altLang="uk-UA" sz="2500" b="1" dirty="0">
                <a:solidFill>
                  <a:srgbClr val="FF0066"/>
                </a:solidFill>
                <a:latin typeface="Bookman Old Style" pitchFamily="18" charset="0"/>
                <a:cs typeface="Times New Roman" panose="02020603050405020304" pitchFamily="18" charset="0"/>
              </a:rPr>
              <a:t>.</a:t>
            </a:r>
            <a:br>
              <a:rPr lang="ru-RU" altLang="uk-UA" sz="2500" b="1" dirty="0"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ru-RU" altLang="uk-UA" sz="2500" b="1" dirty="0">
                <a:solidFill>
                  <a:srgbClr val="0000FF"/>
                </a:solidFill>
                <a:latin typeface="Bookman Old Style" pitchFamily="18" charset="0"/>
                <a:cs typeface="Times New Roman" panose="02020603050405020304" pitchFamily="18" charset="0"/>
              </a:rPr>
              <a:t>Тема 14. Корпоративна </a:t>
            </a:r>
            <a:r>
              <a:rPr lang="ru-RU" altLang="uk-UA" sz="2500" b="1" dirty="0" err="1">
                <a:solidFill>
                  <a:srgbClr val="0000FF"/>
                </a:solidFill>
                <a:latin typeface="Bookman Old Style" pitchFamily="18" charset="0"/>
                <a:cs typeface="Times New Roman" panose="02020603050405020304" pitchFamily="18" charset="0"/>
              </a:rPr>
              <a:t>етика</a:t>
            </a:r>
            <a:r>
              <a:rPr lang="ru-RU" altLang="uk-UA" sz="2500" b="1" dirty="0">
                <a:solidFill>
                  <a:srgbClr val="0000FF"/>
                </a:solidFill>
                <a:latin typeface="Bookman Old Style" pitchFamily="18" charset="0"/>
                <a:cs typeface="Times New Roman" panose="02020603050405020304" pitchFamily="18" charset="0"/>
              </a:rPr>
              <a:t> та </a:t>
            </a:r>
            <a:r>
              <a:rPr lang="ru-RU" altLang="uk-UA" sz="2500" b="1" dirty="0" err="1">
                <a:solidFill>
                  <a:srgbClr val="0000FF"/>
                </a:solidFill>
                <a:latin typeface="Bookman Old Style" pitchFamily="18" charset="0"/>
                <a:cs typeface="Times New Roman" panose="02020603050405020304" pitchFamily="18" charset="0"/>
              </a:rPr>
              <a:t>умови</a:t>
            </a:r>
            <a:r>
              <a:rPr lang="ru-RU" altLang="uk-UA" sz="2500" b="1" dirty="0">
                <a:solidFill>
                  <a:srgbClr val="0000FF"/>
                </a:solidFill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500" b="1" dirty="0" err="1">
                <a:solidFill>
                  <a:srgbClr val="0000FF"/>
                </a:solidFill>
                <a:latin typeface="Bookman Old Style" pitchFamily="18" charset="0"/>
                <a:cs typeface="Times New Roman" panose="02020603050405020304" pitchFamily="18" charset="0"/>
              </a:rPr>
              <a:t>її</a:t>
            </a:r>
            <a:r>
              <a:rPr lang="ru-RU" altLang="uk-UA" sz="2500" b="1" dirty="0">
                <a:solidFill>
                  <a:srgbClr val="0000FF"/>
                </a:solidFill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500" b="1" dirty="0" err="1">
                <a:solidFill>
                  <a:srgbClr val="0000FF"/>
                </a:solidFill>
                <a:latin typeface="Bookman Old Style" pitchFamily="18" charset="0"/>
                <a:cs typeface="Times New Roman" panose="02020603050405020304" pitchFamily="18" charset="0"/>
              </a:rPr>
              <a:t>успішного</a:t>
            </a:r>
            <a:r>
              <a:rPr lang="ru-RU" altLang="uk-UA" sz="2500" b="1" dirty="0">
                <a:solidFill>
                  <a:srgbClr val="0000FF"/>
                </a:solidFill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2500" b="1" dirty="0" err="1">
                <a:solidFill>
                  <a:srgbClr val="0000FF"/>
                </a:solidFill>
                <a:latin typeface="Bookman Old Style" pitchFamily="18" charset="0"/>
                <a:cs typeface="Times New Roman" panose="02020603050405020304" pitchFamily="18" charset="0"/>
              </a:rPr>
              <a:t>формуванн</a:t>
            </a:r>
            <a:r>
              <a:rPr lang="ru-RU" altLang="uk-UA" sz="2400" b="1" dirty="0" err="1">
                <a:solidFill>
                  <a:srgbClr val="0000FF"/>
                </a:solidFill>
                <a:latin typeface="Bahnschrift SemiCondensed" panose="020B0502040204020203" pitchFamily="34" charset="0"/>
                <a:cs typeface="Times New Roman" panose="02020603050405020304" pitchFamily="18" charset="0"/>
              </a:rPr>
              <a:t>я</a:t>
            </a:r>
            <a:r>
              <a:rPr lang="ru-RU" altLang="uk-UA" sz="2400" b="1" dirty="0">
                <a:solidFill>
                  <a:srgbClr val="0000FF"/>
                </a:solidFill>
                <a:latin typeface="Bahnschrift SemiCondensed" panose="020B05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man Old Style" pitchFamily="18" charset="0"/>
                <a:cs typeface="Times New Roman" panose="02020603050405020304" pitchFamily="18" charset="0"/>
              </a:rPr>
              <a:t>ТРЕНІНГ</a:t>
            </a:r>
            <a:endParaRPr lang="uk-UA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07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EBE57111-BAB2-447F-8324-C1A89F4A95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79928"/>
              </p:ext>
            </p:extLst>
          </p:nvPr>
        </p:nvGraphicFramePr>
        <p:xfrm>
          <a:off x="3748368" y="1895486"/>
          <a:ext cx="4287224" cy="3816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Image" r:id="rId4" imgW="10158480" imgH="10298160" progId="Photoshop.Image.13">
                  <p:embed/>
                </p:oleObj>
              </mc:Choice>
              <mc:Fallback>
                <p:oleObj name="Image" r:id="rId4" imgW="10158480" imgH="10298160" progId="Photoshop.Image.13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BA7BE933-2C8B-4E0D-9998-5AA1CE9D30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8368" y="1895486"/>
                        <a:ext cx="4287224" cy="3816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8304CA-D4CF-4864-8F51-0FC2850349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23008"/>
            <a:ext cx="4485085" cy="2734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40CB136A-95E7-45EF-8D5A-0BA619F16311}"/>
              </a:ext>
            </a:extLst>
          </p:cNvPr>
          <p:cNvSpPr txBox="1">
            <a:spLocks/>
          </p:cNvSpPr>
          <p:nvPr/>
        </p:nvSpPr>
        <p:spPr>
          <a:xfrm>
            <a:off x="-47158" y="-32382"/>
            <a:ext cx="4663546" cy="9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Практика генерації ідей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40CB136A-95E7-45EF-8D5A-0BA619F16311}"/>
              </a:ext>
            </a:extLst>
          </p:cNvPr>
          <p:cNvSpPr txBox="1">
            <a:spLocks/>
          </p:cNvSpPr>
          <p:nvPr/>
        </p:nvSpPr>
        <p:spPr>
          <a:xfrm>
            <a:off x="7116417" y="0"/>
            <a:ext cx="5009323" cy="9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Поведінкова</a:t>
            </a: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економіка</a:t>
            </a:r>
          </a:p>
        </p:txBody>
      </p:sp>
      <p:pic>
        <p:nvPicPr>
          <p:cNvPr id="14" name="Picture 2" descr="http://zmist.pl.ua/uploads/user/2017/10/23/42/14/800x500_crop/Ym5eH0Lk2EJ9kmNq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3559"/>
            <a:ext cx="4485085" cy="2831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бъект 2">
            <a:extLst>
              <a:ext uri="{FF2B5EF4-FFF2-40B4-BE49-F238E27FC236}">
                <a16:creationId xmlns:a16="http://schemas.microsoft.com/office/drawing/2014/main" id="{40CB136A-95E7-45EF-8D5A-0BA619F16311}"/>
              </a:ext>
            </a:extLst>
          </p:cNvPr>
          <p:cNvSpPr txBox="1">
            <a:spLocks/>
          </p:cNvSpPr>
          <p:nvPr/>
        </p:nvSpPr>
        <p:spPr>
          <a:xfrm>
            <a:off x="18493" y="3429000"/>
            <a:ext cx="4532243" cy="9671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uk-UA" sz="2600" b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Економічне мислення.</a:t>
            </a:r>
            <a:endParaRPr lang="uk-UA" sz="26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marL="0" indent="0" algn="ctr">
              <a:buFont typeface="Wingdings 3" charset="2"/>
              <a:buNone/>
            </a:pP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Економічні емоції</a:t>
            </a:r>
          </a:p>
        </p:txBody>
      </p:sp>
      <p:sp>
        <p:nvSpPr>
          <p:cNvPr id="4" name="AutoShape 28" descr="https://mk0analyticsindf35n9.kinstacdn.com/wp-content/uploads/2017/10/Richard-H-Thaler-1024x5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34" descr="https://mk0analyticsindf35n9.kinstacdn.com/wp-content/uploads/2017/10/Richard-H-Thaler-770x43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Picture 16" descr="Коротко про те, за що дали Нобеля з економіки. Її отримав гуру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36" y="483559"/>
            <a:ext cx="4817164" cy="2938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37" descr="Психология цвета в рекламе | Фабрика Reklam.r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36" y="4353339"/>
            <a:ext cx="4817164" cy="2504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бъект 2">
            <a:extLst>
              <a:ext uri="{FF2B5EF4-FFF2-40B4-BE49-F238E27FC236}">
                <a16:creationId xmlns:a16="http://schemas.microsoft.com/office/drawing/2014/main" id="{40CB136A-95E7-45EF-8D5A-0BA619F16311}"/>
              </a:ext>
            </a:extLst>
          </p:cNvPr>
          <p:cNvSpPr txBox="1">
            <a:spLocks/>
          </p:cNvSpPr>
          <p:nvPr/>
        </p:nvSpPr>
        <p:spPr>
          <a:xfrm>
            <a:off x="7278757" y="3639449"/>
            <a:ext cx="5009323" cy="9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Колір в бізнесі</a:t>
            </a:r>
          </a:p>
        </p:txBody>
      </p:sp>
    </p:spTree>
    <p:extLst>
      <p:ext uri="{BB962C8B-B14F-4D97-AF65-F5344CB8AC3E}">
        <p14:creationId xmlns:p14="http://schemas.microsoft.com/office/powerpoint/2010/main" val="242147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BA7BE933-2C8B-4E0D-9998-5AA1CE9D30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799821"/>
              </p:ext>
            </p:extLst>
          </p:nvPr>
        </p:nvGraphicFramePr>
        <p:xfrm>
          <a:off x="3748368" y="1895486"/>
          <a:ext cx="4287224" cy="3816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Image" r:id="rId3" imgW="10158480" imgH="10298160" progId="Photoshop.Image.13">
                  <p:embed/>
                </p:oleObj>
              </mc:Choice>
              <mc:Fallback>
                <p:oleObj name="Image" r:id="rId3" imgW="10158480" imgH="10298160" progId="Photoshop.Image.13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D282ACEC-7C48-4D0C-973D-50A8046587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8368" y="1895486"/>
                        <a:ext cx="4287224" cy="3816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282ACEC-7C48-4D0C-973D-50A8046587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799821"/>
              </p:ext>
            </p:extLst>
          </p:nvPr>
        </p:nvGraphicFramePr>
        <p:xfrm>
          <a:off x="3748368" y="1904333"/>
          <a:ext cx="4287224" cy="3816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Image" r:id="rId5" imgW="10158480" imgH="10298160" progId="Photoshop.Image.13">
                  <p:embed/>
                </p:oleObj>
              </mc:Choice>
              <mc:Fallback>
                <p:oleObj name="Image" r:id="rId5" imgW="10158480" imgH="10298160" progId="Photoshop.Image.13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B41279CE-5929-46CB-AAE3-0E6F34DB20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8368" y="1904333"/>
                        <a:ext cx="4287224" cy="3816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Объект 2">
            <a:extLst>
              <a:ext uri="{FF2B5EF4-FFF2-40B4-BE49-F238E27FC236}">
                <a16:creationId xmlns:a16="http://schemas.microsoft.com/office/drawing/2014/main" id="{40CB136A-95E7-45EF-8D5A-0BA619F16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8905" y="3803800"/>
            <a:ext cx="4532243" cy="967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Етикет спілкування</a:t>
            </a:r>
          </a:p>
        </p:txBody>
      </p:sp>
      <p:pic>
        <p:nvPicPr>
          <p:cNvPr id="2058" name="Picture 10" descr="Ділове спілкування: рівні, специфіка. Етикет і культура поведінки ...">
            <a:extLst>
              <a:ext uri="{FF2B5EF4-FFF2-40B4-BE49-F238E27FC236}">
                <a16:creationId xmlns:a16="http://schemas.microsoft.com/office/drawing/2014/main" id="{F9BCA1AD-E314-4ED7-A897-07C28CAB6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6237"/>
            <a:ext cx="4532243" cy="2570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Где в Киеве искать вкусные бизнес-ланчи | КиевВласть - Новости ...">
            <a:extLst>
              <a:ext uri="{FF2B5EF4-FFF2-40B4-BE49-F238E27FC236}">
                <a16:creationId xmlns:a16="http://schemas.microsoft.com/office/drawing/2014/main" id="{9464C79A-56ED-40E5-8EFD-6CEA87B73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70" y="4278482"/>
            <a:ext cx="4757530" cy="2563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Імідж ріелтора як інструмент успішних продажів — Блог АН &quot;SOFIA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70" y="604452"/>
            <a:ext cx="4635610" cy="2862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Современный деловой этикет - обучающий тренинг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1" y="603596"/>
            <a:ext cx="4532243" cy="2952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id="{40CB136A-95E7-45EF-8D5A-0BA619F16311}"/>
              </a:ext>
            </a:extLst>
          </p:cNvPr>
          <p:cNvSpPr txBox="1">
            <a:spLocks/>
          </p:cNvSpPr>
          <p:nvPr/>
        </p:nvSpPr>
        <p:spPr>
          <a:xfrm>
            <a:off x="0" y="51157"/>
            <a:ext cx="4532243" cy="9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Ділові переговори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40CB136A-95E7-45EF-8D5A-0BA619F16311}"/>
              </a:ext>
            </a:extLst>
          </p:cNvPr>
          <p:cNvSpPr txBox="1">
            <a:spLocks/>
          </p:cNvSpPr>
          <p:nvPr/>
        </p:nvSpPr>
        <p:spPr>
          <a:xfrm>
            <a:off x="7252927" y="43334"/>
            <a:ext cx="4939073" cy="53615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Бізнес-імідж та </a:t>
            </a:r>
            <a:r>
              <a:rPr lang="uk-UA" sz="2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дрес-код</a:t>
            </a:r>
            <a:endParaRPr lang="uk-UA" sz="2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40CB136A-95E7-45EF-8D5A-0BA619F16311}"/>
              </a:ext>
            </a:extLst>
          </p:cNvPr>
          <p:cNvSpPr txBox="1">
            <a:spLocks/>
          </p:cNvSpPr>
          <p:nvPr/>
        </p:nvSpPr>
        <p:spPr>
          <a:xfrm>
            <a:off x="7786715" y="3429000"/>
            <a:ext cx="4532243" cy="9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uk-UA" sz="2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Ділові прийоми. Столовий етикет</a:t>
            </a:r>
          </a:p>
        </p:txBody>
      </p:sp>
    </p:spTree>
    <p:extLst>
      <p:ext uri="{BB962C8B-B14F-4D97-AF65-F5344CB8AC3E}">
        <p14:creationId xmlns:p14="http://schemas.microsoft.com/office/powerpoint/2010/main" val="152724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45A47-2E7C-400D-B430-9BD4CEA5D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29000"/>
            <a:ext cx="11169991" cy="1506984"/>
          </a:xfrm>
        </p:spPr>
        <p:txBody>
          <a:bodyPr>
            <a:noAutofit/>
          </a:bodyPr>
          <a:lstStyle/>
          <a:p>
            <a:r>
              <a:rPr lang="uk-UA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Тренінг 					</a:t>
            </a:r>
            <a:br>
              <a:rPr lang="uk-UA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uk-UA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«Ефективне ділове спілкування»</a:t>
            </a:r>
          </a:p>
        </p:txBody>
      </p:sp>
    </p:spTree>
    <p:extLst>
      <p:ext uri="{BB962C8B-B14F-4D97-AF65-F5344CB8AC3E}">
        <p14:creationId xmlns:p14="http://schemas.microsoft.com/office/powerpoint/2010/main" val="345065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B9BBA-D22E-42BE-BB82-5327F832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24" y="5347638"/>
            <a:ext cx="8895426" cy="1325563"/>
          </a:xfrm>
        </p:spPr>
        <p:txBody>
          <a:bodyPr>
            <a:noAutofit/>
          </a:bodyPr>
          <a:lstStyle/>
          <a:p>
            <a:r>
              <a:rPr lang="uk-UA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Тренінг «Тайм-менеджмент в психології підприємництва» </a:t>
            </a:r>
          </a:p>
        </p:txBody>
      </p:sp>
    </p:spTree>
    <p:extLst>
      <p:ext uri="{BB962C8B-B14F-4D97-AF65-F5344CB8AC3E}">
        <p14:creationId xmlns:p14="http://schemas.microsoft.com/office/powerpoint/2010/main" val="350422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852" y="2217118"/>
            <a:ext cx="9157253" cy="1597963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Дякую за увагу та </a:t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майбутню співпрацю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Picture 4" descr="C:\Users\HP\Downloads\Наталя Василівна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4662"/>
            <a:ext cx="2769704" cy="417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62162" y="3735368"/>
            <a:ext cx="4128246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200" dirty="0" err="1">
                <a:latin typeface="Bookman Old Style" pitchFamily="18" charset="0"/>
              </a:rPr>
              <a:t>Натал</a:t>
            </a:r>
            <a:r>
              <a:rPr lang="uk-UA" sz="2200" dirty="0">
                <a:latin typeface="Bookman Old Style" pitchFamily="18" charset="0"/>
              </a:rPr>
              <a:t>і</a:t>
            </a:r>
            <a:r>
              <a:rPr lang="ru-RU" sz="2200" dirty="0">
                <a:latin typeface="Bookman Old Style" pitchFamily="18" charset="0"/>
              </a:rPr>
              <a:t>я </a:t>
            </a:r>
            <a:r>
              <a:rPr lang="ru-RU" sz="2200" dirty="0" err="1">
                <a:latin typeface="Bookman Old Style" pitchFamily="18" charset="0"/>
              </a:rPr>
              <a:t>Василівна</a:t>
            </a:r>
            <a:r>
              <a:rPr lang="ru-RU" sz="2200" dirty="0">
                <a:latin typeface="Bookman Old Style" pitchFamily="18" charset="0"/>
              </a:rPr>
              <a:t> </a:t>
            </a:r>
            <a:r>
              <a:rPr lang="ru-RU" sz="2200" dirty="0" err="1">
                <a:latin typeface="Bookman Old Style" pitchFamily="18" charset="0"/>
              </a:rPr>
              <a:t>Філіпчук</a:t>
            </a:r>
            <a:endParaRPr lang="en-US" sz="2200" dirty="0">
              <a:latin typeface="Bookman Old Style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2200" dirty="0">
                <a:latin typeface="Bookman Old Style" pitchFamily="18" charset="0"/>
                <a:hlinkClick r:id="rId3"/>
              </a:rPr>
              <a:t>n.filipchuk@chnu.edu.ua</a:t>
            </a:r>
            <a:endParaRPr lang="en-US" sz="2200" dirty="0">
              <a:latin typeface="Bookman Old Style" pitchFamily="18" charset="0"/>
            </a:endParaRPr>
          </a:p>
          <a:p>
            <a:pPr>
              <a:spcBef>
                <a:spcPct val="20000"/>
              </a:spcBef>
            </a:pPr>
            <a:r>
              <a:rPr lang="uk-UA" sz="2200" dirty="0">
                <a:latin typeface="Bookman Old Style" pitchFamily="18" charset="0"/>
              </a:rPr>
              <a:t>Економічний факультет, </a:t>
            </a:r>
            <a:r>
              <a:rPr lang="uk-UA" sz="2200">
                <a:latin typeface="Bookman Old Style" pitchFamily="18" charset="0"/>
              </a:rPr>
              <a:t>кафедра бізнесу та </a:t>
            </a:r>
            <a:r>
              <a:rPr lang="uk-UA" sz="2200" dirty="0">
                <a:latin typeface="Bookman Old Style" pitchFamily="18" charset="0"/>
              </a:rPr>
              <a:t>управління персоналом</a:t>
            </a:r>
            <a:endParaRPr lang="ru-RU" sz="2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6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367</TotalTime>
  <Words>245</Words>
  <Application>Microsoft Office PowerPoint</Application>
  <PresentationFormat>Широкий екран</PresentationFormat>
  <Paragraphs>26</Paragraphs>
  <Slides>8</Slides>
  <Notes>3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7" baseType="lpstr">
      <vt:lpstr>Arial</vt:lpstr>
      <vt:lpstr>Bahnschrift SemiBold SemiConden</vt:lpstr>
      <vt:lpstr>Bahnschrift SemiCondensed</vt:lpstr>
      <vt:lpstr>Bookman Old Style</vt:lpstr>
      <vt:lpstr>Calibri</vt:lpstr>
      <vt:lpstr>Trebuchet MS</vt:lpstr>
      <vt:lpstr>Wingdings 3</vt:lpstr>
      <vt:lpstr>Аспект</vt:lpstr>
      <vt:lpstr>Image</vt:lpstr>
      <vt:lpstr>Економічна психологія та етика бізнесу </vt:lpstr>
      <vt:lpstr>Змістовний модуль №1:  Економічна психологія</vt:lpstr>
      <vt:lpstr>Змістовний модуль №2: Етика бізнесу </vt:lpstr>
      <vt:lpstr>Презентація PowerPoint</vt:lpstr>
      <vt:lpstr>Презентація PowerPoint</vt:lpstr>
      <vt:lpstr>Тренінг       «Ефективне ділове спілкування»</vt:lpstr>
      <vt:lpstr>Тренінг «Тайм-менеджмент в психології підприємництва» </vt:lpstr>
      <vt:lpstr>Дякую за увагу та  майбутню співпрацю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Економічна психологія та етика бізнесу</dc:title>
  <dc:creator>Jaroslav Melnyk</dc:creator>
  <cp:lastModifiedBy>Svitlana Ilashuk</cp:lastModifiedBy>
  <cp:revision>33</cp:revision>
  <dcterms:created xsi:type="dcterms:W3CDTF">2020-04-11T17:22:33Z</dcterms:created>
  <dcterms:modified xsi:type="dcterms:W3CDTF">2026-02-27T07:57:39Z</dcterms:modified>
</cp:coreProperties>
</file>