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03" autoAdjust="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8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216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77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88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652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96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33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37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967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04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79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7AE45-F181-488B-81BD-95ED6D5395A3}" type="datetimeFigureOut">
              <a:rPr lang="ru-RU" smtClean="0"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1E70-CB37-4EE7-A2BD-1FA94EABC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77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gilitypr.com/pr-news/public-relations/how-advertising-marketing-and-pr-work-together-to-build-brands/" TargetMode="External"/><Relationship Id="rId2" Type="http://schemas.openxmlformats.org/officeDocument/2006/relationships/hyperlink" Target="https://archive.chytomo.com/news/liliya-shutyak-brend-zhurnalista-j-brend-zmi-pracyuyut-odin-na-odnog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18631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Презентація курсу 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uk-UA" sz="5400" b="1" dirty="0" smtClean="0"/>
              <a:t>«Промоція видань»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620126"/>
            <a:ext cx="9144000" cy="1405289"/>
          </a:xfrm>
        </p:spPr>
        <p:txBody>
          <a:bodyPr>
            <a:normAutofit/>
          </a:bodyPr>
          <a:lstStyle/>
          <a:p>
            <a:r>
              <a:rPr lang="ru-RU" u="sng" dirty="0" err="1" smtClean="0"/>
              <a:t>вибіркова</a:t>
            </a:r>
            <a:r>
              <a:rPr lang="ru-RU" u="sng" dirty="0" smtClean="0"/>
              <a:t> </a:t>
            </a:r>
            <a:r>
              <a:rPr lang="ru-RU" u="sng" dirty="0" err="1" smtClean="0"/>
              <a:t>дисципліна</a:t>
            </a:r>
            <a:r>
              <a:rPr lang="ru-RU" u="sng" dirty="0" smtClean="0"/>
              <a:t> </a:t>
            </a:r>
            <a:r>
              <a:rPr lang="ru-RU" u="sng" dirty="0"/>
              <a:t>на </a:t>
            </a:r>
            <a:r>
              <a:rPr lang="ru-RU" u="sng" dirty="0" smtClean="0"/>
              <a:t>2024/2025 </a:t>
            </a:r>
            <a:r>
              <a:rPr lang="ru-RU" u="sng" dirty="0" err="1"/>
              <a:t>навчальний</a:t>
            </a:r>
            <a:r>
              <a:rPr lang="ru-RU" u="sng" dirty="0"/>
              <a:t> </a:t>
            </a:r>
            <a:r>
              <a:rPr lang="ru-RU" u="sng" dirty="0" err="1" smtClean="0"/>
              <a:t>рік</a:t>
            </a:r>
            <a:endParaRPr lang="ru-RU" u="sng" dirty="0" smtClean="0"/>
          </a:p>
          <a:p>
            <a:endParaRPr lang="uk-UA" dirty="0"/>
          </a:p>
          <a:p>
            <a:r>
              <a:rPr lang="uk-UA" b="1" dirty="0" err="1" smtClean="0"/>
              <a:t>Розробниця</a:t>
            </a:r>
            <a:r>
              <a:rPr lang="uk-UA" b="1" dirty="0" smtClean="0"/>
              <a:t>: </a:t>
            </a:r>
            <a:r>
              <a:rPr lang="uk-UA" dirty="0" smtClean="0"/>
              <a:t>доц. кафедри журналістики </a:t>
            </a:r>
            <a:r>
              <a:rPr lang="uk-UA" dirty="0" err="1" smtClean="0"/>
              <a:t>Шутяк</a:t>
            </a:r>
            <a:r>
              <a:rPr lang="uk-UA" dirty="0" smtClean="0"/>
              <a:t> Лілія Мар</a:t>
            </a:r>
            <a:r>
              <a:rPr lang="en-US" dirty="0" smtClean="0"/>
              <a:t>’</a:t>
            </a:r>
            <a:r>
              <a:rPr lang="uk-UA" dirty="0" err="1" smtClean="0"/>
              <a:t>янівна</a:t>
            </a:r>
            <a:endParaRPr lang="ru-RU" dirty="0"/>
          </a:p>
        </p:txBody>
      </p:sp>
      <p:pic>
        <p:nvPicPr>
          <p:cNvPr id="4098" name="Picture 2" descr="Media Literacy: How Advertisers Grab Our Valuable Atten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091" y="323429"/>
            <a:ext cx="5099818" cy="2408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966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Загальна інформація про курс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414914"/>
            <a:ext cx="10750617" cy="5303519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годин – </a:t>
            </a:r>
            <a:r>
              <a:rPr lang="en-US" dirty="0" smtClean="0"/>
              <a:t>120</a:t>
            </a:r>
            <a:endParaRPr lang="ru-RU" dirty="0" smtClean="0"/>
          </a:p>
          <a:p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кредитів</a:t>
            </a:r>
            <a:r>
              <a:rPr lang="ru-RU" dirty="0" smtClean="0"/>
              <a:t> – </a:t>
            </a:r>
            <a:r>
              <a:rPr lang="en-US" dirty="0" smtClean="0"/>
              <a:t>4</a:t>
            </a:r>
            <a:endParaRPr lang="ru-RU" dirty="0" smtClean="0"/>
          </a:p>
          <a:p>
            <a:r>
              <a:rPr lang="ru-RU" dirty="0" smtClean="0"/>
              <a:t>Вид </a:t>
            </a:r>
            <a:r>
              <a:rPr lang="ru-RU" dirty="0" err="1" smtClean="0"/>
              <a:t>підсумкового</a:t>
            </a:r>
            <a:r>
              <a:rPr lang="ru-RU" dirty="0" smtClean="0"/>
              <a:t> контролю – </a:t>
            </a:r>
            <a:r>
              <a:rPr lang="ru-RU" dirty="0" err="1" smtClean="0"/>
              <a:t>залік</a:t>
            </a:r>
            <a:endParaRPr lang="ru-RU" dirty="0" smtClean="0"/>
          </a:p>
          <a:p>
            <a:r>
              <a:rPr lang="uk-UA" b="1" dirty="0"/>
              <a:t>Мета навчальної дисципліни </a:t>
            </a:r>
            <a:r>
              <a:rPr lang="uk-UA" dirty="0"/>
              <a:t>– сформувати теоретичні знання та практичні навички, необхідні для ефективного просування друкованих і цифрових видань. У межах курсу студенти ознайомляться з основними стратегіями промоції, методами </a:t>
            </a:r>
            <a:r>
              <a:rPr lang="uk-UA" dirty="0" err="1"/>
              <a:t>медіамаркетингу</a:t>
            </a:r>
            <a:r>
              <a:rPr lang="uk-UA" dirty="0"/>
              <a:t>, особливостями роботи з аудиторією та застосуванням сучасних цифрових інструментів для залучення читачів. Дисципліна спрямована на розвиток аналітичного мислення, креативного підходу та вміння адаптувати </a:t>
            </a:r>
            <a:r>
              <a:rPr lang="uk-UA" dirty="0" err="1"/>
              <a:t>промоційні</a:t>
            </a:r>
            <a:r>
              <a:rPr lang="uk-UA" dirty="0"/>
              <a:t> кампанії до специфіки різних медійних платформ.</a:t>
            </a:r>
            <a:endParaRPr lang="ru-RU" dirty="0"/>
          </a:p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завдання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навчальної</a:t>
            </a:r>
            <a:r>
              <a:rPr lang="ru-RU" b="1" dirty="0" smtClean="0"/>
              <a:t> </a:t>
            </a:r>
            <a:r>
              <a:rPr lang="ru-RU" b="1" dirty="0" err="1" smtClean="0"/>
              <a:t>дисципліни</a:t>
            </a:r>
            <a:r>
              <a:rPr lang="ru-RU" b="1" dirty="0" smtClean="0"/>
              <a:t>:</a:t>
            </a:r>
            <a:endParaRPr lang="ru-RU" dirty="0"/>
          </a:p>
          <a:p>
            <a:r>
              <a:rPr lang="ru-RU" dirty="0" err="1"/>
              <a:t>опанування</a:t>
            </a:r>
            <a:r>
              <a:rPr lang="ru-RU" dirty="0"/>
              <a:t> основ </a:t>
            </a:r>
            <a:r>
              <a:rPr lang="ru-RU" dirty="0" err="1"/>
              <a:t>теорії</a:t>
            </a:r>
            <a:r>
              <a:rPr lang="ru-RU" dirty="0"/>
              <a:t> та практики </a:t>
            </a:r>
            <a:r>
              <a:rPr lang="ru-RU" dirty="0" err="1"/>
              <a:t>промоції</a:t>
            </a:r>
            <a:r>
              <a:rPr lang="ru-RU" dirty="0"/>
              <a:t> </a:t>
            </a:r>
            <a:r>
              <a:rPr lang="ru-RU" dirty="0" err="1"/>
              <a:t>видань</a:t>
            </a:r>
            <a:r>
              <a:rPr lang="ru-RU" dirty="0"/>
              <a:t>;</a:t>
            </a:r>
          </a:p>
          <a:p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тенденцій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маркетингу </a:t>
            </a:r>
            <a:r>
              <a:rPr lang="ru-RU" dirty="0" err="1"/>
              <a:t>медіа</a:t>
            </a:r>
            <a:r>
              <a:rPr lang="ru-RU" dirty="0"/>
              <a:t>;</a:t>
            </a:r>
          </a:p>
          <a:p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промоційних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;</a:t>
            </a:r>
          </a:p>
          <a:p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у </a:t>
            </a:r>
            <a:r>
              <a:rPr lang="ru-RU" dirty="0" err="1"/>
              <a:t>медіабізнесі</a:t>
            </a:r>
            <a:r>
              <a:rPr lang="ru-RU" dirty="0"/>
              <a:t>;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і </a:t>
            </a:r>
            <a:r>
              <a:rPr lang="en-US" dirty="0"/>
              <a:t>PR-</a:t>
            </a:r>
            <a:r>
              <a:rPr lang="ru-RU" dirty="0" err="1"/>
              <a:t>матеріалів</a:t>
            </a:r>
            <a:r>
              <a:rPr lang="ru-RU" dirty="0"/>
              <a:t> для </a:t>
            </a:r>
            <a:r>
              <a:rPr lang="ru-RU" dirty="0" err="1"/>
              <a:t>просування</a:t>
            </a:r>
            <a:r>
              <a:rPr lang="ru-RU" dirty="0"/>
              <a:t> контенту.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7661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Теми курсу:</a:t>
            </a:r>
            <a:endParaRPr lang="ru-RU" b="1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88598145"/>
              </p:ext>
            </p:extLst>
          </p:nvPr>
        </p:nvGraphicFramePr>
        <p:xfrm>
          <a:off x="683394" y="1501540"/>
          <a:ext cx="5775158" cy="51817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3843"/>
                <a:gridCol w="4781315"/>
              </a:tblGrid>
              <a:tr h="584385">
                <a:tc gridSpan="2">
                  <a:txBody>
                    <a:bodyPr/>
                    <a:lstStyle/>
                    <a:p>
                      <a:pPr marL="545465" marR="328295" indent="-228600" algn="just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cap="all" dirty="0">
                          <a:effectLst/>
                        </a:rPr>
                        <a:t>МОДУЛЬ 1. </a:t>
                      </a:r>
                      <a:r>
                        <a:rPr lang="uk-UA" sz="2000" dirty="0">
                          <a:effectLst/>
                        </a:rPr>
                        <a:t>Теоретичні основи промоції видань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4063">
                <a:tc>
                  <a:txBody>
                    <a:bodyPr/>
                    <a:lstStyle/>
                    <a:p>
                      <a:pPr marL="54546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Тема</a:t>
                      </a:r>
                      <a:r>
                        <a:rPr lang="uk-UA" sz="2000" cap="all">
                          <a:effectLst/>
                        </a:rPr>
                        <a:t> 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  <a:tc>
                  <a:txBody>
                    <a:bodyPr/>
                    <a:lstStyle/>
                    <a:p>
                      <a:pPr marL="545465" marR="32829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Сутність та значення промоції у медійній/видавничій діяльності.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</a:tr>
              <a:tr h="764063">
                <a:tc>
                  <a:txBody>
                    <a:bodyPr/>
                    <a:lstStyle/>
                    <a:p>
                      <a:pPr marL="54546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Тема</a:t>
                      </a:r>
                      <a:r>
                        <a:rPr lang="uk-UA" sz="2000" cap="all">
                          <a:effectLst/>
                        </a:rPr>
                        <a:t> 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  <a:tc>
                  <a:txBody>
                    <a:bodyPr/>
                    <a:lstStyle/>
                    <a:p>
                      <a:pPr marL="545465" marR="32829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Основи </a:t>
                      </a:r>
                      <a:r>
                        <a:rPr lang="uk-UA" sz="2000" dirty="0" err="1">
                          <a:effectLst/>
                        </a:rPr>
                        <a:t>медіамаркетингу</a:t>
                      </a:r>
                      <a:r>
                        <a:rPr lang="uk-UA" sz="2000" dirty="0">
                          <a:effectLst/>
                        </a:rPr>
                        <a:t>: цілі, інструменти, канали.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</a:tr>
              <a:tr h="764063">
                <a:tc>
                  <a:txBody>
                    <a:bodyPr/>
                    <a:lstStyle/>
                    <a:p>
                      <a:pPr marL="54546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Тема</a:t>
                      </a:r>
                      <a:r>
                        <a:rPr lang="uk-UA" sz="2000" cap="all">
                          <a:effectLst/>
                        </a:rPr>
                        <a:t> 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  <a:tc>
                  <a:txBody>
                    <a:bodyPr/>
                    <a:lstStyle/>
                    <a:p>
                      <a:pPr marL="545465" marR="32829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Цільова аудиторія та </a:t>
                      </a:r>
                      <a:r>
                        <a:rPr lang="uk-UA" sz="2000" dirty="0" smtClean="0">
                          <a:effectLst/>
                        </a:rPr>
                        <a:t>її</a:t>
                      </a:r>
                      <a:r>
                        <a:rPr lang="en-US" sz="2000" baseline="0" dirty="0" smtClean="0">
                          <a:effectLst/>
                        </a:rPr>
                        <a:t> </a:t>
                      </a:r>
                      <a:r>
                        <a:rPr lang="uk-UA" sz="2000" dirty="0" smtClean="0">
                          <a:effectLst/>
                        </a:rPr>
                        <a:t>сегментування </a:t>
                      </a:r>
                      <a:r>
                        <a:rPr lang="uk-UA" sz="2000" dirty="0">
                          <a:effectLst/>
                        </a:rPr>
                        <a:t>у </a:t>
                      </a:r>
                      <a:r>
                        <a:rPr lang="uk-UA" sz="2000" dirty="0" err="1">
                          <a:effectLst/>
                        </a:rPr>
                        <a:t>медіаіндустрії</a:t>
                      </a:r>
                      <a:r>
                        <a:rPr lang="uk-UA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</a:tr>
              <a:tr h="764063">
                <a:tc>
                  <a:txBody>
                    <a:bodyPr/>
                    <a:lstStyle/>
                    <a:p>
                      <a:pPr marL="54546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Тема</a:t>
                      </a:r>
                      <a:r>
                        <a:rPr lang="uk-UA" sz="2000" cap="all">
                          <a:effectLst/>
                        </a:rPr>
                        <a:t> 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  <a:tc>
                  <a:txBody>
                    <a:bodyPr/>
                    <a:lstStyle/>
                    <a:p>
                      <a:pPr marL="545465" marR="32829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Роль </a:t>
                      </a:r>
                      <a:r>
                        <a:rPr lang="uk-UA" sz="2000" dirty="0" err="1">
                          <a:effectLst/>
                        </a:rPr>
                        <a:t>брендингу</a:t>
                      </a:r>
                      <a:r>
                        <a:rPr lang="uk-UA" sz="2000" dirty="0">
                          <a:effectLst/>
                        </a:rPr>
                        <a:t> у просуванні друкованих та цифрових видань.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</a:tr>
              <a:tr h="764063">
                <a:tc>
                  <a:txBody>
                    <a:bodyPr/>
                    <a:lstStyle/>
                    <a:p>
                      <a:pPr marL="54546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Тема</a:t>
                      </a:r>
                      <a:r>
                        <a:rPr lang="uk-UA" sz="2000" cap="all">
                          <a:effectLst/>
                        </a:rPr>
                        <a:t> 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  <a:tc>
                  <a:txBody>
                    <a:bodyPr/>
                    <a:lstStyle/>
                    <a:p>
                      <a:pPr marL="545465" marR="32829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Стратегії комунікації у </a:t>
                      </a:r>
                      <a:r>
                        <a:rPr lang="uk-UA" sz="2000" dirty="0" err="1">
                          <a:effectLst/>
                        </a:rPr>
                        <a:t>промоційних</a:t>
                      </a:r>
                      <a:r>
                        <a:rPr lang="uk-UA" sz="2000" dirty="0">
                          <a:effectLst/>
                        </a:rPr>
                        <a:t> кампаніях.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</a:tr>
              <a:tr h="764063">
                <a:tc>
                  <a:txBody>
                    <a:bodyPr/>
                    <a:lstStyle/>
                    <a:p>
                      <a:pPr marL="54546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Тема</a:t>
                      </a:r>
                      <a:r>
                        <a:rPr lang="uk-UA" sz="2000" cap="all">
                          <a:effectLst/>
                        </a:rPr>
                        <a:t> 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  <a:tc>
                  <a:txBody>
                    <a:bodyPr/>
                    <a:lstStyle/>
                    <a:p>
                      <a:pPr marL="545465" marR="32829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Правові та етичні аспекти промоції в журналістиці.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183" marR="55183" marT="0" marB="0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43786"/>
              </p:ext>
            </p:extLst>
          </p:nvPr>
        </p:nvGraphicFramePr>
        <p:xfrm>
          <a:off x="6468177" y="1501541"/>
          <a:ext cx="5168766" cy="5222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4433"/>
                <a:gridCol w="4264333"/>
              </a:tblGrid>
              <a:tr h="565114">
                <a:tc gridSpan="2">
                  <a:txBody>
                    <a:bodyPr/>
                    <a:lstStyle/>
                    <a:p>
                      <a:pPr marL="545465" marR="328295" indent="-228600" algn="just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cap="all" dirty="0">
                          <a:effectLst/>
                        </a:rPr>
                        <a:t>МОДУЛЬ 2. </a:t>
                      </a:r>
                      <a:r>
                        <a:rPr lang="uk-UA" sz="2000" dirty="0">
                          <a:effectLst/>
                        </a:rPr>
                        <a:t>Практичні аспекти просування </a:t>
                      </a:r>
                      <a:r>
                        <a:rPr lang="uk-UA" sz="2000" dirty="0" err="1">
                          <a:effectLst/>
                        </a:rPr>
                        <a:t>медіавидань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6224">
                <a:tc>
                  <a:txBody>
                    <a:bodyPr/>
                    <a:lstStyle/>
                    <a:p>
                      <a:pPr marL="54546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Тема 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45465" marR="328295" indent="-228600" algn="just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Використання соціальних мереж у промоції контенту.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51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Тема</a:t>
                      </a:r>
                      <a:r>
                        <a:rPr lang="uk-UA" sz="1600" cap="all" dirty="0">
                          <a:effectLst/>
                        </a:rPr>
                        <a:t> 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45465" marR="328295" indent="-228600" algn="just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PR-кампанії для медіа: ефективні підходи та кейси.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56224">
                <a:tc>
                  <a:txBody>
                    <a:bodyPr/>
                    <a:lstStyle/>
                    <a:p>
                      <a:pPr marL="54546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Тема 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45465" marR="328295" indent="-228600" algn="just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Контент-маркетинг і його значення для просування видань.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Тема</a:t>
                      </a:r>
                      <a:r>
                        <a:rPr lang="uk-UA" sz="2000" cap="all" dirty="0">
                          <a:effectLst/>
                        </a:rPr>
                        <a:t> 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Реклама та партнерство у промоції друкованих і онлайн-медіа.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476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Тема 11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45465" marR="328295" indent="-228600" algn="l">
                        <a:lnSpc>
                          <a:spcPct val="98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  <a:tabLst>
                          <a:tab pos="920750" algn="l"/>
                        </a:tabLst>
                      </a:pPr>
                      <a:r>
                        <a:rPr lang="uk-UA" sz="2000" dirty="0">
                          <a:effectLst/>
                        </a:rPr>
                        <a:t>Аналітика та оцінювання ефективності </a:t>
                      </a:r>
                      <a:r>
                        <a:rPr lang="uk-UA" sz="2000" dirty="0" err="1">
                          <a:effectLst/>
                        </a:rPr>
                        <a:t>промоційних</a:t>
                      </a:r>
                      <a:r>
                        <a:rPr lang="uk-UA" sz="2000" dirty="0">
                          <a:effectLst/>
                        </a:rPr>
                        <a:t> заходів.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Тема 12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effectLst/>
                        </a:rPr>
                        <a:t>Розробка власного </a:t>
                      </a:r>
                      <a:r>
                        <a:rPr lang="uk-UA" sz="2000" dirty="0" err="1">
                          <a:effectLst/>
                        </a:rPr>
                        <a:t>проєкту</a:t>
                      </a:r>
                      <a:r>
                        <a:rPr lang="uk-UA" sz="2000" dirty="0">
                          <a:effectLst/>
                        </a:rPr>
                        <a:t> промоції </a:t>
                      </a:r>
                      <a:r>
                        <a:rPr lang="uk-UA" sz="2000" dirty="0" err="1">
                          <a:effectLst/>
                        </a:rPr>
                        <a:t>медіавидання</a:t>
                      </a:r>
                      <a:r>
                        <a:rPr lang="uk-UA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822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У результаті проходження курсу студент </a:t>
            </a:r>
            <a:r>
              <a:rPr lang="ru-RU" b="1" dirty="0" err="1" smtClean="0"/>
              <a:t>виробить</a:t>
            </a:r>
            <a:r>
              <a:rPr lang="ru-RU" b="1" dirty="0" smtClean="0"/>
              <a:t> </a:t>
            </a:r>
            <a:r>
              <a:rPr lang="ru-RU" b="1" dirty="0" err="1" smtClean="0"/>
              <a:t>вміння</a:t>
            </a:r>
            <a:r>
              <a:rPr lang="uk-UA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6419248" cy="4786931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uk-UA" dirty="0" smtClean="0"/>
              <a:t>розробляти </a:t>
            </a:r>
            <a:r>
              <a:rPr lang="uk-UA" dirty="0"/>
              <a:t>та реалізовувати стратегії промоції друкованих і цифрових </a:t>
            </a:r>
            <a:r>
              <a:rPr lang="uk-UA" dirty="0" err="1"/>
              <a:t>медіавидань</a:t>
            </a:r>
            <a:r>
              <a:rPr lang="uk-UA" dirty="0"/>
              <a:t> з урахуванням цільової аудиторії та ринкових </a:t>
            </a:r>
            <a:r>
              <a:rPr lang="uk-UA" dirty="0" smtClean="0"/>
              <a:t>тенденцій; </a:t>
            </a:r>
          </a:p>
          <a:p>
            <a:pPr lvl="0"/>
            <a:r>
              <a:rPr lang="uk-UA" dirty="0" smtClean="0"/>
              <a:t>використовувати </a:t>
            </a:r>
            <a:r>
              <a:rPr lang="uk-UA" dirty="0"/>
              <a:t>сучасні маркетингові інструменти (соціальні мережі, контент-маркетинг, </a:t>
            </a:r>
            <a:r>
              <a:rPr lang="en-US" dirty="0"/>
              <a:t>PR-</a:t>
            </a:r>
            <a:r>
              <a:rPr lang="uk-UA" dirty="0"/>
              <a:t>кампанії, партнерства) для просування </a:t>
            </a:r>
            <a:r>
              <a:rPr lang="uk-UA" dirty="0" err="1" smtClean="0"/>
              <a:t>медіапродуктів</a:t>
            </a:r>
            <a:r>
              <a:rPr lang="uk-UA" dirty="0"/>
              <a:t>;</a:t>
            </a:r>
            <a:endParaRPr lang="uk-UA" dirty="0" smtClean="0"/>
          </a:p>
          <a:p>
            <a:pPr lvl="0"/>
            <a:r>
              <a:rPr lang="uk-UA" dirty="0" smtClean="0"/>
              <a:t>аналізувати </a:t>
            </a:r>
            <a:r>
              <a:rPr lang="uk-UA" dirty="0"/>
              <a:t>ефективність комунікаційних і рекламних кампаній, використовуючи </a:t>
            </a:r>
            <a:r>
              <a:rPr lang="uk-UA" dirty="0" err="1"/>
              <a:t>медіааналітику</a:t>
            </a:r>
            <a:r>
              <a:rPr lang="uk-UA" dirty="0"/>
              <a:t> та метрики </a:t>
            </a:r>
            <a:r>
              <a:rPr lang="uk-UA" dirty="0" smtClean="0"/>
              <a:t>оцінювання; </a:t>
            </a:r>
          </a:p>
          <a:p>
            <a:pPr lvl="0"/>
            <a:r>
              <a:rPr lang="uk-UA" dirty="0" smtClean="0"/>
              <a:t>створювати </a:t>
            </a:r>
            <a:r>
              <a:rPr lang="uk-UA" dirty="0"/>
              <a:t>рекламні, </a:t>
            </a:r>
            <a:r>
              <a:rPr lang="en-US" dirty="0"/>
              <a:t>PR- </a:t>
            </a:r>
            <a:r>
              <a:rPr lang="uk-UA" dirty="0"/>
              <a:t>та </a:t>
            </a:r>
            <a:r>
              <a:rPr lang="uk-UA" dirty="0" err="1"/>
              <a:t>промоційні</a:t>
            </a:r>
            <a:r>
              <a:rPr lang="uk-UA" dirty="0"/>
              <a:t> матеріали для популяризації видань у друкованому та цифровому </a:t>
            </a:r>
            <a:r>
              <a:rPr lang="uk-UA" dirty="0" smtClean="0"/>
              <a:t>форматах; </a:t>
            </a:r>
          </a:p>
          <a:p>
            <a:pPr lvl="0"/>
            <a:r>
              <a:rPr lang="uk-UA" dirty="0" smtClean="0"/>
              <a:t>організовувати </a:t>
            </a:r>
            <a:r>
              <a:rPr lang="uk-UA" dirty="0"/>
              <a:t>взаємодію з аудиторією та партнерами, залучаючи нових читачів і підтримуючи лояльність постійних користувачів.</a:t>
            </a:r>
            <a:endParaRPr lang="uk-UA" dirty="0" smtClean="0"/>
          </a:p>
          <a:p>
            <a:pPr lvl="0"/>
            <a:endParaRPr lang="ru-RU" dirty="0"/>
          </a:p>
          <a:p>
            <a:endParaRPr lang="ru-RU" dirty="0"/>
          </a:p>
        </p:txBody>
      </p:sp>
      <p:pic>
        <p:nvPicPr>
          <p:cNvPr id="3074" name="Picture 2" descr="Why is media literacy important, in school and in society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148" y="2191385"/>
            <a:ext cx="4562475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02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Література до курсу: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505" y="1501541"/>
            <a:ext cx="11161295" cy="4966636"/>
          </a:xfrm>
        </p:spPr>
        <p:txBody>
          <a:bodyPr>
            <a:noAutofit/>
          </a:bodyPr>
          <a:lstStyle/>
          <a:p>
            <a:pPr marL="1828800" lvl="3" indent="-457200">
              <a:buFont typeface="+mj-lt"/>
              <a:buAutoNum type="arabicPeriod"/>
            </a:pPr>
            <a:r>
              <a:rPr lang="uk-UA" sz="2000" dirty="0" err="1"/>
              <a:t>Ангелюк</a:t>
            </a:r>
            <a:r>
              <a:rPr lang="uk-UA" sz="2000" dirty="0"/>
              <a:t> С. (2015). Лілія </a:t>
            </a:r>
            <a:r>
              <a:rPr lang="uk-UA" sz="2000" dirty="0" err="1"/>
              <a:t>Шутяк</a:t>
            </a:r>
            <a:r>
              <a:rPr lang="uk-UA" sz="2000" dirty="0"/>
              <a:t>: Бренд журналіста й бренд ЗМІ працюють один на одного / С. </a:t>
            </a:r>
            <a:r>
              <a:rPr lang="uk-UA" sz="2000" dirty="0" err="1"/>
              <a:t>Ангелюк</a:t>
            </a:r>
            <a:r>
              <a:rPr lang="uk-UA" sz="2000" dirty="0"/>
              <a:t>. – Режим доступу: </a:t>
            </a:r>
            <a:r>
              <a:rPr lang="uk-UA" sz="2000" u="sng" dirty="0">
                <a:hlinkClick r:id="rId2"/>
              </a:rPr>
              <a:t>https://</a:t>
            </a:r>
            <a:r>
              <a:rPr lang="uk-UA" sz="2000" u="sng" dirty="0" smtClean="0">
                <a:hlinkClick r:id="rId2"/>
              </a:rPr>
              <a:t>archive.chytomo.com/news/liliya-shutyak-brend-zhurnalista-j-brend-zmi-pracyuyut-odin-na-odnogo</a:t>
            </a:r>
            <a:endParaRPr lang="ru-RU" sz="2000" dirty="0"/>
          </a:p>
          <a:p>
            <a:pPr marL="1828800" lvl="3" indent="-457200">
              <a:buFont typeface="+mj-lt"/>
              <a:buAutoNum type="arabicPeriod"/>
            </a:pPr>
            <a:r>
              <a:rPr lang="uk-UA" sz="2000" dirty="0" err="1" smtClean="0"/>
              <a:t>Головчук</a:t>
            </a:r>
            <a:r>
              <a:rPr lang="uk-UA" sz="2000" dirty="0" smtClean="0"/>
              <a:t> </a:t>
            </a:r>
            <a:r>
              <a:rPr lang="uk-UA" sz="2000" dirty="0"/>
              <a:t>Ю.О., </a:t>
            </a:r>
            <a:r>
              <a:rPr lang="uk-UA" sz="2000" dirty="0" err="1"/>
              <a:t>Дибчук</a:t>
            </a:r>
            <a:r>
              <a:rPr lang="uk-UA" sz="2000" dirty="0"/>
              <a:t> Л.В., </a:t>
            </a:r>
            <a:r>
              <a:rPr lang="uk-UA" sz="2000" dirty="0" err="1"/>
              <a:t>Середницька</a:t>
            </a:r>
            <a:r>
              <a:rPr lang="uk-UA" sz="2000" dirty="0"/>
              <a:t> Л.П. Контент-маркетингова стратегія просування на ринок та поширення послуг. </a:t>
            </a:r>
            <a:r>
              <a:rPr lang="uk-UA" sz="2000" i="1" dirty="0" err="1"/>
              <a:t>Економiка</a:t>
            </a:r>
            <a:r>
              <a:rPr lang="uk-UA" sz="2000" i="1" dirty="0"/>
              <a:t> та держава</a:t>
            </a:r>
            <a:r>
              <a:rPr lang="uk-UA" sz="2000" dirty="0"/>
              <a:t>. 2022. </a:t>
            </a:r>
            <a:r>
              <a:rPr lang="uk-UA" sz="2000" dirty="0" err="1"/>
              <a:t>No</a:t>
            </a:r>
            <a:r>
              <a:rPr lang="uk-UA" sz="2000" dirty="0"/>
              <a:t> 4. </a:t>
            </a:r>
            <a:endParaRPr lang="ru-RU" sz="2000" dirty="0"/>
          </a:p>
          <a:p>
            <a:pPr marL="1828800" lvl="3" indent="-457200">
              <a:buFont typeface="+mj-lt"/>
              <a:buAutoNum type="arabicPeriod"/>
            </a:pPr>
            <a:r>
              <a:rPr lang="aa-ET" sz="2000" dirty="0"/>
              <a:t>Посібник з питань використання соціальних мереж, розроблений Департаментом преси і публічної інформації Консультативної місії ЄС в Україні. м. Київ, EUAM Ukraine, 2020. </a:t>
            </a:r>
            <a:r>
              <a:rPr lang="ru-RU" sz="2000" dirty="0"/>
              <a:t>47 с.</a:t>
            </a:r>
          </a:p>
          <a:p>
            <a:pPr marL="1828800" lvl="3" indent="-457200">
              <a:buFont typeface="+mj-lt"/>
              <a:buAutoNum type="arabicPeriod"/>
            </a:pPr>
            <a:r>
              <a:rPr lang="uk-UA" sz="2000" dirty="0" smtClean="0"/>
              <a:t>Попова </a:t>
            </a:r>
            <a:r>
              <a:rPr lang="uk-UA" sz="2000" dirty="0"/>
              <a:t>Н. В. Маркетингові комунікації : підручник  Н. В. Попова, А. В. Катаєв, Л. В. </a:t>
            </a:r>
            <a:r>
              <a:rPr lang="uk-UA" sz="2000" dirty="0" err="1"/>
              <a:t>Базалієва</a:t>
            </a:r>
            <a:r>
              <a:rPr lang="uk-UA" sz="2000" dirty="0"/>
              <a:t>, О. І. Кононов, Т. А. Муха ; під загальною редакцією Н. В. Попової. Харків: «Факт», 2020. 315 с.</a:t>
            </a:r>
            <a:endParaRPr lang="ru-RU" sz="2000" dirty="0"/>
          </a:p>
          <a:p>
            <a:pPr marL="1828800" lvl="3" indent="-457200">
              <a:buFont typeface="+mj-lt"/>
              <a:buAutoNum type="arabicPeriod"/>
            </a:pPr>
            <a:r>
              <a:rPr lang="uk-UA" sz="2000" dirty="0" smtClean="0"/>
              <a:t>Філіна </a:t>
            </a:r>
            <a:r>
              <a:rPr lang="uk-UA" sz="2000" dirty="0"/>
              <a:t>О.В. Роль та види контенту при просуванні в соціальних мережах. </a:t>
            </a:r>
            <a:r>
              <a:rPr lang="uk-UA" sz="2000" i="1" dirty="0"/>
              <a:t>Економіка. Менеджмент. Бізнес</a:t>
            </a:r>
            <a:r>
              <a:rPr lang="uk-UA" sz="2000" dirty="0"/>
              <a:t>. 2020. N1(31). С. 75-81. </a:t>
            </a:r>
            <a:endParaRPr lang="uk-UA" sz="2000" dirty="0" smtClean="0"/>
          </a:p>
          <a:p>
            <a:pPr marL="1828800" lvl="3" indent="-457200">
              <a:buFont typeface="+mj-lt"/>
              <a:buAutoNum type="arabicPeriod"/>
            </a:pPr>
            <a:r>
              <a:rPr lang="uk-UA" sz="2000" dirty="0" err="1"/>
              <a:t>Cheng</a:t>
            </a:r>
            <a:r>
              <a:rPr lang="uk-UA" sz="2000" dirty="0"/>
              <a:t>, H. </a:t>
            </a:r>
            <a:r>
              <a:rPr lang="en-US" sz="2000" dirty="0"/>
              <a:t>(2023) </a:t>
            </a:r>
            <a:r>
              <a:rPr lang="uk-UA" sz="2000" dirty="0" err="1"/>
              <a:t>How</a:t>
            </a:r>
            <a:r>
              <a:rPr lang="uk-UA" sz="2000" dirty="0"/>
              <a:t> </a:t>
            </a:r>
            <a:r>
              <a:rPr lang="uk-UA" sz="2000" dirty="0" err="1"/>
              <a:t>advertising</a:t>
            </a:r>
            <a:r>
              <a:rPr lang="uk-UA" sz="2000" dirty="0"/>
              <a:t>, </a:t>
            </a:r>
            <a:r>
              <a:rPr lang="uk-UA" sz="2000" dirty="0" err="1"/>
              <a:t>marketing</a:t>
            </a:r>
            <a:r>
              <a:rPr lang="uk-UA" sz="2000" dirty="0"/>
              <a:t>, </a:t>
            </a:r>
            <a:r>
              <a:rPr lang="uk-UA" sz="2000" dirty="0" err="1"/>
              <a:t>and</a:t>
            </a:r>
            <a:r>
              <a:rPr lang="uk-UA" sz="2000" dirty="0"/>
              <a:t> PR </a:t>
            </a:r>
            <a:r>
              <a:rPr lang="uk-UA" sz="2000" dirty="0" err="1"/>
              <a:t>work</a:t>
            </a:r>
            <a:r>
              <a:rPr lang="uk-UA" sz="2000" dirty="0"/>
              <a:t> </a:t>
            </a:r>
            <a:r>
              <a:rPr lang="uk-UA" sz="2000" dirty="0" err="1"/>
              <a:t>together</a:t>
            </a:r>
            <a:r>
              <a:rPr lang="uk-UA" sz="2000" dirty="0"/>
              <a:t> </a:t>
            </a:r>
            <a:r>
              <a:rPr lang="uk-UA" sz="2000" dirty="0" err="1"/>
              <a:t>to</a:t>
            </a:r>
            <a:r>
              <a:rPr lang="uk-UA" sz="2000" dirty="0"/>
              <a:t> </a:t>
            </a:r>
            <a:r>
              <a:rPr lang="uk-UA" sz="2000" dirty="0" err="1"/>
              <a:t>build</a:t>
            </a:r>
            <a:r>
              <a:rPr lang="uk-UA" sz="2000" dirty="0"/>
              <a:t> </a:t>
            </a:r>
            <a:r>
              <a:rPr lang="uk-UA" sz="2000" dirty="0" err="1"/>
              <a:t>brands</a:t>
            </a:r>
            <a:r>
              <a:rPr lang="uk-UA" sz="2000" dirty="0"/>
              <a:t> / </a:t>
            </a:r>
            <a:r>
              <a:rPr lang="uk-UA" sz="2000" dirty="0" err="1"/>
              <a:t>Hanson</a:t>
            </a:r>
            <a:r>
              <a:rPr lang="uk-UA" sz="2000" dirty="0"/>
              <a:t> </a:t>
            </a:r>
            <a:r>
              <a:rPr lang="uk-UA" sz="2000" dirty="0" err="1"/>
              <a:t>Cheng</a:t>
            </a:r>
            <a:r>
              <a:rPr lang="uk-UA" sz="2000" dirty="0"/>
              <a:t> // </a:t>
            </a:r>
            <a:r>
              <a:rPr lang="uk-UA" sz="2000" i="1" dirty="0" err="1"/>
              <a:t>Agility</a:t>
            </a:r>
            <a:r>
              <a:rPr lang="uk-UA" sz="2000" i="1" dirty="0"/>
              <a:t> PR </a:t>
            </a:r>
            <a:r>
              <a:rPr lang="uk-UA" sz="2000" i="1" dirty="0" err="1"/>
              <a:t>Solutions</a:t>
            </a:r>
            <a:r>
              <a:rPr lang="uk-UA" sz="2000" dirty="0"/>
              <a:t>. – Режим доступу: </a:t>
            </a:r>
            <a:r>
              <a:rPr lang="uk-UA" sz="2000" u="sng" dirty="0">
                <a:hlinkClick r:id="rId3"/>
              </a:rPr>
              <a:t>https://www.agilitypr.com/pr-news/public-relations/how-advertising-marketing-and-pr-work-together-to-build-brands</a:t>
            </a:r>
            <a:r>
              <a:rPr lang="uk-UA" sz="2000" u="sng" dirty="0" smtClean="0">
                <a:hlinkClick r:id="rId3"/>
              </a:rPr>
              <a:t>/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335160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585</Words>
  <Application>Microsoft Office PowerPoint</Application>
  <PresentationFormat>Широкоэкранный</PresentationFormat>
  <Paragraphs>55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Презентація курсу  «Промоція видань»</vt:lpstr>
      <vt:lpstr>Загальна інформація про курс</vt:lpstr>
      <vt:lpstr>Теми курсу:</vt:lpstr>
      <vt:lpstr>У результаті проходження курсу студент виробить вміння:</vt:lpstr>
      <vt:lpstr>Література до курсу: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 «Медіаграмотність»</dc:title>
  <dc:creator>Пользователь Windows</dc:creator>
  <cp:lastModifiedBy>Пользователь Windows</cp:lastModifiedBy>
  <cp:revision>33</cp:revision>
  <dcterms:created xsi:type="dcterms:W3CDTF">2023-01-13T12:39:32Z</dcterms:created>
  <dcterms:modified xsi:type="dcterms:W3CDTF">2025-02-11T09:04:20Z</dcterms:modified>
</cp:coreProperties>
</file>