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77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8" r:id="rId19"/>
    <p:sldId id="279" r:id="rId20"/>
  </p:sldIdLst>
  <p:sldSz cx="14630400" cy="8229600"/>
  <p:notesSz cx="8229600" cy="14630400"/>
  <p:embeddedFontLst>
    <p:embeddedFont>
      <p:font typeface="Inter" panose="020B0604020202020204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Ultra-Bold" panose="020B0604020202020204" charset="0"/>
      <p:regular r:id="rId28"/>
      <p:bold r:id="rId29"/>
      <p:italic r:id="rId30"/>
      <p:boldItalic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11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87B599-775A-5949-0550-855276C19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A954711-161D-1D3C-9D77-7E780A896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E8E7233-7059-3EB3-CE93-1C9D4921A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AA99C90-D3CC-5B2E-A897-ED3A97127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51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0B2462A-6F0E-0847-6F72-0397D9EA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0AD94C77-0BB3-F9CC-E98E-D7020EADB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8296306-6D40-54A2-A108-69115321A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584482-58FA-C3EB-F7D7-BCAEAE0495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07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7535" y="-157297"/>
            <a:ext cx="2968849" cy="8544194"/>
            <a:chOff x="0" y="0"/>
            <a:chExt cx="1255347" cy="3612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5347" cy="3612823"/>
            </a:xfrm>
            <a:custGeom>
              <a:avLst/>
              <a:gdLst/>
              <a:ahLst/>
              <a:cxnLst/>
              <a:rect l="l" t="t" r="r" b="b"/>
              <a:pathLst>
                <a:path w="1255347" h="3612823">
                  <a:moveTo>
                    <a:pt x="0" y="0"/>
                  </a:moveTo>
                  <a:lnTo>
                    <a:pt x="1255347" y="0"/>
                  </a:lnTo>
                  <a:lnTo>
                    <a:pt x="1255347" y="3612823"/>
                  </a:lnTo>
                  <a:lnTo>
                    <a:pt x="0" y="3612823"/>
                  </a:lnTo>
                  <a:close/>
                </a:path>
              </a:pathLst>
            </a:custGeom>
            <a:solidFill>
              <a:srgbClr val="18445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547543" y="7516644"/>
            <a:ext cx="1240501" cy="870253"/>
            <a:chOff x="0" y="0"/>
            <a:chExt cx="1793623" cy="12582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93623" cy="1258286"/>
            </a:xfrm>
            <a:custGeom>
              <a:avLst/>
              <a:gdLst/>
              <a:ahLst/>
              <a:cxnLst/>
              <a:rect l="l" t="t" r="r" b="b"/>
              <a:pathLst>
                <a:path w="1793623" h="1258286">
                  <a:moveTo>
                    <a:pt x="0" y="0"/>
                  </a:moveTo>
                  <a:lnTo>
                    <a:pt x="1793623" y="0"/>
                  </a:lnTo>
                  <a:lnTo>
                    <a:pt x="1793623" y="1258286"/>
                  </a:lnTo>
                  <a:lnTo>
                    <a:pt x="0" y="1258286"/>
                  </a:lnTo>
                  <a:close/>
                </a:path>
              </a:pathLst>
            </a:custGeom>
            <a:solidFill>
              <a:srgbClr val="13788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380640" y="2121684"/>
            <a:ext cx="9656100" cy="436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7"/>
              </a:lnSpc>
            </a:pPr>
            <a:r>
              <a:rPr lang="en-US" sz="6319" b="1" dirty="0">
                <a:solidFill>
                  <a:srgbClr val="000000"/>
                </a:solidFill>
                <a:latin typeface="Arial Black" panose="020B0604020202020204" pitchFamily="34" charset="0"/>
                <a:ea typeface="Montserrat Ultra-Bold"/>
                <a:cs typeface="Arial Black" panose="020B0604020202020204" pitchFamily="34" charset="0"/>
                <a:sym typeface="Montserrat Ultra-Bold"/>
              </a:rPr>
              <a:t>МЕТОДИЧНІ РЕКОМЕНДАЦІЇ</a:t>
            </a:r>
          </a:p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Montserrat Ultra-Bold"/>
                <a:cs typeface="Arial" panose="020B0604020202020204" pitchFamily="34" charset="0"/>
                <a:sym typeface="Montserrat Ultra-Bold"/>
              </a:rPr>
              <a:t>щодо формування робочих навчальних планів</a:t>
            </a:r>
            <a:r>
              <a:rPr lang="uk-UA" sz="4000" dirty="0">
                <a:solidFill>
                  <a:srgbClr val="000000"/>
                </a:solidFill>
                <a:latin typeface="Arial" panose="020B0604020202020204" pitchFamily="34" charset="0"/>
                <a:ea typeface="Montserrat Ultra-Bold"/>
                <a:cs typeface="Arial" panose="020B0604020202020204" pitchFamily="34" charset="0"/>
                <a:sym typeface="Montserrat Ultra-Bold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Montserrat Ultra-Bold"/>
                <a:cs typeface="Arial" panose="020B0604020202020204" pitchFamily="34" charset="0"/>
                <a:sym typeface="Montserrat Ultra-Bold"/>
              </a:rPr>
              <a:t>на 2026-2027 н. </a:t>
            </a:r>
            <a:r>
              <a:rPr lang="uk-UA" sz="4000" dirty="0">
                <a:solidFill>
                  <a:srgbClr val="000000"/>
                </a:solidFill>
                <a:latin typeface="Arial" panose="020B0604020202020204" pitchFamily="34" charset="0"/>
                <a:ea typeface="Montserrat Ultra-Bold"/>
                <a:cs typeface="Arial" panose="020B0604020202020204" pitchFamily="34" charset="0"/>
                <a:sym typeface="Montserrat Ultra-Bold"/>
              </a:rPr>
              <a:t>р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Montserrat Ultra-Bold"/>
                <a:cs typeface="Arial" panose="020B0604020202020204" pitchFamily="34" charset="0"/>
                <a:sym typeface="Montserrat Ultra-Bold"/>
              </a:rPr>
              <a:t>.</a:t>
            </a:r>
          </a:p>
          <a:p>
            <a:pPr>
              <a:lnSpc>
                <a:spcPts val="5600"/>
              </a:lnSpc>
            </a:pPr>
            <a:endParaRPr lang="en-US" sz="4000" b="1" dirty="0">
              <a:solidFill>
                <a:srgbClr val="000000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547543" y="-157297"/>
            <a:ext cx="1240501" cy="870253"/>
            <a:chOff x="0" y="0"/>
            <a:chExt cx="1793623" cy="12582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93623" cy="1258286"/>
            </a:xfrm>
            <a:custGeom>
              <a:avLst/>
              <a:gdLst/>
              <a:ahLst/>
              <a:cxnLst/>
              <a:rect l="l" t="t" r="r" b="b"/>
              <a:pathLst>
                <a:path w="1793623" h="1258286">
                  <a:moveTo>
                    <a:pt x="0" y="0"/>
                  </a:moveTo>
                  <a:lnTo>
                    <a:pt x="1793623" y="0"/>
                  </a:lnTo>
                  <a:lnTo>
                    <a:pt x="1793623" y="1258286"/>
                  </a:lnTo>
                  <a:lnTo>
                    <a:pt x="0" y="1258286"/>
                  </a:lnTo>
                  <a:close/>
                </a:path>
              </a:pathLst>
            </a:custGeom>
            <a:solidFill>
              <a:srgbClr val="2D8BB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2264" y="-157297"/>
            <a:ext cx="2609050" cy="26090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20694" b="-2069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639731" y="6996962"/>
            <a:ext cx="7806211" cy="49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216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Наказ №71 від 02.03.2026 р.</a:t>
            </a:r>
          </a:p>
        </p:txBody>
      </p:sp>
      <p:sp>
        <p:nvSpPr>
          <p:cNvPr id="12" name="Freeform 12"/>
          <p:cNvSpPr/>
          <p:nvPr/>
        </p:nvSpPr>
        <p:spPr>
          <a:xfrm flipH="1" flipV="1">
            <a:off x="8627217" y="-976625"/>
            <a:ext cx="6003183" cy="3752317"/>
          </a:xfrm>
          <a:custGeom>
            <a:avLst/>
            <a:gdLst/>
            <a:ahLst/>
            <a:cxnLst/>
            <a:rect l="l" t="t" r="r" b="b"/>
            <a:pathLst>
              <a:path w="14081750" h="11975355">
                <a:moveTo>
                  <a:pt x="14081750" y="11975355"/>
                </a:moveTo>
                <a:lnTo>
                  <a:pt x="0" y="11975355"/>
                </a:lnTo>
                <a:lnTo>
                  <a:pt x="0" y="0"/>
                </a:lnTo>
                <a:lnTo>
                  <a:pt x="14081750" y="0"/>
                </a:lnTo>
                <a:lnTo>
                  <a:pt x="14081750" y="119753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782360" y="2402788"/>
            <a:ext cx="12753022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x-none" dirty="0"/>
          </a:p>
        </p:txBody>
      </p:sp>
      <p:sp>
        <p:nvSpPr>
          <p:cNvPr id="5" name="Shape 2"/>
          <p:cNvSpPr/>
          <p:nvPr/>
        </p:nvSpPr>
        <p:spPr>
          <a:xfrm>
            <a:off x="770930" y="240882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1095018" y="25093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Мінімальний обсяг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83588" y="3023840"/>
            <a:ext cx="123717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Обсяг навчальних дисциплін, міждисциплінарних курсових </a:t>
            </a: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робіт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практик повинен становити 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менше 3 кредитів ЄКТС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770930" y="5184242"/>
            <a:ext cx="12775882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4950B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70930" y="5184242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1083588" y="5346703"/>
            <a:ext cx="29529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Максимальна кількість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9297" y="5826704"/>
            <a:ext cx="122537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Кількість таких дисциплін на рік 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повинна перевищувати 16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одиниць</a:t>
            </a:r>
            <a:endParaRPr lang="en-US" dirty="0"/>
          </a:p>
        </p:txBody>
      </p:sp>
      <p:pic>
        <p:nvPicPr>
          <p:cNvPr id="17" name="Image 1" descr="preencoded.png">
            <a:extLst>
              <a:ext uri="{FF2B5EF4-FFF2-40B4-BE49-F238E27FC236}">
                <a16:creationId xmlns="" xmlns:a16="http://schemas.microsoft.com/office/drawing/2014/main" id="{8B6A03A4-F868-1C4A-B897-5095F6C24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650" y="1165258"/>
            <a:ext cx="865338" cy="1022866"/>
          </a:xfrm>
          <a:prstGeom prst="rect">
            <a:avLst/>
          </a:prstGeom>
        </p:spPr>
      </p:pic>
      <p:pic>
        <p:nvPicPr>
          <p:cNvPr id="18" name="Image 1" descr="preencoded.png">
            <a:extLst>
              <a:ext uri="{FF2B5EF4-FFF2-40B4-BE49-F238E27FC236}">
                <a16:creationId xmlns="" xmlns:a16="http://schemas.microsoft.com/office/drawing/2014/main" id="{F227487C-9C6D-8643-3A35-A1538AD0F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930" y="4043392"/>
            <a:ext cx="865338" cy="102286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F5DACC0-8E4E-C758-8C26-F33F57B6B981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036" y="560167"/>
            <a:ext cx="7336274" cy="485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Загальноуніверситетські дисципліни</a:t>
            </a:r>
            <a:endParaRPr lang="en-US" sz="305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A0A89315-AD58-BE91-A122-7D9D714A583F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47" name="Таблица 46">
            <a:extLst>
              <a:ext uri="{FF2B5EF4-FFF2-40B4-BE49-F238E27FC236}">
                <a16:creationId xmlns="" xmlns:a16="http://schemas.microsoft.com/office/drawing/2014/main" id="{9304EDD7-C3A5-2EF1-AB22-F1F84BB5C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520692"/>
              </p:ext>
            </p:extLst>
          </p:nvPr>
        </p:nvGraphicFramePr>
        <p:xfrm>
          <a:off x="739036" y="1114116"/>
          <a:ext cx="13522655" cy="6797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570">
                  <a:extLst>
                    <a:ext uri="{9D8B030D-6E8A-4147-A177-3AD203B41FA5}">
                      <a16:colId xmlns="" xmlns:a16="http://schemas.microsoft.com/office/drawing/2014/main" val="4116119883"/>
                    </a:ext>
                  </a:extLst>
                </a:gridCol>
                <a:gridCol w="3865221">
                  <a:extLst>
                    <a:ext uri="{9D8B030D-6E8A-4147-A177-3AD203B41FA5}">
                      <a16:colId xmlns="" xmlns:a16="http://schemas.microsoft.com/office/drawing/2014/main" val="58568854"/>
                    </a:ext>
                  </a:extLst>
                </a:gridCol>
                <a:gridCol w="1598064">
                  <a:extLst>
                    <a:ext uri="{9D8B030D-6E8A-4147-A177-3AD203B41FA5}">
                      <a16:colId xmlns="" xmlns:a16="http://schemas.microsoft.com/office/drawing/2014/main" val="1068230072"/>
                    </a:ext>
                  </a:extLst>
                </a:gridCol>
                <a:gridCol w="2074004">
                  <a:extLst>
                    <a:ext uri="{9D8B030D-6E8A-4147-A177-3AD203B41FA5}">
                      <a16:colId xmlns="" xmlns:a16="http://schemas.microsoft.com/office/drawing/2014/main" val="2684323881"/>
                    </a:ext>
                  </a:extLst>
                </a:gridCol>
                <a:gridCol w="2074004">
                  <a:extLst>
                    <a:ext uri="{9D8B030D-6E8A-4147-A177-3AD203B41FA5}">
                      <a16:colId xmlns="" xmlns:a16="http://schemas.microsoft.com/office/drawing/2014/main" val="3698697640"/>
                    </a:ext>
                  </a:extLst>
                </a:gridCol>
                <a:gridCol w="1636587">
                  <a:extLst>
                    <a:ext uri="{9D8B030D-6E8A-4147-A177-3AD203B41FA5}">
                      <a16:colId xmlns="" xmlns:a16="http://schemas.microsoft.com/office/drawing/2014/main" val="3867593205"/>
                    </a:ext>
                  </a:extLst>
                </a:gridCol>
                <a:gridCol w="1701205">
                  <a:extLst>
                    <a:ext uri="{9D8B030D-6E8A-4147-A177-3AD203B41FA5}">
                      <a16:colId xmlns="" xmlns:a16="http://schemas.microsoft.com/office/drawing/2014/main" val="2744673009"/>
                    </a:ext>
                  </a:extLst>
                </a:gridCol>
              </a:tblGrid>
              <a:tr h="11088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№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Назва дисципліни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Кількість кредитів Є</a:t>
                      </a:r>
                      <a:r>
                        <a:rPr lang="en-US" sz="1800" kern="0" dirty="0">
                          <a:effectLst/>
                        </a:rPr>
                        <a:t>KTC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Кількість навчальних дисциплін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Семестр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Форма підсумкового контролю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0" dirty="0">
                          <a:effectLst/>
                        </a:rPr>
                        <a:t>Кафедри, яка забезпечує викладання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extLst>
                  <a:ext uri="{0D108BD9-81ED-4DB2-BD59-A6C34878D82A}">
                    <a16:rowId xmlns="" xmlns:a16="http://schemas.microsoft.com/office/drawing/2014/main" val="2764409146"/>
                  </a:ext>
                </a:extLst>
              </a:tr>
              <a:tr h="221770">
                <a:tc grid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400" kern="0" dirty="0">
                          <a:effectLst/>
                        </a:rPr>
                        <a:t>Нормативні дисципліни</a:t>
                      </a:r>
                      <a:endParaRPr lang="x-none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555575"/>
                  </a:ext>
                </a:extLst>
              </a:tr>
              <a:tr h="6653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1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Актуальні питання історії та культури України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4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120 (2Л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uk-UA" sz="1600" kern="0">
                          <a:effectLst/>
                        </a:rPr>
                        <a:t>1С)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кафедра історії України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extLst>
                  <a:ext uri="{0D108BD9-81ED-4DB2-BD59-A6C34878D82A}">
                    <a16:rowId xmlns="" xmlns:a16="http://schemas.microsoft.com/office/drawing/2014/main" val="262638303"/>
                  </a:ext>
                </a:extLst>
              </a:tr>
              <a:tr h="11088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Філософія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90 (1Л</a:t>
                      </a:r>
                      <a:r>
                        <a:rPr lang="en-US" sz="1600" kern="0" dirty="0">
                          <a:effectLst/>
                        </a:rPr>
                        <a:t>/</a:t>
                      </a:r>
                      <a:r>
                        <a:rPr lang="uk-UA" sz="1600" kern="0" dirty="0">
                          <a:effectLst/>
                        </a:rPr>
                        <a:t>1С)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кафедра філософії та культурології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extLst>
                  <a:ext uri="{0D108BD9-81ED-4DB2-BD59-A6C34878D82A}">
                    <a16:rowId xmlns="" xmlns:a16="http://schemas.microsoft.com/office/drawing/2014/main" val="2817631029"/>
                  </a:ext>
                </a:extLst>
              </a:tr>
              <a:tr h="11088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Українська мова (за професійний спрямуванням)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90 (0Л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uk-UA" sz="1600" kern="0">
                          <a:effectLst/>
                        </a:rPr>
                        <a:t>2П)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1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іспит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кафедра історії та культури української мови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extLst>
                  <a:ext uri="{0D108BD9-81ED-4DB2-BD59-A6C34878D82A}">
                    <a16:rowId xmlns="" xmlns:a16="http://schemas.microsoft.com/office/drawing/2014/main" val="1320721953"/>
                  </a:ext>
                </a:extLst>
              </a:tr>
              <a:tr h="893241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4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Іноземна мова (за професійним спрямуванням)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6</a:t>
                      </a:r>
                      <a:br>
                        <a:rPr lang="uk-UA" sz="1600" kern="0">
                          <a:effectLst/>
                        </a:rPr>
                      </a:br>
                      <a:r>
                        <a:rPr lang="uk-UA" sz="1600" kern="0">
                          <a:effectLst/>
                          <a:sym typeface="Symbol" pitchFamily="2" charset="2"/>
                        </a:rPr>
                        <a:t>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180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1,2,3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2 сем. – залік</a:t>
                      </a:r>
                      <a:br>
                        <a:rPr lang="uk-UA" sz="1600" kern="0" dirty="0">
                          <a:effectLst/>
                        </a:rPr>
                      </a:br>
                      <a:r>
                        <a:rPr lang="uk-UA" sz="1600" kern="0" dirty="0">
                          <a:effectLst/>
                        </a:rPr>
                        <a:t>3 сем. – іспит 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кафедра іноземних мов для гуманітарних факультетів, кафедра романської філології та перекладу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extLst>
                  <a:ext uri="{0D108BD9-81ED-4DB2-BD59-A6C34878D82A}">
                    <a16:rowId xmlns="" xmlns:a16="http://schemas.microsoft.com/office/drawing/2014/main" val="2540628595"/>
                  </a:ext>
                </a:extLst>
              </a:tr>
              <a:tr h="31648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60 (0Л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uk-UA" sz="1600" kern="0">
                          <a:effectLst/>
                        </a:rPr>
                        <a:t>2П)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1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–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1592490"/>
                  </a:ext>
                </a:extLst>
              </a:tr>
              <a:tr h="32110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60 (0Л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uk-UA" sz="1600" kern="0">
                          <a:effectLst/>
                        </a:rPr>
                        <a:t>2П)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залік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87076573"/>
                  </a:ext>
                </a:extLst>
              </a:tr>
              <a:tr h="908643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60 (0Л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uk-UA" sz="1600" kern="0">
                          <a:effectLst/>
                        </a:rPr>
                        <a:t>2П)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0" dirty="0">
                          <a:effectLst/>
                        </a:rPr>
                        <a:t>іспит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6" marR="65266" marT="0" marB="0" anchor="ctr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11280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284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uk-UA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Вибіркові </a:t>
            </a:r>
            <a:r>
              <a:rPr lang="en-US" sz="3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дисципліни</a:t>
            </a:r>
            <a:r>
              <a:rPr lang="uk-UA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/>
            </a:r>
            <a:br>
              <a:rPr lang="uk-UA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</a:br>
            <a:r>
              <a:rPr lang="uk-UA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(рекомендовані рішенням Вченої ради ЧНУ)</a:t>
            </a:r>
            <a:endParaRPr lang="en-US" sz="2000" dirty="0"/>
          </a:p>
        </p:txBody>
      </p:sp>
      <p:sp>
        <p:nvSpPr>
          <p:cNvPr id="4" name="Shape 1"/>
          <p:cNvSpPr/>
          <p:nvPr/>
        </p:nvSpPr>
        <p:spPr>
          <a:xfrm>
            <a:off x="793790" y="2097762"/>
            <a:ext cx="7556421" cy="2686764"/>
          </a:xfrm>
          <a:prstGeom prst="roundRect">
            <a:avLst>
              <a:gd name="adj" fmla="val 310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9768" y="230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Фізичне виховання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9768" y="2732961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Студенти обирають один вид спорту: футбол, волейбол, баскетбол, фітнес або атлетична гімнастика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999768" y="3487103"/>
            <a:ext cx="7144464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кредити ЄКТС (90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годин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(0Л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2П)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 семестр – залік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Кафедра фізичного виховання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4982885"/>
            <a:ext cx="7556421" cy="2686764"/>
          </a:xfrm>
          <a:prstGeom prst="roundRect">
            <a:avLst>
              <a:gd name="adj" fmla="val 310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99768" y="5188863"/>
            <a:ext cx="27785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Вибіркова дисципліна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99768" y="5618083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Додаткова дисципліна з загальноуніверситетського списку за вибором студента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999768" y="6372225"/>
            <a:ext cx="7144464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кредити ЄКТС (90 годин)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Форма контролю – залік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Семестр визначається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силабус</a:t>
            </a:r>
            <a:r>
              <a:rPr lang="uk-UA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ом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дисципліни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3858"/>
            <a:ext cx="74948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ВК 1. </a:t>
            </a:r>
            <a:r>
              <a:rPr lang="en-US" sz="3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Базова</a:t>
            </a: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загальновійськова</a:t>
            </a:r>
            <a:endParaRPr lang="uk-UA" sz="3900" b="1" dirty="0">
              <a:solidFill>
                <a:srgbClr val="0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підготовка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39114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Згідно з Постановою Кабінету Міністрів України №734 від 21.06.2024 р., базова загальновійськова підготовка є обов'язковою для здобувачів чоловічої статі. Дисципліна включає теоретичну та практичну підготовку.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90092"/>
            <a:ext cx="28845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Теоретична підготовка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098608"/>
            <a:ext cx="7632025" cy="1656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кредити ЄКТС (90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годин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): 36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лекцій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24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практичних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30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СРС</a:t>
            </a:r>
            <a:endParaRPr lang="en-US" sz="1550" dirty="0"/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семестр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2 кредити, 2 год.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тиждень: 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лекцій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12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практичних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30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СРС</a:t>
            </a:r>
            <a:endParaRPr lang="en-US" sz="1550" dirty="0"/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семестр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1 кредит, 2 год.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тиждень: 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лекцій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12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практичних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Форма контролю: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диференційований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залік</a:t>
            </a:r>
            <a:endParaRPr lang="uk-UA" sz="15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Кафедра військової підготовки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6410503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здобувачів, які не вивчають БЗВП як обов'язкову, пропонується вивчення як вибіркової дисципліни або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обрір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ншої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вибіркової дисципліни з наявних каталогів.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8774668" y="2260521"/>
            <a:ext cx="5212318" cy="4626293"/>
          </a:xfrm>
          <a:prstGeom prst="roundRect">
            <a:avLst>
              <a:gd name="adj" fmla="val 3089"/>
            </a:avLst>
          </a:prstGeom>
          <a:solidFill>
            <a:srgbClr val="4950BC"/>
          </a:solidFill>
          <a:ln/>
        </p:spPr>
      </p:sp>
      <p:sp>
        <p:nvSpPr>
          <p:cNvPr id="8" name="Text 6"/>
          <p:cNvSpPr/>
          <p:nvPr/>
        </p:nvSpPr>
        <p:spPr>
          <a:xfrm>
            <a:off x="8973026" y="2458879"/>
            <a:ext cx="27670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Практична підготовка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973026" y="2967395"/>
            <a:ext cx="481560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Планування літніх практик на 2 курсі (з 4 семестру) на інший період у наступних семестрах або перед початком 4 семестру, оскільки БЗВП практична підготовка відбуватиметься у період з травня по жовтень за відповідним графіком.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8973026" y="5051227"/>
            <a:ext cx="481560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Важливо: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Базова загальновійськова підготовка (практична підготовка) у планах 2025-2026 н.р. НЕ відображається.</a:t>
            </a:r>
            <a:endParaRPr lang="en-US" sz="155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FBC93E0-095A-C0C0-E2AB-028B09841533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549F1087-7580-E4D7-A544-188A20FD5DD7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7514" y="474644"/>
            <a:ext cx="6548438" cy="41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Вимоги до робочих навчальних планів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6017514" y="1102279"/>
            <a:ext cx="8069104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Усі плани створюються і відображаються у системі «Цифровий університет.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Деканат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».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023848" y="1801358"/>
            <a:ext cx="134303" cy="1678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6023848" y="2078535"/>
            <a:ext cx="8069104" cy="1524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7" name="Text 4"/>
          <p:cNvSpPr/>
          <p:nvPr/>
        </p:nvSpPr>
        <p:spPr>
          <a:xfrm>
            <a:off x="6017795" y="2350591"/>
            <a:ext cx="1679853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uk-UA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УТОЧНЕННЯ у робочих планах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6017795" y="2580084"/>
            <a:ext cx="8069104" cy="550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uk-UA" dirty="0"/>
              <a:t>обговорені методичною комісією факультету, погоджені з навчальним відділом</a:t>
            </a:r>
          </a:p>
          <a:p>
            <a:r>
              <a:rPr lang="uk-UA" dirty="0"/>
              <a:t> і схвалені навально-методичною радою ЧНУ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6023848" y="3795517"/>
            <a:ext cx="134303" cy="1678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6017514" y="4138266"/>
            <a:ext cx="8069104" cy="1524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1" name="Text 8"/>
          <p:cNvSpPr/>
          <p:nvPr/>
        </p:nvSpPr>
        <p:spPr>
          <a:xfrm>
            <a:off x="6017794" y="4353369"/>
            <a:ext cx="1679853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uk-UA" b="1" dirty="0"/>
              <a:t>УТОЧНЕННЯ, ЩО СТОСУЮТЬСІ </a:t>
            </a:r>
            <a:r>
              <a:rPr lang="uk-UA" b="1" dirty="0" err="1"/>
              <a:t>ОБОВʼЯЗКОВИХ</a:t>
            </a:r>
            <a:r>
              <a:rPr lang="uk-UA" b="1" dirty="0"/>
              <a:t> КОМПОНЕНТІВ ОП (навчального плану)</a:t>
            </a:r>
            <a:endParaRPr lang="en-US" sz="1300" b="1" dirty="0"/>
          </a:p>
        </p:txBody>
      </p:sp>
      <p:sp>
        <p:nvSpPr>
          <p:cNvPr id="20" name="Text 17"/>
          <p:cNvSpPr/>
          <p:nvPr/>
        </p:nvSpPr>
        <p:spPr>
          <a:xfrm>
            <a:off x="6017795" y="4816256"/>
            <a:ext cx="8069104" cy="180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Вчена рада ЧНУ затверджує уточнення щодо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обов'язкових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uk-UA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компонентів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ОП</a:t>
            </a:r>
            <a:endParaRPr lang="en-US" dirty="0"/>
          </a:p>
        </p:txBody>
      </p:sp>
      <p:sp>
        <p:nvSpPr>
          <p:cNvPr id="21" name="Shape 18"/>
          <p:cNvSpPr/>
          <p:nvPr/>
        </p:nvSpPr>
        <p:spPr>
          <a:xfrm>
            <a:off x="6023848" y="6007886"/>
            <a:ext cx="8069104" cy="1971019"/>
          </a:xfrm>
          <a:prstGeom prst="roundRect">
            <a:avLst>
              <a:gd name="adj" fmla="val 6932"/>
            </a:avLst>
          </a:prstGeom>
          <a:solidFill>
            <a:srgbClr val="C7C9EA"/>
          </a:solidFill>
          <a:ln/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151" y="6304478"/>
            <a:ext cx="167878" cy="134303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6460331" y="6241494"/>
            <a:ext cx="7498318" cy="113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Дедлайн подання:</a:t>
            </a:r>
            <a:r>
              <a:rPr lang="en-US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Робочі навчальні плани за освітніми програмами першого (бакалаврського) та другого (магістерського) рівнів вищої освіти для усіх курсів (формат А3) та семестрів (формат А4) подаються до 20.04.2026 р. заступником декана з освітньої діяльності до навчального відділу.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442" y="751046"/>
            <a:ext cx="8340685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Структура робочих навчальних планів</a:t>
            </a:r>
            <a:r>
              <a:rPr lang="uk-UA" sz="3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(формат А4)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80442" y="1574244"/>
            <a:ext cx="13269516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 робочих навчальних планах формату А4 чітко розписуються наступні компоненти для кожного семестру: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80442" y="2246114"/>
            <a:ext cx="4326017" cy="1729621"/>
          </a:xfrm>
          <a:prstGeom prst="roundRect">
            <a:avLst>
              <a:gd name="adj" fmla="val 6344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680442" y="2223254"/>
            <a:ext cx="4326017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6" name="Shape 4"/>
          <p:cNvSpPr/>
          <p:nvPr/>
        </p:nvSpPr>
        <p:spPr>
          <a:xfrm>
            <a:off x="2588300" y="199096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7" name="Text 5"/>
          <p:cNvSpPr/>
          <p:nvPr/>
        </p:nvSpPr>
        <p:spPr>
          <a:xfrm>
            <a:off x="2741414" y="211847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73323" y="267140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Перелік дисциплін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873323" y="3024545"/>
            <a:ext cx="3940254" cy="758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Дисципліни, які передбачаються для вивчення у конкретному семестрі з розподілом за видами занять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5152192" y="2246114"/>
            <a:ext cx="4326017" cy="1729621"/>
          </a:xfrm>
          <a:prstGeom prst="roundRect">
            <a:avLst>
              <a:gd name="adj" fmla="val 6344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5152192" y="2223254"/>
            <a:ext cx="4326017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12" name="Shape 10"/>
          <p:cNvSpPr/>
          <p:nvPr/>
        </p:nvSpPr>
        <p:spPr>
          <a:xfrm>
            <a:off x="7060049" y="199096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13" name="Text 11"/>
          <p:cNvSpPr/>
          <p:nvPr/>
        </p:nvSpPr>
        <p:spPr>
          <a:xfrm>
            <a:off x="7213163" y="211847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345073" y="3024545"/>
            <a:ext cx="3940254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Кількість аудиторних годин (за видами занять) на тиждень та семестр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9623941" y="2246114"/>
            <a:ext cx="4326017" cy="1729621"/>
          </a:xfrm>
          <a:prstGeom prst="roundRect">
            <a:avLst>
              <a:gd name="adj" fmla="val 6344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9623941" y="2223254"/>
            <a:ext cx="4326017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18" name="Shape 16"/>
          <p:cNvSpPr/>
          <p:nvPr/>
        </p:nvSpPr>
        <p:spPr>
          <a:xfrm>
            <a:off x="11531798" y="199096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19" name="Text 17"/>
          <p:cNvSpPr/>
          <p:nvPr/>
        </p:nvSpPr>
        <p:spPr>
          <a:xfrm>
            <a:off x="11684913" y="211847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9816822" y="3024545"/>
            <a:ext cx="3940254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Назви кафедр, які забезпечують викладання кожної дисципліни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680442" y="4376618"/>
            <a:ext cx="4326017" cy="1476851"/>
          </a:xfrm>
          <a:prstGeom prst="roundRect">
            <a:avLst>
              <a:gd name="adj" fmla="val 7430"/>
            </a:avLst>
          </a:prstGeom>
          <a:solidFill>
            <a:srgbClr val="FFFFFF"/>
          </a:solidFill>
          <a:ln/>
        </p:spPr>
      </p:sp>
      <p:sp>
        <p:nvSpPr>
          <p:cNvPr id="23" name="Shape 21"/>
          <p:cNvSpPr/>
          <p:nvPr/>
        </p:nvSpPr>
        <p:spPr>
          <a:xfrm>
            <a:off x="680442" y="4353758"/>
            <a:ext cx="4326017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24" name="Shape 22"/>
          <p:cNvSpPr/>
          <p:nvPr/>
        </p:nvSpPr>
        <p:spPr>
          <a:xfrm>
            <a:off x="2588300" y="4121468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25" name="Text 23"/>
          <p:cNvSpPr/>
          <p:nvPr/>
        </p:nvSpPr>
        <p:spPr>
          <a:xfrm>
            <a:off x="2741414" y="4248983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73323" y="5155049"/>
            <a:ext cx="3940254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Склад лекційних потоків і кількість студентів з кожної спеціальності, які об'єднуються у потік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5152192" y="4376618"/>
            <a:ext cx="4326017" cy="1476851"/>
          </a:xfrm>
          <a:prstGeom prst="roundRect">
            <a:avLst>
              <a:gd name="adj" fmla="val 7430"/>
            </a:avLst>
          </a:prstGeom>
          <a:solidFill>
            <a:srgbClr val="FFFFFF"/>
          </a:solidFill>
          <a:ln/>
        </p:spPr>
      </p:sp>
      <p:sp>
        <p:nvSpPr>
          <p:cNvPr id="29" name="Shape 27"/>
          <p:cNvSpPr/>
          <p:nvPr/>
        </p:nvSpPr>
        <p:spPr>
          <a:xfrm>
            <a:off x="5152192" y="4353758"/>
            <a:ext cx="4326017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30" name="Shape 28"/>
          <p:cNvSpPr/>
          <p:nvPr/>
        </p:nvSpPr>
        <p:spPr>
          <a:xfrm>
            <a:off x="7060049" y="4121468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31" name="Text 29"/>
          <p:cNvSpPr/>
          <p:nvPr/>
        </p:nvSpPr>
        <p:spPr>
          <a:xfrm>
            <a:off x="7213163" y="4248983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5345073" y="5155049"/>
            <a:ext cx="3940254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Кількість груп (підгруп) для проведення практичних занять</a:t>
            </a:r>
            <a:endParaRPr lang="en-US" sz="1300" dirty="0"/>
          </a:p>
        </p:txBody>
      </p:sp>
      <p:sp>
        <p:nvSpPr>
          <p:cNvPr id="34" name="Shape 32"/>
          <p:cNvSpPr/>
          <p:nvPr/>
        </p:nvSpPr>
        <p:spPr>
          <a:xfrm>
            <a:off x="9623941" y="4376618"/>
            <a:ext cx="4326017" cy="1476851"/>
          </a:xfrm>
          <a:prstGeom prst="roundRect">
            <a:avLst>
              <a:gd name="adj" fmla="val 7430"/>
            </a:avLst>
          </a:prstGeom>
          <a:solidFill>
            <a:srgbClr val="FFFFFF"/>
          </a:solidFill>
          <a:ln/>
        </p:spPr>
      </p:sp>
      <p:sp>
        <p:nvSpPr>
          <p:cNvPr id="35" name="Shape 33"/>
          <p:cNvSpPr/>
          <p:nvPr/>
        </p:nvSpPr>
        <p:spPr>
          <a:xfrm>
            <a:off x="9623941" y="4353758"/>
            <a:ext cx="4326017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36" name="Shape 34"/>
          <p:cNvSpPr/>
          <p:nvPr/>
        </p:nvSpPr>
        <p:spPr>
          <a:xfrm>
            <a:off x="11531798" y="4121468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37" name="Text 35"/>
          <p:cNvSpPr/>
          <p:nvPr/>
        </p:nvSpPr>
        <p:spPr>
          <a:xfrm>
            <a:off x="11684913" y="4248983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6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9816822" y="5155049"/>
            <a:ext cx="3940254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Види практик, їхня тривалість, кафедра, з якої призначено керівника</a:t>
            </a:r>
            <a:endParaRPr lang="en-US" sz="1300" dirty="0"/>
          </a:p>
        </p:txBody>
      </p:sp>
      <p:sp>
        <p:nvSpPr>
          <p:cNvPr id="40" name="Shape 38"/>
          <p:cNvSpPr/>
          <p:nvPr/>
        </p:nvSpPr>
        <p:spPr>
          <a:xfrm>
            <a:off x="680442" y="6254353"/>
            <a:ext cx="13269516" cy="1224082"/>
          </a:xfrm>
          <a:prstGeom prst="roundRect">
            <a:avLst>
              <a:gd name="adj" fmla="val 8964"/>
            </a:avLst>
          </a:prstGeom>
          <a:solidFill>
            <a:srgbClr val="FFFFFF"/>
          </a:solidFill>
          <a:ln/>
        </p:spPr>
      </p:sp>
      <p:sp>
        <p:nvSpPr>
          <p:cNvPr id="41" name="Shape 39"/>
          <p:cNvSpPr/>
          <p:nvPr/>
        </p:nvSpPr>
        <p:spPr>
          <a:xfrm>
            <a:off x="680442" y="6231493"/>
            <a:ext cx="13269516" cy="91440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42" name="Shape 40"/>
          <p:cNvSpPr/>
          <p:nvPr/>
        </p:nvSpPr>
        <p:spPr>
          <a:xfrm>
            <a:off x="7060049" y="5999202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4950BC"/>
          </a:solidFill>
          <a:ln/>
        </p:spPr>
      </p:sp>
      <p:sp>
        <p:nvSpPr>
          <p:cNvPr id="43" name="Text 41"/>
          <p:cNvSpPr/>
          <p:nvPr/>
        </p:nvSpPr>
        <p:spPr>
          <a:xfrm>
            <a:off x="7213163" y="6126718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73323" y="7032784"/>
            <a:ext cx="12883753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Форми атестації (іспит, захист робіт і практик), кафедри-члени екзаменаційних комісій</a:t>
            </a:r>
            <a:endParaRPr lang="en-US" sz="13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64A9AD8D-ACF3-5505-510A-3A3A8C088506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67754" y="686323"/>
            <a:ext cx="1861066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Контингент студентів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67753" y="1074420"/>
            <a:ext cx="5762544" cy="366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плануванні враховувати очікуваний контингент студентів на конкретному курсі: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69501" y="1916965"/>
            <a:ext cx="5560796" cy="1698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Очікуваний контингент студентів-контрактників 1 курсів – 80% від прийому 2025 року</a:t>
            </a:r>
            <a:endParaRPr lang="en-US" sz="1600" dirty="0"/>
          </a:p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Наповнюваність групи – 25-30 осіб</a:t>
            </a:r>
            <a:endParaRPr lang="en-US" sz="1600" dirty="0"/>
          </a:p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проведення семінарів і практичних планується академічна група (в окремих випадках для практичних дозволяється поділ на 2 підгрупи)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506194" y="1151513"/>
            <a:ext cx="2061329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Дисципліни за вибором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506194" y="1696349"/>
            <a:ext cx="5062322" cy="1251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x-none" noProof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дисциплін за вибором необхідно вказати кількість студентів, які обрали їх для вивчення в наступному навчальному році (за результатами анкетування чи поданих заяв), кафедру, яка забезпечує їх викладання</a:t>
            </a:r>
            <a:endParaRPr lang="x-none" noProof="1"/>
          </a:p>
        </p:txBody>
      </p:sp>
      <p:sp>
        <p:nvSpPr>
          <p:cNvPr id="13" name="Text 10"/>
          <p:cNvSpPr/>
          <p:nvPr/>
        </p:nvSpPr>
        <p:spPr>
          <a:xfrm>
            <a:off x="9013508" y="5269349"/>
            <a:ext cx="2089547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endParaRPr lang="en-US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66CA997-720F-DE83-FFA5-9619D834D2F5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7D08A0F4-4027-BEEB-1AB6-A88AC47D1B9F}"/>
              </a:ext>
            </a:extLst>
          </p:cNvPr>
          <p:cNvGrpSpPr/>
          <p:nvPr/>
        </p:nvGrpSpPr>
        <p:grpSpPr>
          <a:xfrm>
            <a:off x="644126" y="3579727"/>
            <a:ext cx="13455331" cy="4236917"/>
            <a:chOff x="770930" y="2920960"/>
            <a:chExt cx="13065562" cy="3404592"/>
          </a:xfrm>
        </p:grpSpPr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E74F0FD3-571D-6A76-F547-13E409DBB4A8}"/>
                </a:ext>
              </a:extLst>
            </p:cNvPr>
            <p:cNvGrpSpPr/>
            <p:nvPr/>
          </p:nvGrpSpPr>
          <p:grpSpPr>
            <a:xfrm>
              <a:off x="770930" y="2920960"/>
              <a:ext cx="4238149" cy="3404592"/>
              <a:chOff x="770930" y="2920960"/>
              <a:chExt cx="4238149" cy="3404592"/>
            </a:xfrm>
          </p:grpSpPr>
          <p:sp>
            <p:nvSpPr>
              <p:cNvPr id="31" name="Shape 1">
                <a:extLst>
                  <a:ext uri="{FF2B5EF4-FFF2-40B4-BE49-F238E27FC236}">
                    <a16:creationId xmlns="" xmlns:a16="http://schemas.microsoft.com/office/drawing/2014/main" id="{D61C1148-AEEF-63AC-DF03-C133038ACD44}"/>
                  </a:ext>
                </a:extLst>
              </p:cNvPr>
              <p:cNvSpPr/>
              <p:nvPr/>
            </p:nvSpPr>
            <p:spPr>
              <a:xfrm>
                <a:off x="793790" y="2920960"/>
                <a:ext cx="4215289" cy="3404592"/>
              </a:xfrm>
              <a:prstGeom prst="roundRect">
                <a:avLst>
                  <a:gd name="adj" fmla="val 3223"/>
                </a:avLst>
              </a:prstGeom>
              <a:solidFill>
                <a:srgbClr val="FFFFFF"/>
              </a:solidFill>
              <a:ln w="22860">
                <a:solidFill>
                  <a:srgbClr val="C0C1D7"/>
                </a:solidFill>
                <a:prstDash val="solid"/>
              </a:ln>
            </p:spPr>
          </p:sp>
          <p:sp>
            <p:nvSpPr>
              <p:cNvPr id="32" name="Shape 2">
                <a:extLst>
                  <a:ext uri="{FF2B5EF4-FFF2-40B4-BE49-F238E27FC236}">
                    <a16:creationId xmlns="" xmlns:a16="http://schemas.microsoft.com/office/drawing/2014/main" id="{8DCD0600-A563-A5FA-CEBE-40BA3123271E}"/>
                  </a:ext>
                </a:extLst>
              </p:cNvPr>
              <p:cNvSpPr/>
              <p:nvPr/>
            </p:nvSpPr>
            <p:spPr>
              <a:xfrm>
                <a:off x="770930" y="2920960"/>
                <a:ext cx="91440" cy="3404592"/>
              </a:xfrm>
              <a:prstGeom prst="roundRect">
                <a:avLst>
                  <a:gd name="adj" fmla="val 91163"/>
                </a:avLst>
              </a:prstGeom>
              <a:solidFill>
                <a:srgbClr val="4950BC"/>
              </a:solidFill>
              <a:ln/>
            </p:spPr>
          </p:sp>
          <p:sp>
            <p:nvSpPr>
              <p:cNvPr id="33" name="Text 3">
                <a:extLst>
                  <a:ext uri="{FF2B5EF4-FFF2-40B4-BE49-F238E27FC236}">
                    <a16:creationId xmlns="" xmlns:a16="http://schemas.microsoft.com/office/drawing/2014/main" id="{B1C0BE77-12D2-6EA4-FE61-38535008C0E9}"/>
                  </a:ext>
                </a:extLst>
              </p:cNvPr>
              <p:cNvSpPr/>
              <p:nvPr/>
            </p:nvSpPr>
            <p:spPr>
              <a:xfrm>
                <a:off x="1083588" y="3142178"/>
                <a:ext cx="3704273" cy="62031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n-US" sz="1950" b="1" dirty="0">
                    <a:solidFill>
                      <a:srgbClr val="272525"/>
                    </a:solidFill>
                    <a:latin typeface="Inter Bold" pitchFamily="34" charset="0"/>
                    <a:ea typeface="Inter Bold" pitchFamily="34" charset="-122"/>
                    <a:cs typeface="Inter Bold" pitchFamily="34" charset="-120"/>
                  </a:rPr>
                  <a:t>Військова підготовка на 3-4 курсах</a:t>
                </a:r>
                <a:endParaRPr lang="en-US" sz="1950" dirty="0"/>
              </a:p>
            </p:txBody>
          </p:sp>
          <p:sp>
            <p:nvSpPr>
              <p:cNvPr id="34" name="Text 4">
                <a:extLst>
                  <a:ext uri="{FF2B5EF4-FFF2-40B4-BE49-F238E27FC236}">
                    <a16:creationId xmlns="" xmlns:a16="http://schemas.microsoft.com/office/drawing/2014/main" id="{D7130E35-45C2-11C4-E359-B108285C29FC}"/>
                  </a:ext>
                </a:extLst>
              </p:cNvPr>
              <p:cNvSpPr/>
              <p:nvPr/>
            </p:nvSpPr>
            <p:spPr>
              <a:xfrm>
                <a:off x="1083588" y="3881557"/>
                <a:ext cx="3704273" cy="222277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n-US" sz="15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Включити окрему дисципліну «Військова підготовка» (870 год., 29 креди́тів ЄКТС, з них 435 год. аудиторних занять), що не входить у 240 кредитів підготовки бакалавра. Зазначити після блоку вибіркових компонент.</a:t>
                </a:r>
                <a:endParaRPr lang="en-US" sz="1550" dirty="0"/>
              </a:p>
            </p:txBody>
          </p:sp>
        </p:grpSp>
        <p:sp>
          <p:nvSpPr>
            <p:cNvPr id="23" name="Shape 5">
              <a:extLst>
                <a:ext uri="{FF2B5EF4-FFF2-40B4-BE49-F238E27FC236}">
                  <a16:creationId xmlns="" xmlns:a16="http://schemas.microsoft.com/office/drawing/2014/main" id="{03673D70-B002-C83C-9621-9A863EC33415}"/>
                </a:ext>
              </a:extLst>
            </p:cNvPr>
            <p:cNvSpPr/>
            <p:nvPr/>
          </p:nvSpPr>
          <p:spPr>
            <a:xfrm>
              <a:off x="5207437" y="2920960"/>
              <a:ext cx="4215408" cy="3404592"/>
            </a:xfrm>
            <a:prstGeom prst="roundRect">
              <a:avLst>
                <a:gd name="adj" fmla="val 3223"/>
              </a:avLst>
            </a:prstGeom>
            <a:solidFill>
              <a:srgbClr val="FFFFFF"/>
            </a:solidFill>
            <a:ln w="22860">
              <a:solidFill>
                <a:srgbClr val="C0C1D7"/>
              </a:solidFill>
              <a:prstDash val="solid"/>
            </a:ln>
          </p:spPr>
        </p:sp>
        <p:sp>
          <p:nvSpPr>
            <p:cNvPr id="24" name="Shape 6">
              <a:extLst>
                <a:ext uri="{FF2B5EF4-FFF2-40B4-BE49-F238E27FC236}">
                  <a16:creationId xmlns="" xmlns:a16="http://schemas.microsoft.com/office/drawing/2014/main" id="{1B4E50BB-EA2F-857B-B502-8FE12A5DCC01}"/>
                </a:ext>
              </a:extLst>
            </p:cNvPr>
            <p:cNvSpPr/>
            <p:nvPr/>
          </p:nvSpPr>
          <p:spPr>
            <a:xfrm>
              <a:off x="5184577" y="2920960"/>
              <a:ext cx="91440" cy="3404592"/>
            </a:xfrm>
            <a:prstGeom prst="roundRect">
              <a:avLst>
                <a:gd name="adj" fmla="val 91163"/>
              </a:avLst>
            </a:prstGeom>
            <a:solidFill>
              <a:srgbClr val="4950BC"/>
            </a:solidFill>
            <a:ln/>
          </p:spPr>
        </p:sp>
        <p:sp>
          <p:nvSpPr>
            <p:cNvPr id="25" name="Text 7">
              <a:extLst>
                <a:ext uri="{FF2B5EF4-FFF2-40B4-BE49-F238E27FC236}">
                  <a16:creationId xmlns="" xmlns:a16="http://schemas.microsoft.com/office/drawing/2014/main" id="{F68A1B39-04D7-319A-74F7-3C67A3392A58}"/>
                </a:ext>
              </a:extLst>
            </p:cNvPr>
            <p:cNvSpPr/>
            <p:nvPr/>
          </p:nvSpPr>
          <p:spPr>
            <a:xfrm>
              <a:off x="5497235" y="3142178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195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Курсові роботи</a:t>
              </a:r>
              <a:endParaRPr lang="en-US" sz="1950" dirty="0"/>
            </a:p>
          </p:txBody>
        </p:sp>
        <p:sp>
          <p:nvSpPr>
            <p:cNvPr id="26" name="Text 8">
              <a:extLst>
                <a:ext uri="{FF2B5EF4-FFF2-40B4-BE49-F238E27FC236}">
                  <a16:creationId xmlns="" xmlns:a16="http://schemas.microsoft.com/office/drawing/2014/main" id="{8088B516-734C-6458-FF7C-71E63AACA57A}"/>
                </a:ext>
              </a:extLst>
            </p:cNvPr>
            <p:cNvSpPr/>
            <p:nvPr/>
          </p:nvSpPr>
          <p:spPr>
            <a:xfrm>
              <a:off x="5497235" y="3571399"/>
              <a:ext cx="3704392" cy="15876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x-none" sz="1550" noProof="1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1 курсова робота на 3 курсі та 1 на 4 курсі.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x-none" sz="1550" noProof="1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Кількість кредитів для однієї курсової – 3-6.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x-none" sz="1550" noProof="1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Кредити та форма контролю встановлюється тільки для міждисциплінарної курсової.</a:t>
              </a:r>
              <a:endParaRPr lang="x-none" sz="1550" noProof="1"/>
            </a:p>
          </p:txBody>
        </p:sp>
        <p:sp>
          <p:nvSpPr>
            <p:cNvPr id="27" name="Shape 9">
              <a:extLst>
                <a:ext uri="{FF2B5EF4-FFF2-40B4-BE49-F238E27FC236}">
                  <a16:creationId xmlns="" xmlns:a16="http://schemas.microsoft.com/office/drawing/2014/main" id="{9902EAEA-5DFC-5AEC-6AB5-2471A5485084}"/>
                </a:ext>
              </a:extLst>
            </p:cNvPr>
            <p:cNvSpPr/>
            <p:nvPr/>
          </p:nvSpPr>
          <p:spPr>
            <a:xfrm>
              <a:off x="9621203" y="2920960"/>
              <a:ext cx="4215289" cy="3404592"/>
            </a:xfrm>
            <a:prstGeom prst="roundRect">
              <a:avLst>
                <a:gd name="adj" fmla="val 3223"/>
              </a:avLst>
            </a:prstGeom>
            <a:solidFill>
              <a:srgbClr val="FFFFFF"/>
            </a:solidFill>
            <a:ln w="22860">
              <a:solidFill>
                <a:srgbClr val="C0C1D7"/>
              </a:solidFill>
              <a:prstDash val="solid"/>
            </a:ln>
          </p:spPr>
        </p:sp>
        <p:sp>
          <p:nvSpPr>
            <p:cNvPr id="28" name="Shape 10">
              <a:extLst>
                <a:ext uri="{FF2B5EF4-FFF2-40B4-BE49-F238E27FC236}">
                  <a16:creationId xmlns="" xmlns:a16="http://schemas.microsoft.com/office/drawing/2014/main" id="{BF8687B9-EAB7-AEAA-557C-8FE6CF639A3F}"/>
                </a:ext>
              </a:extLst>
            </p:cNvPr>
            <p:cNvSpPr/>
            <p:nvPr/>
          </p:nvSpPr>
          <p:spPr>
            <a:xfrm>
              <a:off x="9598343" y="2920960"/>
              <a:ext cx="91440" cy="3404592"/>
            </a:xfrm>
            <a:prstGeom prst="roundRect">
              <a:avLst>
                <a:gd name="adj" fmla="val 91163"/>
              </a:avLst>
            </a:prstGeom>
            <a:solidFill>
              <a:srgbClr val="4950BC"/>
            </a:solidFill>
            <a:ln/>
          </p:spPr>
        </p:sp>
        <p:sp>
          <p:nvSpPr>
            <p:cNvPr id="29" name="Text 11">
              <a:extLst>
                <a:ext uri="{FF2B5EF4-FFF2-40B4-BE49-F238E27FC236}">
                  <a16:creationId xmlns="" xmlns:a16="http://schemas.microsoft.com/office/drawing/2014/main" id="{8D775312-4A18-843F-97E1-5AC7E706555B}"/>
                </a:ext>
              </a:extLst>
            </p:cNvPr>
            <p:cNvSpPr/>
            <p:nvPr/>
          </p:nvSpPr>
          <p:spPr>
            <a:xfrm>
              <a:off x="9911001" y="3142178"/>
              <a:ext cx="3704273" cy="6203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195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Форми підсумкового контролю</a:t>
              </a:r>
              <a:endParaRPr lang="en-US" sz="1950" dirty="0"/>
            </a:p>
          </p:txBody>
        </p:sp>
        <p:sp>
          <p:nvSpPr>
            <p:cNvPr id="30" name="Text 12">
              <a:extLst>
                <a:ext uri="{FF2B5EF4-FFF2-40B4-BE49-F238E27FC236}">
                  <a16:creationId xmlns="" xmlns:a16="http://schemas.microsoft.com/office/drawing/2014/main" id="{363C2C31-0DA3-0F18-5491-E7E5C3AF804F}"/>
                </a:ext>
              </a:extLst>
            </p:cNvPr>
            <p:cNvSpPr/>
            <p:nvPr/>
          </p:nvSpPr>
          <p:spPr>
            <a:xfrm>
              <a:off x="9911001" y="3881557"/>
              <a:ext cx="3704273" cy="12701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Не більше 8 форм контролю на семестр, з них 3-5 іспитів. Виняток: 4 семестр – можливі 9 форм контролю у зв'язку з введенням БЗВП.</a:t>
              </a:r>
              <a:endParaRPr lang="en-US" sz="155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4527" y="74019"/>
            <a:ext cx="13780401" cy="1167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Освітня програма "Середня освіта (Музичне мистецтво)"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584527" y="550913"/>
            <a:ext cx="765048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uk-UA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Перший (б</a:t>
            </a:r>
            <a:r>
              <a:rPr lang="en-US" sz="2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акалаврський</a:t>
            </a:r>
            <a:r>
              <a:rPr lang="uk-UA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)</a:t>
            </a: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рівень</a:t>
            </a:r>
            <a:r>
              <a:rPr lang="uk-UA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вищої освіти</a:t>
            </a:r>
            <a:endParaRPr lang="en-US" sz="2900" dirty="0"/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9C1BBAF5-E261-8AB4-0013-54E909E19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6145"/>
              </p:ext>
            </p:extLst>
          </p:nvPr>
        </p:nvGraphicFramePr>
        <p:xfrm>
          <a:off x="162234" y="1017638"/>
          <a:ext cx="14364925" cy="7106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28">
                  <a:extLst>
                    <a:ext uri="{9D8B030D-6E8A-4147-A177-3AD203B41FA5}">
                      <a16:colId xmlns="" xmlns:a16="http://schemas.microsoft.com/office/drawing/2014/main" val="4207193826"/>
                    </a:ext>
                  </a:extLst>
                </a:gridCol>
                <a:gridCol w="4227541">
                  <a:extLst>
                    <a:ext uri="{9D8B030D-6E8A-4147-A177-3AD203B41FA5}">
                      <a16:colId xmlns="" xmlns:a16="http://schemas.microsoft.com/office/drawing/2014/main" val="3930516052"/>
                    </a:ext>
                  </a:extLst>
                </a:gridCol>
                <a:gridCol w="788574">
                  <a:extLst>
                    <a:ext uri="{9D8B030D-6E8A-4147-A177-3AD203B41FA5}">
                      <a16:colId xmlns="" xmlns:a16="http://schemas.microsoft.com/office/drawing/2014/main" val="856245119"/>
                    </a:ext>
                  </a:extLst>
                </a:gridCol>
                <a:gridCol w="1188995">
                  <a:extLst>
                    <a:ext uri="{9D8B030D-6E8A-4147-A177-3AD203B41FA5}">
                      <a16:colId xmlns="" xmlns:a16="http://schemas.microsoft.com/office/drawing/2014/main" val="3857006355"/>
                    </a:ext>
                  </a:extLst>
                </a:gridCol>
                <a:gridCol w="1662237">
                  <a:extLst>
                    <a:ext uri="{9D8B030D-6E8A-4147-A177-3AD203B41FA5}">
                      <a16:colId xmlns="" xmlns:a16="http://schemas.microsoft.com/office/drawing/2014/main" val="1691230171"/>
                    </a:ext>
                  </a:extLst>
                </a:gridCol>
                <a:gridCol w="1979330">
                  <a:extLst>
                    <a:ext uri="{9D8B030D-6E8A-4147-A177-3AD203B41FA5}">
                      <a16:colId xmlns="" xmlns:a16="http://schemas.microsoft.com/office/drawing/2014/main" val="3937512033"/>
                    </a:ext>
                  </a:extLst>
                </a:gridCol>
                <a:gridCol w="1401096">
                  <a:extLst>
                    <a:ext uri="{9D8B030D-6E8A-4147-A177-3AD203B41FA5}">
                      <a16:colId xmlns="" xmlns:a16="http://schemas.microsoft.com/office/drawing/2014/main" val="581345536"/>
                    </a:ext>
                  </a:extLst>
                </a:gridCol>
                <a:gridCol w="2507224">
                  <a:extLst>
                    <a:ext uri="{9D8B030D-6E8A-4147-A177-3AD203B41FA5}">
                      <a16:colId xmlns="" xmlns:a16="http://schemas.microsoft.com/office/drawing/2014/main" val="2995572524"/>
                    </a:ext>
                  </a:extLst>
                </a:gridCol>
              </a:tblGrid>
              <a:tr h="5127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№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Дисципліна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К-ть год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К-ть кредитів ЄКТС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Аудиторні години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Рекомендований семестр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Форма контролю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kern="100" dirty="0">
                          <a:effectLst/>
                        </a:rPr>
                        <a:t>Кафедра, яка забезпечує викладання</a:t>
                      </a:r>
                      <a:endParaRPr lang="x-non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159215722"/>
                  </a:ext>
                </a:extLst>
              </a:tr>
              <a:tr h="256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1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Вступ до спеціальності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90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 год. </a:t>
                      </a:r>
                      <a:br>
                        <a:rPr lang="uk-UA" sz="1600" kern="100" dirty="0">
                          <a:effectLst/>
                        </a:rPr>
                      </a:b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1С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1,2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>
                          <a:effectLst/>
                        </a:rPr>
                        <a:t>музики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1545197028"/>
                  </a:ext>
                </a:extLst>
              </a:tr>
              <a:tr h="256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2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Психологія: загальна, вікова, педагогічна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150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5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4 год.</a:t>
                      </a:r>
                      <a:br>
                        <a:rPr lang="uk-UA" sz="1600" kern="100">
                          <a:effectLst/>
                        </a:rPr>
                      </a:br>
                      <a:r>
                        <a:rPr lang="uk-UA" sz="1600" kern="100">
                          <a:effectLst/>
                        </a:rPr>
                        <a:t>2Л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2С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2,3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>
                          <a:effectLst/>
                        </a:rPr>
                        <a:t>психології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652050819"/>
                  </a:ext>
                </a:extLst>
              </a:tr>
              <a:tr h="4473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3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Педагогіка з основами </a:t>
                      </a:r>
                      <a:r>
                        <a:rPr lang="uk-UA" sz="1500" kern="100" dirty="0" err="1">
                          <a:effectLst/>
                        </a:rPr>
                        <a:t>педмайстерності</a:t>
                      </a:r>
                      <a:r>
                        <a:rPr lang="ru-RU" sz="1500" kern="100" dirty="0">
                          <a:effectLst/>
                        </a:rPr>
                        <a:t>/</a:t>
                      </a:r>
                      <a:r>
                        <a:rPr lang="uk-UA" sz="1500" kern="100" dirty="0">
                          <a:effectLst/>
                        </a:rPr>
                        <a:t>Педагогіка та майстерність управління освітнім процесом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150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5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4 год.</a:t>
                      </a:r>
                      <a:br>
                        <a:rPr lang="uk-UA" sz="1600" kern="100" dirty="0">
                          <a:effectLst/>
                        </a:rPr>
                      </a:br>
                      <a:r>
                        <a:rPr lang="uk-UA" sz="1600" kern="100" dirty="0">
                          <a:effectLst/>
                        </a:rPr>
                        <a:t>2Л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2С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3,4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>
                          <a:effectLst/>
                        </a:rPr>
                        <a:t>педагогіки та соціальної роботи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987045459"/>
                  </a:ext>
                </a:extLst>
              </a:tr>
              <a:tr h="412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4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>
                          <a:effectLst/>
                        </a:rPr>
                        <a:t>Методика соціально-виховної роботи в сучасних умовах</a:t>
                      </a:r>
                      <a:endParaRPr lang="x-none" sz="1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 год.</a:t>
                      </a:r>
                      <a:br>
                        <a:rPr lang="uk-UA" sz="1600" kern="100" dirty="0">
                          <a:effectLst/>
                        </a:rPr>
                      </a:b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1С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4,5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>
                          <a:effectLst/>
                        </a:rPr>
                        <a:t>педагогіки та соціальної роботи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4250693903"/>
                  </a:ext>
                </a:extLst>
              </a:tr>
              <a:tr h="7141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5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 err="1">
                          <a:effectLst/>
                        </a:rPr>
                        <a:t>Здоровʼязбережувальні</a:t>
                      </a:r>
                      <a:r>
                        <a:rPr lang="uk-UA" sz="1500" kern="100" dirty="0">
                          <a:effectLst/>
                        </a:rPr>
                        <a:t> технології та </a:t>
                      </a:r>
                      <a:r>
                        <a:rPr lang="uk-UA" sz="1500" kern="100" dirty="0" err="1">
                          <a:effectLst/>
                        </a:rPr>
                        <a:t>домедична</a:t>
                      </a:r>
                      <a:r>
                        <a:rPr lang="uk-UA" sz="1500" kern="100" dirty="0">
                          <a:effectLst/>
                        </a:rPr>
                        <a:t> допомога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3 год.</a:t>
                      </a:r>
                      <a:br>
                        <a:rPr lang="uk-UA" sz="1600" kern="100" dirty="0">
                          <a:effectLst/>
                        </a:rPr>
                      </a:b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2С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5,6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>
                          <a:effectLst/>
                        </a:rPr>
                        <a:t>терапії, реабілітації та </a:t>
                      </a:r>
                      <a:r>
                        <a:rPr lang="uk-UA" sz="1400" kern="100" dirty="0" err="1">
                          <a:effectLst/>
                        </a:rPr>
                        <a:t>здоровʼязбережувальних</a:t>
                      </a:r>
                      <a:r>
                        <a:rPr lang="uk-UA" sz="1400" kern="100" dirty="0">
                          <a:effectLst/>
                        </a:rPr>
                        <a:t> технологій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84359263"/>
                  </a:ext>
                </a:extLst>
              </a:tr>
              <a:tr h="3781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6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Методика викладання фахової дисципліни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270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6 год.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4,5,6,7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smtClean="0">
                          <a:effectLst/>
                        </a:rPr>
                        <a:t>музики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964851462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7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Ознайомлювальна педагогічна практика (1 раз</a:t>
                      </a:r>
                      <a:r>
                        <a:rPr lang="ru-RU" sz="1500" kern="100" dirty="0">
                          <a:effectLst/>
                        </a:rPr>
                        <a:t>/ </a:t>
                      </a:r>
                      <a:r>
                        <a:rPr lang="uk-UA" sz="1500" kern="100" dirty="0">
                          <a:effectLst/>
                        </a:rPr>
                        <a:t>тиждень)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6-8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 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3,4,5,6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smtClean="0">
                          <a:effectLst/>
                        </a:rPr>
                        <a:t>музики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687761820"/>
                  </a:ext>
                </a:extLst>
              </a:tr>
              <a:tr h="471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Педагогічна практика (4 тижні)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180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6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 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7,8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іспит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smtClean="0">
                          <a:effectLst/>
                        </a:rPr>
                        <a:t>музики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25052152"/>
                  </a:ext>
                </a:extLst>
              </a:tr>
              <a:tr h="6408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9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Курс з проблеми викладання дисципліни в школі (на вибір </a:t>
                      </a:r>
                      <a:r>
                        <a:rPr lang="uk-UA" sz="1500" kern="100" dirty="0" err="1">
                          <a:effectLst/>
                        </a:rPr>
                        <a:t>методкомісії</a:t>
                      </a:r>
                      <a:r>
                        <a:rPr lang="uk-UA" sz="1500" kern="100" dirty="0">
                          <a:effectLst/>
                        </a:rPr>
                        <a:t> кафедри</a:t>
                      </a:r>
                      <a:r>
                        <a:rPr lang="ru-RU" sz="1500" kern="100" dirty="0">
                          <a:effectLst/>
                        </a:rPr>
                        <a:t>/ФППСР</a:t>
                      </a:r>
                      <a:r>
                        <a:rPr lang="uk-UA" sz="1500" kern="100" dirty="0">
                          <a:effectLst/>
                        </a:rPr>
                        <a:t>)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2 год.</a:t>
                      </a:r>
                      <a:br>
                        <a:rPr lang="uk-UA" sz="1600" kern="100">
                          <a:effectLst/>
                        </a:rPr>
                      </a:br>
                      <a:r>
                        <a:rPr lang="uk-UA" sz="1600" kern="100">
                          <a:effectLst/>
                        </a:rPr>
                        <a:t>1Л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1С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7,8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залік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 smtClean="0">
                          <a:effectLst/>
                        </a:rPr>
                        <a:t>музики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202146114"/>
                  </a:ext>
                </a:extLst>
              </a:tr>
              <a:tr h="6408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10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ІТ та онлайн-сервіси в професійній діяльності вчителя (на вибір </a:t>
                      </a:r>
                      <a:r>
                        <a:rPr lang="uk-UA" sz="1500" kern="100" dirty="0" err="1">
                          <a:effectLst/>
                        </a:rPr>
                        <a:t>методкомісії</a:t>
                      </a:r>
                      <a:r>
                        <a:rPr lang="uk-UA" sz="1500" kern="100" dirty="0">
                          <a:effectLst/>
                        </a:rPr>
                        <a:t> кафедри</a:t>
                      </a:r>
                      <a:r>
                        <a:rPr lang="ru-RU" sz="1500" kern="100" dirty="0">
                          <a:effectLst/>
                        </a:rPr>
                        <a:t>/ ФППСР</a:t>
                      </a:r>
                      <a:r>
                        <a:rPr lang="uk-UA" sz="1500" kern="100" dirty="0">
                          <a:effectLst/>
                        </a:rPr>
                        <a:t>)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150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5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4 год.</a:t>
                      </a:r>
                      <a:br>
                        <a:rPr lang="uk-UA" sz="1600" kern="100">
                          <a:effectLst/>
                        </a:rPr>
                      </a:br>
                      <a:r>
                        <a:rPr lang="uk-UA" sz="1600" kern="100">
                          <a:effectLst/>
                        </a:rPr>
                        <a:t>2Л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2С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3,4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залік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>
                          <a:effectLst/>
                        </a:rPr>
                        <a:t>кафедра, яка здійснює  підготовку </a:t>
                      </a:r>
                      <a:r>
                        <a:rPr lang="en-US" sz="1400" kern="100" dirty="0">
                          <a:effectLst/>
                        </a:rPr>
                        <a:t>IT</a:t>
                      </a:r>
                      <a:r>
                        <a:rPr lang="uk-UA" sz="1400" kern="100" dirty="0">
                          <a:effectLst/>
                        </a:rPr>
                        <a:t>-фахівців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3428940201"/>
                  </a:ext>
                </a:extLst>
              </a:tr>
              <a:tr h="4643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11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Риторика (на вибір </a:t>
                      </a:r>
                      <a:r>
                        <a:rPr lang="uk-UA" sz="1500" kern="100" dirty="0" err="1">
                          <a:effectLst/>
                        </a:rPr>
                        <a:t>методкомісії</a:t>
                      </a:r>
                      <a:r>
                        <a:rPr lang="uk-UA" sz="1500" kern="100" dirty="0">
                          <a:effectLst/>
                        </a:rPr>
                        <a:t> кафедри</a:t>
                      </a:r>
                      <a:r>
                        <a:rPr lang="ru-RU" sz="1500" kern="100" dirty="0">
                          <a:effectLst/>
                        </a:rPr>
                        <a:t>/ ФППСР</a:t>
                      </a:r>
                      <a:r>
                        <a:rPr lang="uk-UA" sz="1500" kern="100" dirty="0">
                          <a:effectLst/>
                        </a:rPr>
                        <a:t>)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90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2 год.</a:t>
                      </a:r>
                      <a:br>
                        <a:rPr lang="uk-UA" sz="1600" kern="100">
                          <a:effectLst/>
                        </a:rPr>
                      </a:br>
                      <a:r>
                        <a:rPr lang="uk-UA" sz="1600" kern="100">
                          <a:effectLst/>
                        </a:rPr>
                        <a:t>1Л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1С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5,6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залік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kern="100" dirty="0" smtClean="0">
                          <a:effectLst/>
                        </a:rPr>
                        <a:t>філологічний </a:t>
                      </a:r>
                      <a:r>
                        <a:rPr lang="uk-UA" sz="1400" kern="100" dirty="0">
                          <a:effectLst/>
                        </a:rPr>
                        <a:t>факультет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3472040909"/>
                  </a:ext>
                </a:extLst>
              </a:tr>
              <a:tr h="1281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500" kern="100" dirty="0">
                          <a:effectLst/>
                        </a:rPr>
                        <a:t>ЗАГАЛОМ</a:t>
                      </a:r>
                      <a:endParaRPr lang="x-none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 dirty="0">
                          <a:effectLst/>
                        </a:rPr>
                        <a:t> 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800" b="1" kern="100" dirty="0">
                          <a:effectLst/>
                        </a:rPr>
                        <a:t>51-53</a:t>
                      </a:r>
                      <a:endParaRPr lang="x-non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kern="100" dirty="0">
                          <a:effectLst/>
                        </a:rPr>
                        <a:t> 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="" xmlns:a16="http://schemas.microsoft.com/office/drawing/2014/main" val="21229899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3B6B509-447D-B7E3-60AB-2C271F0D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="" xmlns:a16="http://schemas.microsoft.com/office/drawing/2014/main" id="{66EF549F-12C8-E349-091B-9C3490703C85}"/>
              </a:ext>
            </a:extLst>
          </p:cNvPr>
          <p:cNvSpPr/>
          <p:nvPr/>
        </p:nvSpPr>
        <p:spPr>
          <a:xfrm>
            <a:off x="584527" y="74019"/>
            <a:ext cx="13780401" cy="1167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Освітня програма "Середня освіта (Музичне мистецтво)"</a:t>
            </a:r>
            <a:endParaRPr lang="en-US" sz="3650" dirty="0"/>
          </a:p>
        </p:txBody>
      </p:sp>
      <p:sp>
        <p:nvSpPr>
          <p:cNvPr id="4" name="Text 1">
            <a:extLst>
              <a:ext uri="{FF2B5EF4-FFF2-40B4-BE49-F238E27FC236}">
                <a16:creationId xmlns="" xmlns:a16="http://schemas.microsoft.com/office/drawing/2014/main" id="{D6849436-8A18-B275-A929-39C85D8132FF}"/>
              </a:ext>
            </a:extLst>
          </p:cNvPr>
          <p:cNvSpPr/>
          <p:nvPr/>
        </p:nvSpPr>
        <p:spPr>
          <a:xfrm>
            <a:off x="584527" y="550913"/>
            <a:ext cx="765048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uk-UA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Другий (</a:t>
            </a:r>
            <a:r>
              <a:rPr lang="uk-UA" sz="2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магісте</a:t>
            </a:r>
            <a:r>
              <a:rPr lang="en-US" sz="2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рський</a:t>
            </a:r>
            <a:r>
              <a:rPr lang="uk-UA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)</a:t>
            </a: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рівень</a:t>
            </a:r>
            <a:r>
              <a:rPr lang="uk-UA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вищої освіти</a:t>
            </a:r>
            <a:endParaRPr lang="en-US" sz="29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BF628AB4-9BAE-0D1A-982B-163D0B258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805551"/>
              </p:ext>
            </p:extLst>
          </p:nvPr>
        </p:nvGraphicFramePr>
        <p:xfrm>
          <a:off x="584527" y="1017637"/>
          <a:ext cx="13942632" cy="6693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53">
                  <a:extLst>
                    <a:ext uri="{9D8B030D-6E8A-4147-A177-3AD203B41FA5}">
                      <a16:colId xmlns="" xmlns:a16="http://schemas.microsoft.com/office/drawing/2014/main" val="2566072562"/>
                    </a:ext>
                  </a:extLst>
                </a:gridCol>
                <a:gridCol w="3613846">
                  <a:extLst>
                    <a:ext uri="{9D8B030D-6E8A-4147-A177-3AD203B41FA5}">
                      <a16:colId xmlns="" xmlns:a16="http://schemas.microsoft.com/office/drawing/2014/main" val="3541398157"/>
                    </a:ext>
                  </a:extLst>
                </a:gridCol>
                <a:gridCol w="1194619">
                  <a:extLst>
                    <a:ext uri="{9D8B030D-6E8A-4147-A177-3AD203B41FA5}">
                      <a16:colId xmlns="" xmlns:a16="http://schemas.microsoft.com/office/drawing/2014/main" val="2026662885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292648755"/>
                    </a:ext>
                  </a:extLst>
                </a:gridCol>
                <a:gridCol w="1622323">
                  <a:extLst>
                    <a:ext uri="{9D8B030D-6E8A-4147-A177-3AD203B41FA5}">
                      <a16:colId xmlns="" xmlns:a16="http://schemas.microsoft.com/office/drawing/2014/main" val="4042208340"/>
                    </a:ext>
                  </a:extLst>
                </a:gridCol>
                <a:gridCol w="1374299">
                  <a:extLst>
                    <a:ext uri="{9D8B030D-6E8A-4147-A177-3AD203B41FA5}">
                      <a16:colId xmlns="" xmlns:a16="http://schemas.microsoft.com/office/drawing/2014/main" val="1495211069"/>
                    </a:ext>
                  </a:extLst>
                </a:gridCol>
                <a:gridCol w="1044436">
                  <a:extLst>
                    <a:ext uri="{9D8B030D-6E8A-4147-A177-3AD203B41FA5}">
                      <a16:colId xmlns="" xmlns:a16="http://schemas.microsoft.com/office/drawing/2014/main" val="1058396296"/>
                    </a:ext>
                  </a:extLst>
                </a:gridCol>
                <a:gridCol w="3126656">
                  <a:extLst>
                    <a:ext uri="{9D8B030D-6E8A-4147-A177-3AD203B41FA5}">
                      <a16:colId xmlns="" xmlns:a16="http://schemas.microsoft.com/office/drawing/2014/main" val="3699582479"/>
                    </a:ext>
                  </a:extLst>
                </a:gridCol>
              </a:tblGrid>
              <a:tr h="48576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№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Дисципліна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К-ть год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К-ть кредитів ЄКТС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Аудиторні години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Рекомендований семестр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>
                          <a:effectLst/>
                        </a:rPr>
                        <a:t>Форма контролю</a:t>
                      </a:r>
                      <a:endParaRPr lang="x-none" sz="1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kern="100" dirty="0">
                          <a:effectLst/>
                        </a:rPr>
                        <a:t>Кафедра, яка забезпечує викладання</a:t>
                      </a:r>
                      <a:endParaRPr lang="x-none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extLst>
                  <a:ext uri="{0D108BD9-81ED-4DB2-BD59-A6C34878D82A}">
                    <a16:rowId xmlns="" xmlns:a16="http://schemas.microsoft.com/office/drawing/2014/main" val="1717356671"/>
                  </a:ext>
                </a:extLst>
              </a:tr>
              <a:tr h="166364">
                <a:tc gridSpan="8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000" kern="100" dirty="0" err="1">
                          <a:effectLst/>
                        </a:rPr>
                        <a:t>Обовʼязкові</a:t>
                      </a:r>
                      <a:r>
                        <a:rPr lang="uk-UA" sz="2000" kern="100" dirty="0">
                          <a:effectLst/>
                        </a:rPr>
                        <a:t> дисципліни</a:t>
                      </a:r>
                      <a:endParaRPr lang="x-non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3711005"/>
                  </a:ext>
                </a:extLst>
              </a:tr>
              <a:tr h="507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1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 dirty="0">
                          <a:effectLst/>
                        </a:rPr>
                        <a:t>Професійне та особистісне становлення вчителя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1С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залік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педагогіки та методики початкової освіти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1293199601"/>
                  </a:ext>
                </a:extLst>
              </a:tr>
              <a:tr h="3316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 dirty="0">
                          <a:effectLst/>
                        </a:rPr>
                        <a:t>Інклюзивна педагогіка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1С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педагогіки та соціальної роботи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3419672263"/>
                  </a:ext>
                </a:extLst>
              </a:tr>
              <a:tr h="4947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 dirty="0">
                          <a:effectLst/>
                        </a:rPr>
                        <a:t>Технологія викладання фахової дисципліни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180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6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2С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1,2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кафедра музики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3992486188"/>
                  </a:ext>
                </a:extLst>
              </a:tr>
              <a:tr h="559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4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Інформаційно-комунікаційні технології</a:t>
                      </a:r>
                      <a:r>
                        <a:rPr lang="ru-RU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Хмарні технології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1Лб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1,2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іспит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кафедра, яка здійснює підготовку ІТ-фахівців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4292132338"/>
                  </a:ext>
                </a:extLst>
              </a:tr>
              <a:tr h="3238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5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Педагогічна практика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8 тижнів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 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 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 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кафедра музики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3836956113"/>
                  </a:ext>
                </a:extLst>
              </a:tr>
              <a:tr h="1663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 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ЗАГАЛОМ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 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b="1" kern="100" dirty="0">
                          <a:effectLst/>
                        </a:rPr>
                        <a:t>27</a:t>
                      </a:r>
                      <a:endParaRPr lang="x-none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 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 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 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 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3313387570"/>
                  </a:ext>
                </a:extLst>
              </a:tr>
              <a:tr h="166364">
                <a:tc gridSpan="8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000" kern="100" dirty="0">
                          <a:effectLst/>
                        </a:rPr>
                        <a:t>Вибіркові дисципліни</a:t>
                      </a:r>
                      <a:endParaRPr lang="x-non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0665866"/>
                  </a:ext>
                </a:extLst>
              </a:tr>
              <a:tr h="6476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1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 dirty="0">
                          <a:effectLst/>
                        </a:rPr>
                        <a:t>Інноваційні технології навчання у сучасній школі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1П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2,3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педагогіки та методики початкової освіти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3446981492"/>
                  </a:ext>
                </a:extLst>
              </a:tr>
              <a:tr h="6476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2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Педагогічний менеджмент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90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1П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2,3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педагогіки та методики початкової освіти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593192457"/>
                  </a:ext>
                </a:extLst>
              </a:tr>
              <a:tr h="6756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 dirty="0">
                          <a:effectLst/>
                        </a:rPr>
                        <a:t>Лідерство та основи партнерської взаємодії в освітньому процесі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1П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2,3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 педагогіки та методики початкової освіти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4101180523"/>
                  </a:ext>
                </a:extLst>
              </a:tr>
              <a:tr h="6476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4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Партнерство і професійна комунікація вчителя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90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3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1Л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uk-UA" sz="1600" kern="100">
                          <a:effectLst/>
                        </a:rPr>
                        <a:t>1П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2,3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залік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педагогіки та соціальної роботи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751653099"/>
                  </a:ext>
                </a:extLst>
              </a:tr>
              <a:tr h="4857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5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kern="100">
                          <a:effectLst/>
                        </a:rPr>
                        <a:t>Тренінг професійного розвитку вчителя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90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1Л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uk-UA" sz="1600" kern="100" dirty="0">
                          <a:effectLst/>
                        </a:rPr>
                        <a:t>1П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2,3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>
                          <a:effectLst/>
                        </a:rPr>
                        <a:t>залік</a:t>
                      </a:r>
                      <a:endParaRPr lang="x-none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600" kern="100" dirty="0">
                          <a:effectLst/>
                        </a:rPr>
                        <a:t>педагогіки та соціальної роботи</a:t>
                      </a:r>
                      <a:endParaRPr lang="x-none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00" marR="53400" marT="0" marB="0" anchor="ctr"/>
                </a:tc>
                <a:extLst>
                  <a:ext uri="{0D108BD9-81ED-4DB2-BD59-A6C34878D82A}">
                    <a16:rowId xmlns="" xmlns:a16="http://schemas.microsoft.com/office/drawing/2014/main" val="132189222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C9C2391-836A-0190-A716-EE1A812E9A8C}"/>
              </a:ext>
            </a:extLst>
          </p:cNvPr>
          <p:cNvSpPr/>
          <p:nvPr/>
        </p:nvSpPr>
        <p:spPr>
          <a:xfrm>
            <a:off x="12788979" y="7713155"/>
            <a:ext cx="1841421" cy="466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028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BE74E8-8E7E-A730-5BA2-AB770131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="" xmlns:a16="http://schemas.microsoft.com/office/drawing/2014/main" id="{638501B7-9E15-F800-8207-DEEB7FA6C3B0}"/>
              </a:ext>
            </a:extLst>
          </p:cNvPr>
          <p:cNvSpPr/>
          <p:nvPr/>
        </p:nvSpPr>
        <p:spPr>
          <a:xfrm>
            <a:off x="8659485" y="1445342"/>
            <a:ext cx="58994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>
                <a:solidFill>
                  <a:srgbClr val="FF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ВАЖЛИВО!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="" xmlns:a16="http://schemas.microsoft.com/office/drawing/2014/main" id="{227388CE-1002-3B54-B838-2676055DF641}"/>
              </a:ext>
            </a:extLst>
          </p:cNvPr>
          <p:cNvSpPr/>
          <p:nvPr/>
        </p:nvSpPr>
        <p:spPr>
          <a:xfrm>
            <a:off x="793790" y="2964426"/>
            <a:ext cx="13379410" cy="3819833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Shape 2">
            <a:extLst>
              <a:ext uri="{FF2B5EF4-FFF2-40B4-BE49-F238E27FC236}">
                <a16:creationId xmlns="" xmlns:a16="http://schemas.microsoft.com/office/drawing/2014/main" id="{6430D58D-E756-17C3-D5B4-3E448E6CBB36}"/>
              </a:ext>
            </a:extLst>
          </p:cNvPr>
          <p:cNvSpPr/>
          <p:nvPr/>
        </p:nvSpPr>
        <p:spPr>
          <a:xfrm>
            <a:off x="999768" y="325182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</p:sp>
      <p:pic>
        <p:nvPicPr>
          <p:cNvPr id="5" name="Image 0" descr="preencoded.png">
            <a:extLst>
              <a:ext uri="{FF2B5EF4-FFF2-40B4-BE49-F238E27FC236}">
                <a16:creationId xmlns="" xmlns:a16="http://schemas.microsoft.com/office/drawing/2014/main" id="{3E8C7EAC-1C37-AA73-FC72-7378EF073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518651"/>
            <a:ext cx="267891" cy="267891"/>
          </a:xfrm>
          <a:prstGeom prst="rect">
            <a:avLst/>
          </a:prstGeom>
        </p:spPr>
      </p:pic>
      <p:sp>
        <p:nvSpPr>
          <p:cNvPr id="7" name="Text 4">
            <a:extLst>
              <a:ext uri="{FF2B5EF4-FFF2-40B4-BE49-F238E27FC236}">
                <a16:creationId xmlns="" xmlns:a16="http://schemas.microsoft.com/office/drawing/2014/main" id="{AB5265C5-7CB4-D803-6045-CAA0A11BF3E4}"/>
              </a:ext>
            </a:extLst>
          </p:cNvPr>
          <p:cNvSpPr/>
          <p:nvPr/>
        </p:nvSpPr>
        <p:spPr>
          <a:xfrm>
            <a:off x="896779" y="4018590"/>
            <a:ext cx="1283684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31</a:t>
            </a:r>
            <a:r>
              <a:rPr lang="en-US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.0</a:t>
            </a:r>
            <a:r>
              <a:rPr lang="uk-UA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r>
              <a:rPr lang="en-US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.2026 </a:t>
            </a:r>
            <a:r>
              <a:rPr lang="en-US" sz="21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</a:t>
            </a:r>
            <a:r>
              <a:rPr lang="en-US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подати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рапорти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вибіркові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навчальні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дисципліни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та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кількість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студентів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uk-UA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які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обрали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їх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із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загальноуніверситетського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загальнофакультетського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каталогів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і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каталогу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дисциплін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спеціальності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 3 (і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бакалаврського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і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магістерського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рівнів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), 4, 5, 6, 7, 8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семестри</a:t>
            </a:r>
            <a:r>
              <a:rPr lang="uk-UA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/>
            </a:r>
            <a:br>
              <a:rPr lang="uk-UA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endParaRPr lang="en-US" sz="2100" dirty="0"/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06</a:t>
            </a:r>
            <a:r>
              <a:rPr lang="en-US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.04.2026 </a:t>
            </a:r>
            <a:r>
              <a:rPr lang="en-US" sz="21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</a:t>
            </a:r>
            <a:r>
              <a:rPr lang="en-US" sz="2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подати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робочі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навчальні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плани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освітніми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програмами</a:t>
            </a:r>
            <a:r>
              <a:rPr lang="uk-UA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зміни до освітніх програм</a:t>
            </a:r>
            <a:endParaRPr lang="en-US" sz="21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F0BD9C8-D169-945B-C2ED-622B95CF2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271" y="80490"/>
            <a:ext cx="2934929" cy="288393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03E9E15-6669-4E13-FF00-2FF536DB8ABE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29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779389"/>
            <a:ext cx="67201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Графік освітнього процесу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478762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Перший (бакалаврський) рівень вищої освіти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280190" y="39670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Перший семестр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80190" y="447555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 </a:t>
            </a:r>
            <a:r>
              <a:rPr lang="en-US" sz="15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тижнів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80190" y="5289233"/>
            <a:ext cx="35361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 тижнів теоретичних занять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тижні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ндивідуальної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роботи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тижні сесії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308074" y="39670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Другий семестр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08074" y="447555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 </a:t>
            </a:r>
            <a:r>
              <a:rPr lang="en-US" sz="15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тижнів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5289233"/>
            <a:ext cx="35361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 тижнів теоретичних занять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тижні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ндивідуальної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роботи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тижні сесії</a:t>
            </a:r>
            <a:endParaRPr lang="en-US" sz="155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6F7491D-EE16-F95A-49FD-AAE73CBEE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4569" y="7322"/>
            <a:ext cx="9197853" cy="82296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D579260-D8BB-92F7-3834-C1A9F3975DC5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1727"/>
            <a:ext cx="67201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Графік освітнього процесу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31100"/>
            <a:ext cx="887325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Другий (магістерський) рівень вищої освіти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303770" y="2924889"/>
            <a:ext cx="22860" cy="3872984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</p:sp>
      <p:sp>
        <p:nvSpPr>
          <p:cNvPr id="5" name="Shape 3"/>
          <p:cNvSpPr/>
          <p:nvPr/>
        </p:nvSpPr>
        <p:spPr>
          <a:xfrm>
            <a:off x="6519505" y="313670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</p:sp>
      <p:sp>
        <p:nvSpPr>
          <p:cNvPr id="6" name="Shape 4"/>
          <p:cNvSpPr/>
          <p:nvPr/>
        </p:nvSpPr>
        <p:spPr>
          <a:xfrm>
            <a:off x="7091958" y="2924889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66372" y="29620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3842028" y="29931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Перший семестр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93790" y="3422333"/>
            <a:ext cx="55291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 тижнів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- 15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теор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+ 2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інд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+ 3 сесія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515582" y="432732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</p:sp>
      <p:sp>
        <p:nvSpPr>
          <p:cNvPr id="11" name="Shape 9"/>
          <p:cNvSpPr/>
          <p:nvPr/>
        </p:nvSpPr>
        <p:spPr>
          <a:xfrm>
            <a:off x="7091958" y="411551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66372" y="41527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8307467" y="41837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Другий семестр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8307467" y="4612958"/>
            <a:ext cx="55291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 тижнів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- 15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теор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+ 2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інд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+ 3 сесія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6519505" y="5353645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</p:sp>
      <p:sp>
        <p:nvSpPr>
          <p:cNvPr id="16" name="Shape 14"/>
          <p:cNvSpPr/>
          <p:nvPr/>
        </p:nvSpPr>
        <p:spPr>
          <a:xfrm>
            <a:off x="7091958" y="514183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66372" y="517904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3842028" y="52100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Останній семестр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5639276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17 тижнів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- 11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теор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+ 2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інд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+ 2 сесія + 2 атестація</a:t>
            </a:r>
            <a:endParaRPr lang="en-US" sz="155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D94B3E41-58E9-AA31-7CB4-18093BE23BE6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59485" y="1445342"/>
            <a:ext cx="58994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>
                <a:solidFill>
                  <a:srgbClr val="FF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ВАЖЛИВО!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488293"/>
            <a:ext cx="13379410" cy="3295965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36942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857863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4520326"/>
            <a:ext cx="5799238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uk-UA" sz="4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Робочий навчальний план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999768" y="4917162"/>
            <a:ext cx="1283684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x-none" sz="4000" dirty="0"/>
              <a:t>розробляється на основі затвердженого у встановленому порядку навчального плану згідно затвердженої освітньої програми</a:t>
            </a:r>
            <a:r>
              <a:rPr lang="x-none" sz="4000" dirty="0">
                <a:effectLst/>
              </a:rPr>
              <a:t> </a:t>
            </a:r>
            <a:endParaRPr lang="en-US" sz="40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AA9553E-7582-758A-38A1-517BBBA08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271" y="235648"/>
            <a:ext cx="2934929" cy="288393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963F8D03-CA92-8048-88CE-A7966C1EF1EA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63879"/>
            <a:ext cx="61973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Обсяги освітніх програм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480792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240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6280190" y="4383762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Кредитів ЄКТС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80190" y="4812983"/>
            <a:ext cx="23533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освітньо-професійної програми бакалавра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881586" y="3480792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90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8881586" y="4383762"/>
            <a:ext cx="2353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Кредитів ЄКТС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881586" y="4812983"/>
            <a:ext cx="23535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освітньо-професійної програми магістра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1719076" y="4872149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uk-UA" sz="5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кредит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11719076" y="6655014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uk-UA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30 годин</a:t>
            </a:r>
            <a:endParaRPr lang="en-US" sz="3600" dirty="0"/>
          </a:p>
        </p:txBody>
      </p:sp>
      <p:sp>
        <p:nvSpPr>
          <p:cNvPr id="14" name="Стрелка вниз 13">
            <a:extLst>
              <a:ext uri="{FF2B5EF4-FFF2-40B4-BE49-F238E27FC236}">
                <a16:creationId xmlns="" xmlns:a16="http://schemas.microsoft.com/office/drawing/2014/main" id="{8A32502A-7EB9-A499-E99F-1563AFFC551E}"/>
              </a:ext>
            </a:extLst>
          </p:cNvPr>
          <p:cNvSpPr/>
          <p:nvPr/>
        </p:nvSpPr>
        <p:spPr>
          <a:xfrm>
            <a:off x="12748474" y="5527112"/>
            <a:ext cx="230107" cy="9526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12F5EB3-DDB1-741F-7836-F92760A2547A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5071"/>
            <a:ext cx="70779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Структура освітніх програм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771775" y="2871907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50%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884" y="1631513"/>
            <a:ext cx="2977039" cy="297703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87823" y="4856440"/>
            <a:ext cx="280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Мінімум обов'язкових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28566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Обов'язкові навчальні дисципліни повинні становити не менше 50% від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загального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обсягу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кредитів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9417248" y="2871907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75%</a:t>
            </a:r>
            <a:endParaRPr lang="en-US" sz="3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358" y="1631513"/>
            <a:ext cx="2977039" cy="297703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085898" y="4856440"/>
            <a:ext cx="31039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Максимум обов'язкових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439144" y="5285661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Обсяг обов'язкових дисциплін не може перевищувати 75% від загальної кількості кредитів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93790" y="63423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Для магістра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93790" y="685085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Вибіркові навчальні дисципліни повинні становити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менше 25%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від загальної кількості кредитів ЄКТС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7564874" y="63423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Для бакалавра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7564874" y="685085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Вибіркові навчальні дисципліни повинні становити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менше 27%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від загальної кількості кредитів ЄКТС</a:t>
            </a:r>
            <a:endParaRPr lang="en-US" sz="155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DF9F986-E2DF-E084-315E-8E278A863040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50018"/>
            <a:ext cx="56046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Тривалість підготовки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967752"/>
            <a:ext cx="7556421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4950B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57330" y="2967752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6569988" y="3188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Бакалавр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69988" y="3618190"/>
            <a:ext cx="70454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роки 10 місяців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загальна тривалість підготовки на першому (бакалаврському) рівні вищої освіти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280190" y="4672846"/>
            <a:ext cx="7556421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4950B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57330" y="4672846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6569988" y="48940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Магістр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569988" y="5323284"/>
            <a:ext cx="70454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рік 4 місяці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загальна тривалість підготовки на другому (магістерському) рівні вищої освіти</a:t>
            </a:r>
            <a:endParaRPr lang="en-US" sz="15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000E139-1E61-1D37-5F2A-6A758E082404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5619"/>
            <a:ext cx="115444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Контактні години та навчальне навантаження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112532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856672"/>
            <a:ext cx="31308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Денна форма - бакалавр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285893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 до 20 годин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контактних годин в 1 кредиті ЄКТС. Решта часу відводиться на самостійну роботу студентів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986" y="3112532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3856672"/>
            <a:ext cx="29106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Денна форма - магістр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4285893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 до 10 годин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контактних годин в 1 кредиті ЄКТС. Решта часу відводиться на самостійну роботу студентів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4302" y="3112532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8566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Заочна форма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4285893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20-30% від обсягу аудиторних занять за планом денної форми навчання для всіх курсів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793790" y="5560902"/>
            <a:ext cx="13042821" cy="3238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3" name="Text 8"/>
          <p:cNvSpPr/>
          <p:nvPr/>
        </p:nvSpPr>
        <p:spPr>
          <a:xfrm>
            <a:off x="793790" y="581644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навчальний рік планується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 кредитів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(30 кредитів на семестр для всіх курсів)</a:t>
            </a:r>
            <a:endParaRPr lang="en-US" sz="155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07F5140-4528-C52B-059C-E3C266003E45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81313"/>
            <a:ext cx="100474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Кількість аудиторних годин на тиждень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89822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438632" y="3966448"/>
            <a:ext cx="353734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Перший (бакалаврський) рівень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438632" y="4705826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більше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 годин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аудиторних занять на тиждень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23986" y="389822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868829" y="3966448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Другий (магістерський) рівень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868829" y="4705826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більше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 годин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аудиторних занять на тиждень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54302" y="389822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299144" y="3966448"/>
            <a:ext cx="27312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Індивідуальна робота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299144" y="4395668"/>
            <a:ext cx="353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25%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від обсягу часу, відведеного на аудиторні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заняття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всіх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курсів</a:t>
            </a:r>
            <a:r>
              <a:rPr lang="uk-UA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endParaRPr lang="en-US" sz="15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F2EDDC5-407D-32D2-071F-3452E055C0FD}"/>
              </a:ext>
            </a:extLst>
          </p:cNvPr>
          <p:cNvSpPr/>
          <p:nvPr/>
        </p:nvSpPr>
        <p:spPr>
          <a:xfrm>
            <a:off x="12788979" y="7669161"/>
            <a:ext cx="1841421" cy="5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1742</Words>
  <Application>Microsoft Office PowerPoint</Application>
  <PresentationFormat>Произвольный</PresentationFormat>
  <Paragraphs>415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Inter</vt:lpstr>
      <vt:lpstr>Arial Black</vt:lpstr>
      <vt:lpstr>Symbol</vt:lpstr>
      <vt:lpstr>Calibri</vt:lpstr>
      <vt:lpstr>Poppins</vt:lpstr>
      <vt:lpstr>Inter Light</vt:lpstr>
      <vt:lpstr>Times New Roman</vt:lpstr>
      <vt:lpstr>Arial</vt:lpstr>
      <vt:lpstr>Inter Bold</vt:lpstr>
      <vt:lpstr>Montserrat Ultra-Bold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Учетная запись Майкрософт</cp:lastModifiedBy>
  <cp:revision>6</cp:revision>
  <dcterms:created xsi:type="dcterms:W3CDTF">2026-03-04T21:02:03Z</dcterms:created>
  <dcterms:modified xsi:type="dcterms:W3CDTF">2026-03-19T10:44:27Z</dcterms:modified>
</cp:coreProperties>
</file>