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2" r:id="rId2"/>
    <p:sldId id="272" r:id="rId3"/>
    <p:sldId id="300" r:id="rId4"/>
    <p:sldId id="301" r:id="rId5"/>
    <p:sldId id="294" r:id="rId6"/>
    <p:sldId id="289" r:id="rId7"/>
    <p:sldId id="287" r:id="rId8"/>
    <p:sldId id="298" r:id="rId9"/>
    <p:sldId id="270" r:id="rId10"/>
    <p:sldId id="276" r:id="rId11"/>
    <p:sldId id="290" r:id="rId12"/>
    <p:sldId id="291" r:id="rId13"/>
    <p:sldId id="299" r:id="rId14"/>
    <p:sldId id="292" r:id="rId15"/>
    <p:sldId id="280" r:id="rId16"/>
  </p:sldIdLst>
  <p:sldSz cx="12192000" cy="6858000"/>
  <p:notesSz cx="6858000" cy="9144000"/>
  <p:embeddedFontLst>
    <p:embeddedFont>
      <p:font typeface="Montserrat Medium" panose="020B0604020202020204" charset="-52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gYw5Ro3J2mIMVlGrwwfgI2VF8R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>
      <p:cViewPr>
        <p:scale>
          <a:sx n="66" d="100"/>
          <a:sy n="66" d="100"/>
        </p:scale>
        <p:origin x="-1243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30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914680045500985E-2"/>
          <c:y val="2.9906496010164305E-2"/>
          <c:w val="0.9739060430765093"/>
          <c:h val="0.90199380310021138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Лист3!$A$4</c:f>
              <c:strCache>
                <c:ptCount val="1"/>
                <c:pt idx="0">
                  <c:v>НФДУ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Лист3!$B$1:$G$1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Лист3!$B$4:$G$4</c:f>
              <c:numCache>
                <c:formatCode>0.00</c:formatCode>
                <c:ptCount val="6"/>
                <c:pt idx="0">
                  <c:v>159.01400000000001</c:v>
                </c:pt>
                <c:pt idx="1">
                  <c:v>2304.3000000000002</c:v>
                </c:pt>
                <c:pt idx="3">
                  <c:v>2217.8000000000002</c:v>
                </c:pt>
                <c:pt idx="4">
                  <c:v>4788.3999999999996</c:v>
                </c:pt>
                <c:pt idx="5">
                  <c:v>6976</c:v>
                </c:pt>
              </c:numCache>
            </c:numRef>
          </c:val>
        </c:ser>
        <c:ser>
          <c:idx val="4"/>
          <c:order val="1"/>
          <c:tx>
            <c:strRef>
              <c:f>Лист3!$A$5</c:f>
              <c:strCache>
                <c:ptCount val="1"/>
                <c:pt idx="0">
                  <c:v>Міжнародні проєкти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Лист3!$B$1:$G$1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Лист3!$B$5:$G$5</c:f>
              <c:numCache>
                <c:formatCode>General</c:formatCode>
                <c:ptCount val="6"/>
                <c:pt idx="3" formatCode="0.00">
                  <c:v>2726</c:v>
                </c:pt>
                <c:pt idx="4" formatCode="0.00">
                  <c:v>3190.1</c:v>
                </c:pt>
                <c:pt idx="5">
                  <c:v>4773</c:v>
                </c:pt>
              </c:numCache>
            </c:numRef>
          </c:val>
        </c:ser>
        <c:ser>
          <c:idx val="5"/>
          <c:order val="2"/>
          <c:tx>
            <c:strRef>
              <c:f>Лист3!$A$6</c:f>
              <c:strCache>
                <c:ptCount val="1"/>
                <c:pt idx="0">
                  <c:v>госпдоговори / субвенції/НКП/ЦККНО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Лист3!$B$1:$G$1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Лист3!$B$6:$G$6</c:f>
              <c:numCache>
                <c:formatCode>0.00</c:formatCode>
                <c:ptCount val="6"/>
                <c:pt idx="0">
                  <c:v>398.75</c:v>
                </c:pt>
                <c:pt idx="1">
                  <c:v>381.4</c:v>
                </c:pt>
                <c:pt idx="2">
                  <c:v>411.8</c:v>
                </c:pt>
                <c:pt idx="3">
                  <c:v>1272.8</c:v>
                </c:pt>
                <c:pt idx="4">
                  <c:v>1700.5</c:v>
                </c:pt>
                <c:pt idx="5">
                  <c:v>2300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32689408"/>
        <c:axId val="141234688"/>
      </c:barChart>
      <c:catAx>
        <c:axId val="13268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41234688"/>
        <c:crosses val="autoZero"/>
        <c:auto val="1"/>
        <c:lblAlgn val="ctr"/>
        <c:lblOffset val="100"/>
        <c:noMultiLvlLbl val="0"/>
      </c:catAx>
      <c:valAx>
        <c:axId val="141234688"/>
        <c:scaling>
          <c:orientation val="minMax"/>
          <c:max val="1500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ru-RU"/>
          </a:p>
        </c:txPr>
        <c:crossAx val="1326894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7.7880973464367273E-2"/>
          <c:y val="2.5467826551963054E-2"/>
          <c:w val="0.65275163297364636"/>
          <c:h val="0.31416759814671025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900"/>
            </a:pPr>
            <a:r>
              <a:rPr lang="uk-UA" sz="1900" b="0" dirty="0"/>
              <a:t>Обсяг залученого фінансування НДР, </a:t>
            </a:r>
            <a:r>
              <a:rPr lang="uk-UA" sz="1900" b="0" dirty="0" err="1"/>
              <a:t>тис.грн</a:t>
            </a:r>
            <a:endParaRPr lang="uk-UA" sz="1900" b="0" dirty="0"/>
          </a:p>
        </c:rich>
      </c:tx>
      <c:layout>
        <c:manualLayout>
          <c:xMode val="edge"/>
          <c:yMode val="edge"/>
          <c:x val="0.20927557716506059"/>
          <c:y val="5.2538945476333143E-2"/>
        </c:manualLayout>
      </c:layout>
      <c:overlay val="1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Загальний фонд</c:v>
          </c:tx>
          <c:invertIfNegative val="0"/>
          <c:cat>
            <c:numRef>
              <c:f>Лист1!$A$12:$A$17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Лист1!$B$12:$B$17</c:f>
              <c:numCache>
                <c:formatCode>0</c:formatCode>
                <c:ptCount val="6"/>
                <c:pt idx="0">
                  <c:v>16660.583999999999</c:v>
                </c:pt>
                <c:pt idx="1">
                  <c:v>17405.580000000002</c:v>
                </c:pt>
                <c:pt idx="2">
                  <c:v>13051.95</c:v>
                </c:pt>
                <c:pt idx="3">
                  <c:v>11221.5</c:v>
                </c:pt>
                <c:pt idx="4">
                  <c:v>17681.900000000001</c:v>
                </c:pt>
                <c:pt idx="5" formatCode="General">
                  <c:v>21281.1</c:v>
                </c:pt>
              </c:numCache>
            </c:numRef>
          </c:val>
        </c:ser>
        <c:ser>
          <c:idx val="1"/>
          <c:order val="1"/>
          <c:tx>
            <c:v>Спеціальний фонд</c:v>
          </c:tx>
          <c:invertIfNegative val="0"/>
          <c:cat>
            <c:numRef>
              <c:f>Лист1!$A$12:$A$17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Лист1!$C$12:$C$17</c:f>
              <c:numCache>
                <c:formatCode>0</c:formatCode>
                <c:ptCount val="6"/>
                <c:pt idx="0">
                  <c:v>672.76400000000001</c:v>
                </c:pt>
                <c:pt idx="1">
                  <c:v>2685.7</c:v>
                </c:pt>
                <c:pt idx="2">
                  <c:v>411.8</c:v>
                </c:pt>
                <c:pt idx="3">
                  <c:v>6216.6</c:v>
                </c:pt>
                <c:pt idx="4">
                  <c:v>9679</c:v>
                </c:pt>
                <c:pt idx="5">
                  <c:v>14049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32687360"/>
        <c:axId val="141232384"/>
      </c:barChart>
      <c:catAx>
        <c:axId val="13268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1232384"/>
        <c:crosses val="autoZero"/>
        <c:auto val="1"/>
        <c:lblAlgn val="ctr"/>
        <c:lblOffset val="100"/>
        <c:noMultiLvlLbl val="0"/>
      </c:catAx>
      <c:valAx>
        <c:axId val="141232384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crossAx val="13268736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B0450-2142-416B-88DF-5A39AF0E4330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62389-5287-4042-8417-9C6EEA90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89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4602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575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784274" y="806499"/>
            <a:ext cx="593187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2540977" y="1517895"/>
            <a:ext cx="79775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784274" y="806499"/>
            <a:ext cx="593187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Medium"/>
              <a:buNone/>
              <a:defRPr sz="4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imeshighereducation.com/world-university-rankings/yuriy-fedkovych-chernivtsi-national-university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7577"/>
          <a:stretch/>
        </p:blipFill>
        <p:spPr>
          <a:xfrm>
            <a:off x="6496050" y="-34826"/>
            <a:ext cx="5687144" cy="544405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811640" y="1690197"/>
            <a:ext cx="7228576" cy="260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ru-RU" sz="3000" dirty="0" err="1"/>
              <a:t>Д</a:t>
            </a:r>
            <a:r>
              <a:rPr lang="ru-RU" sz="3000" dirty="0" err="1" smtClean="0"/>
              <a:t>оповідь</a:t>
            </a:r>
            <a:r>
              <a:rPr lang="ru-RU" sz="3000" dirty="0" smtClean="0"/>
              <a:t> </a:t>
            </a:r>
            <a:r>
              <a:rPr lang="ru-RU" sz="3000" dirty="0"/>
              <a:t>про стан і </a:t>
            </a:r>
            <a:r>
              <a:rPr lang="ru-RU" sz="3000" dirty="0" err="1"/>
              <a:t>перспективи</a:t>
            </a:r>
            <a:r>
              <a:rPr lang="ru-RU" sz="3000" dirty="0"/>
              <a:t> </a:t>
            </a:r>
            <a:r>
              <a:rPr lang="ru-RU" sz="3000" dirty="0" err="1"/>
              <a:t>розвитку</a:t>
            </a:r>
            <a:r>
              <a:rPr lang="ru-RU" sz="3000" dirty="0"/>
              <a:t> </a:t>
            </a:r>
            <a:r>
              <a:rPr lang="ru-RU" sz="3000" dirty="0" err="1"/>
              <a:t>наукової</a:t>
            </a:r>
            <a:r>
              <a:rPr lang="ru-RU" sz="3000" dirty="0"/>
              <a:t>, </a:t>
            </a:r>
            <a:r>
              <a:rPr lang="ru-RU" sz="3000" dirty="0" err="1"/>
              <a:t>науково-технічної</a:t>
            </a:r>
            <a:r>
              <a:rPr lang="ru-RU" sz="3000" dirty="0"/>
              <a:t> та </a:t>
            </a:r>
            <a:r>
              <a:rPr lang="ru-RU" sz="3000" dirty="0" err="1"/>
              <a:t>інноваційної</a:t>
            </a:r>
            <a:r>
              <a:rPr lang="ru-RU" sz="3000" dirty="0"/>
              <a:t> </a:t>
            </a:r>
            <a:r>
              <a:rPr lang="ru-RU" sz="3000" dirty="0" err="1"/>
              <a:t>діяльності</a:t>
            </a:r>
            <a:r>
              <a:rPr lang="ru-RU" sz="3000" dirty="0"/>
              <a:t> в </a:t>
            </a:r>
            <a:r>
              <a:rPr lang="ru-RU" sz="3000" dirty="0" err="1" smtClean="0"/>
              <a:t>Університеті</a:t>
            </a:r>
            <a:r>
              <a:rPr lang="uk-UA" sz="3000" dirty="0" smtClean="0"/>
              <a:t/>
            </a:r>
            <a:br>
              <a:rPr lang="uk-UA" sz="3000" dirty="0" smtClean="0"/>
            </a:br>
            <a:r>
              <a:rPr lang="uk-UA" sz="3000" dirty="0" smtClean="0"/>
              <a:t>за </a:t>
            </a:r>
            <a:r>
              <a:rPr lang="uk-UA" sz="3000" dirty="0" smtClean="0"/>
              <a:t>202</a:t>
            </a:r>
            <a:r>
              <a:rPr lang="en-US" sz="3000" dirty="0" smtClean="0"/>
              <a:t>5</a:t>
            </a:r>
            <a:endParaRPr sz="3000" dirty="0"/>
          </a:p>
        </p:txBody>
      </p:sp>
      <p:sp>
        <p:nvSpPr>
          <p:cNvPr id="78" name="Google Shape;78;p7"/>
          <p:cNvSpPr txBox="1"/>
          <p:nvPr/>
        </p:nvSpPr>
        <p:spPr>
          <a:xfrm>
            <a:off x="811640" y="4539474"/>
            <a:ext cx="4761315" cy="120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000"/>
              <a:buFont typeface="Arial"/>
              <a:buNone/>
            </a:pPr>
            <a:r>
              <a:rPr lang="ru-RU" sz="2000" dirty="0" smtClean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Проректор з </a:t>
            </a:r>
            <a:r>
              <a:rPr lang="ru-RU" sz="2000" dirty="0" err="1" smtClean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наукової</a:t>
            </a:r>
            <a:r>
              <a:rPr lang="ru-RU" sz="2000" dirty="0" smtClean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роботи</a:t>
            </a:r>
            <a:endParaRPr lang="ru-RU" sz="2000" dirty="0" smtClean="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000"/>
              <a:buFont typeface="Arial"/>
              <a:buNone/>
            </a:pPr>
            <a:r>
              <a:rPr lang="ru-RU" sz="2000" dirty="0" err="1" smtClean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Юрій</a:t>
            </a:r>
            <a:r>
              <a:rPr lang="ru-RU" sz="2000" dirty="0" smtClean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ХАЛАВКА</a:t>
            </a:r>
            <a:endParaRPr sz="2000" dirty="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224"/>
            <a:ext cx="12192000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oogle Shape;8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28" y="355040"/>
            <a:ext cx="2536988" cy="913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548680"/>
            <a:ext cx="8984134" cy="1325563"/>
          </a:xfrm>
        </p:spPr>
        <p:txBody>
          <a:bodyPr/>
          <a:lstStyle/>
          <a:p>
            <a:r>
              <a:rPr lang="uk-UA" dirty="0" smtClean="0"/>
              <a:t>Організаційні заходи: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392" y="1484784"/>
            <a:ext cx="11305256" cy="5112568"/>
          </a:xfrm>
        </p:spPr>
        <p:txBody>
          <a:bodyPr/>
          <a:lstStyle/>
          <a:p>
            <a:r>
              <a:rPr lang="ru-RU" sz="2200" b="1" dirty="0" err="1" smtClean="0"/>
              <a:t>Оновлено</a:t>
            </a:r>
            <a:r>
              <a:rPr lang="ru-RU" sz="2200" b="1" dirty="0" smtClean="0"/>
              <a:t> </a:t>
            </a:r>
            <a:r>
              <a:rPr lang="ru-RU" sz="2200" b="1" dirty="0" smtClean="0"/>
              <a:t>рейтингов</a:t>
            </a:r>
            <a:r>
              <a:rPr lang="uk-UA" sz="2200" b="1" dirty="0" smtClean="0"/>
              <a:t>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анкети</a:t>
            </a:r>
            <a:r>
              <a:rPr lang="ru-RU" sz="2200" b="1" dirty="0" smtClean="0"/>
              <a:t> з </a:t>
            </a:r>
            <a:r>
              <a:rPr lang="ru-RU" sz="2200" b="1" dirty="0" err="1" smtClean="0"/>
              <a:t>урахуванням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критеріїв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міжнародних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рейтингів</a:t>
            </a:r>
            <a:endParaRPr lang="en-US" sz="2200" b="1" dirty="0" smtClean="0"/>
          </a:p>
          <a:p>
            <a:r>
              <a:rPr lang="uk-UA" sz="2200" b="1" dirty="0" smtClean="0"/>
              <a:t>Створено </a:t>
            </a:r>
            <a:r>
              <a:rPr lang="ru-RU" sz="2200" dirty="0" err="1" smtClean="0"/>
              <a:t>міждисциплінарні</a:t>
            </a:r>
            <a:r>
              <a:rPr lang="ru-RU" sz="2200" dirty="0" smtClean="0"/>
              <a:t> </a:t>
            </a:r>
            <a:r>
              <a:rPr lang="ru-RU" sz="2200" dirty="0" err="1"/>
              <a:t>центри</a:t>
            </a:r>
            <a:r>
              <a:rPr lang="ru-RU" sz="2200" dirty="0"/>
              <a:t>: </a:t>
            </a:r>
            <a:r>
              <a:rPr lang="ru-RU" sz="2200" dirty="0" err="1"/>
              <a:t>Міжнародний</a:t>
            </a:r>
            <a:r>
              <a:rPr lang="ru-RU" sz="2200" dirty="0"/>
              <a:t> </a:t>
            </a:r>
            <a:r>
              <a:rPr lang="ru-RU" sz="2200" dirty="0" err="1"/>
              <a:t>навчально-науковий</a:t>
            </a:r>
            <a:r>
              <a:rPr lang="ru-RU" sz="2200" dirty="0"/>
              <a:t> центр «</a:t>
            </a:r>
            <a:r>
              <a:rPr lang="en-US" sz="2200" dirty="0"/>
              <a:t>International Center for Computer Science and Artificial 61 Intelligence» (ICCSAI), </a:t>
            </a:r>
            <a:r>
              <a:rPr lang="ru-RU" sz="2200" dirty="0"/>
              <a:t>Центр </a:t>
            </a:r>
            <a:r>
              <a:rPr lang="ru-RU" sz="2200" dirty="0" err="1"/>
              <a:t>біомеханіки</a:t>
            </a:r>
            <a:r>
              <a:rPr lang="ru-RU" sz="2200" dirty="0"/>
              <a:t> та </a:t>
            </a:r>
            <a:r>
              <a:rPr lang="ru-RU" sz="2200" dirty="0" err="1"/>
              <a:t>біосумісних</a:t>
            </a:r>
            <a:r>
              <a:rPr lang="ru-RU" sz="2200" dirty="0"/>
              <a:t> </a:t>
            </a:r>
            <a:r>
              <a:rPr lang="ru-RU" sz="2200" dirty="0" err="1" smtClean="0"/>
              <a:t>матеріалів</a:t>
            </a:r>
            <a:endParaRPr lang="ru-RU" sz="2200" dirty="0" smtClean="0"/>
          </a:p>
          <a:p>
            <a:r>
              <a:rPr lang="ru-RU" sz="2200" dirty="0" err="1" smtClean="0"/>
              <a:t>навчальнонауковий</a:t>
            </a:r>
            <a:r>
              <a:rPr lang="ru-RU" sz="2200" dirty="0" smtClean="0"/>
              <a:t> </a:t>
            </a:r>
            <a:r>
              <a:rPr lang="ru-RU" sz="2200" dirty="0"/>
              <a:t>центр «</a:t>
            </a:r>
            <a:r>
              <a:rPr lang="ru-RU" sz="2200" dirty="0" err="1"/>
              <a:t>Кіберполігон</a:t>
            </a:r>
            <a:r>
              <a:rPr lang="ru-RU" sz="2200" dirty="0"/>
              <a:t>» та «</a:t>
            </a:r>
            <a:r>
              <a:rPr lang="ru-RU" sz="2200" dirty="0" err="1"/>
              <a:t>Науковий</a:t>
            </a:r>
            <a:r>
              <a:rPr lang="ru-RU" sz="2200" dirty="0"/>
              <a:t> </a:t>
            </a:r>
            <a:r>
              <a:rPr lang="ru-RU" sz="2200" dirty="0" err="1"/>
              <a:t>хаб</a:t>
            </a:r>
            <a:r>
              <a:rPr lang="ru-RU" sz="2200" dirty="0"/>
              <a:t> з </a:t>
            </a:r>
            <a:r>
              <a:rPr lang="ru-RU" sz="2200" dirty="0" err="1"/>
              <a:t>розроблення</a:t>
            </a:r>
            <a:r>
              <a:rPr lang="ru-RU" sz="2200" dirty="0"/>
              <a:t> </a:t>
            </a:r>
            <a:r>
              <a:rPr lang="ru-RU" sz="2200" dirty="0" err="1"/>
              <a:t>апаратнопрограмних</a:t>
            </a:r>
            <a:r>
              <a:rPr lang="ru-RU" sz="2200" dirty="0"/>
              <a:t> </a:t>
            </a:r>
            <a:r>
              <a:rPr lang="ru-RU" sz="2200" dirty="0" err="1"/>
              <a:t>рішень</a:t>
            </a:r>
            <a:r>
              <a:rPr lang="ru-RU" sz="2200" dirty="0"/>
              <a:t> на </a:t>
            </a:r>
            <a:r>
              <a:rPr lang="ru-RU" sz="2200" dirty="0" err="1"/>
              <a:t>основі</a:t>
            </a:r>
            <a:r>
              <a:rPr lang="ru-RU" sz="2200" dirty="0"/>
              <a:t> ПЛІС і </a:t>
            </a:r>
            <a:r>
              <a:rPr lang="ru-RU" sz="2200" dirty="0" err="1"/>
              <a:t>вбудованих</a:t>
            </a:r>
            <a:r>
              <a:rPr lang="ru-RU" sz="2200" dirty="0"/>
              <a:t> систем». </a:t>
            </a:r>
            <a:endParaRPr lang="ru-RU" sz="2200" dirty="0" smtClean="0"/>
          </a:p>
          <a:p>
            <a:r>
              <a:rPr lang="ru-RU" sz="2200" dirty="0" smtClean="0"/>
              <a:t>На </a:t>
            </a:r>
            <a:r>
              <a:rPr lang="ru-RU" sz="2200" dirty="0" err="1"/>
              <a:t>реалізацію</a:t>
            </a:r>
            <a:r>
              <a:rPr lang="ru-RU" sz="2200" dirty="0"/>
              <a:t> </a:t>
            </a:r>
            <a:r>
              <a:rPr lang="ru-RU" sz="2200" dirty="0" err="1"/>
              <a:t>Стратегічного</a:t>
            </a:r>
            <a:r>
              <a:rPr lang="ru-RU" sz="2200" dirty="0"/>
              <a:t> плану </a:t>
            </a:r>
            <a:r>
              <a:rPr lang="ru-RU" sz="2200" dirty="0" err="1"/>
              <a:t>розвитку</a:t>
            </a:r>
            <a:r>
              <a:rPr lang="ru-RU" sz="2200" dirty="0"/>
              <a:t> ЧНУ створено Центр </a:t>
            </a:r>
            <a:r>
              <a:rPr lang="ru-RU" sz="2200" dirty="0" err="1"/>
              <a:t>колективного</a:t>
            </a:r>
            <a:r>
              <a:rPr lang="ru-RU" sz="2200" dirty="0"/>
              <a:t> </a:t>
            </a:r>
            <a:r>
              <a:rPr lang="ru-RU" sz="2200" dirty="0" err="1"/>
              <a:t>користування</a:t>
            </a:r>
            <a:r>
              <a:rPr lang="ru-RU" sz="2200" dirty="0"/>
              <a:t> </a:t>
            </a:r>
            <a:r>
              <a:rPr lang="ru-RU" sz="2200" dirty="0" err="1"/>
              <a:t>науковим</a:t>
            </a:r>
            <a:r>
              <a:rPr lang="ru-RU" sz="2200" dirty="0"/>
              <a:t> </a:t>
            </a:r>
            <a:r>
              <a:rPr lang="ru-RU" sz="2200" dirty="0" err="1"/>
              <a:t>обладнанням</a:t>
            </a:r>
            <a:r>
              <a:rPr lang="ru-RU" sz="2200" dirty="0"/>
              <a:t> «</a:t>
            </a:r>
            <a:r>
              <a:rPr lang="ru-RU" sz="2200" dirty="0" err="1"/>
              <a:t>Діагностика</a:t>
            </a:r>
            <a:r>
              <a:rPr lang="ru-RU" sz="2200" dirty="0"/>
              <a:t> </a:t>
            </a:r>
            <a:r>
              <a:rPr lang="ru-RU" sz="2200" dirty="0" err="1"/>
              <a:t>матеріалів</a:t>
            </a:r>
            <a:r>
              <a:rPr lang="ru-RU" sz="2200" dirty="0" smtClean="0"/>
              <a:t>»</a:t>
            </a:r>
            <a:r>
              <a:rPr lang="en-US" sz="2200" dirty="0" smtClean="0"/>
              <a:t>, </a:t>
            </a:r>
            <a:r>
              <a:rPr lang="ru-RU" sz="2200" dirty="0" err="1"/>
              <a:t>який</a:t>
            </a:r>
            <a:r>
              <a:rPr lang="ru-RU" sz="2200" dirty="0"/>
              <a:t> </a:t>
            </a:r>
            <a:r>
              <a:rPr lang="ru-RU" sz="2200" dirty="0" err="1"/>
              <a:t>об’єднав</a:t>
            </a:r>
            <a:r>
              <a:rPr lang="ru-RU" sz="2200" dirty="0"/>
              <a:t> 12 </a:t>
            </a:r>
            <a:r>
              <a:rPr lang="ru-RU" sz="2200" dirty="0" err="1"/>
              <a:t>унікальних</a:t>
            </a:r>
            <a:r>
              <a:rPr lang="ru-RU" sz="2200" dirty="0"/>
              <a:t> </a:t>
            </a:r>
            <a:r>
              <a:rPr lang="ru-RU" sz="2200" dirty="0" err="1" smtClean="0"/>
              <a:t>приладів</a:t>
            </a:r>
            <a:r>
              <a:rPr lang="ru-RU" sz="2200" dirty="0"/>
              <a:t> </a:t>
            </a:r>
            <a:r>
              <a:rPr lang="ru-RU" sz="2200" dirty="0" smtClean="0"/>
              <a:t>і в 2025 </a:t>
            </a:r>
            <a:r>
              <a:rPr lang="ru-RU" sz="2200" dirty="0" err="1" smtClean="0"/>
              <a:t>році</a:t>
            </a:r>
            <a:r>
              <a:rPr lang="ru-RU" sz="2200" dirty="0" smtClean="0"/>
              <a:t> надавав </a:t>
            </a:r>
            <a:r>
              <a:rPr lang="ru-RU" sz="2200" dirty="0" err="1" smtClean="0"/>
              <a:t>послуги</a:t>
            </a:r>
            <a:r>
              <a:rPr lang="ru-RU" sz="2200" dirty="0" smtClean="0"/>
              <a:t> 4 кафедрам </a:t>
            </a:r>
            <a:r>
              <a:rPr lang="ru-RU" sz="2200" dirty="0" err="1" smtClean="0"/>
              <a:t>університету</a:t>
            </a:r>
            <a:r>
              <a:rPr lang="ru-RU" sz="2200" dirty="0" smtClean="0"/>
              <a:t>.</a:t>
            </a:r>
            <a:endParaRPr lang="uk-UA" sz="2200" b="1" dirty="0" smtClean="0"/>
          </a:p>
          <a:p>
            <a:r>
              <a:rPr lang="uk-UA" sz="2200" b="1" dirty="0" smtClean="0"/>
              <a:t>Успішно </a:t>
            </a:r>
            <a:r>
              <a:rPr lang="uk-UA" sz="2200" b="1" dirty="0" smtClean="0"/>
              <a:t>пройдено атестаці</a:t>
            </a:r>
            <a:r>
              <a:rPr lang="uk-UA" sz="2200" b="1" dirty="0"/>
              <a:t>ю</a:t>
            </a:r>
            <a:r>
              <a:rPr lang="uk-UA" sz="2200" b="1" dirty="0" smtClean="0"/>
              <a:t> </a:t>
            </a:r>
            <a:r>
              <a:rPr lang="en-US" sz="2200" b="1" dirty="0" smtClean="0"/>
              <a:t>4 </a:t>
            </a:r>
            <a:r>
              <a:rPr lang="ru-RU" sz="2200" b="1" dirty="0" smtClean="0"/>
              <a:t>об</a:t>
            </a:r>
            <a:r>
              <a:rPr lang="en-US" sz="2200" b="1" dirty="0" smtClean="0"/>
              <a:t>’</a:t>
            </a:r>
            <a:r>
              <a:rPr lang="uk-UA" sz="2200" b="1" dirty="0" err="1" smtClean="0"/>
              <a:t>єктів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нацнадбання</a:t>
            </a:r>
            <a:endParaRPr lang="uk-UA" sz="2200" b="1" dirty="0" smtClean="0"/>
          </a:p>
          <a:p>
            <a:endParaRPr lang="uk-UA" b="1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560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558302"/>
              </p:ext>
            </p:extLst>
          </p:nvPr>
        </p:nvGraphicFramePr>
        <p:xfrm>
          <a:off x="839416" y="1700808"/>
          <a:ext cx="10873208" cy="1958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0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926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31963"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Збільшення кількості публікацій у зарубіжних 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періодичних виданнях 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країн ОЕСР у порівнянні з попереднім роком:</a:t>
                      </a:r>
                    </a:p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за підсумками 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2025 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року – на 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5%.</a:t>
                      </a:r>
                      <a:endParaRPr lang="uk-UA" sz="2000" b="0" i="0" u="none" strike="noStrike" cap="none" dirty="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Arial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Tx/>
                        <a:buChar char="-"/>
                      </a:pP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Показник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виконано.</a:t>
                      </a:r>
                    </a:p>
                    <a:p>
                      <a:pPr marL="285750" marR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Tx/>
                        <a:buChar char="-"/>
                      </a:pP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у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202</a:t>
                      </a:r>
                      <a:r>
                        <a:rPr lang="en-US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році таких публікацій було </a:t>
                      </a:r>
                      <a:r>
                        <a:rPr lang="en-US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439</a:t>
                      </a:r>
                      <a:endParaRPr lang="uk-UA" sz="1800" b="1" i="0" u="none" strike="noStrike" cap="none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marR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Tx/>
                        <a:buChar char="-"/>
                      </a:pP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Станом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на кінець грудня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202</a:t>
                      </a:r>
                      <a:r>
                        <a:rPr lang="en-US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5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р. </a:t>
                      </a:r>
                      <a:endParaRPr lang="uk-UA" sz="1800" b="1" i="0" u="none" strike="noStrike" cap="none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marR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Tx/>
                        <a:buChar char="-"/>
                      </a:pP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опубліковано </a:t>
                      </a:r>
                      <a:r>
                        <a:rPr lang="ru-RU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</a:t>
                      </a:r>
                      <a:r>
                        <a:rPr lang="en-US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61</a:t>
                      </a:r>
                      <a:r>
                        <a:rPr lang="ru-RU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публікацію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Збільшення кількості  склало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22 статті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5%)</a:t>
                      </a:r>
                      <a:endParaRPr lang="uk-UA" sz="1800" b="1" i="0" u="none" strike="noStrike" cap="none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864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370419"/>
              </p:ext>
            </p:extLst>
          </p:nvPr>
        </p:nvGraphicFramePr>
        <p:xfrm>
          <a:off x="551384" y="1340768"/>
          <a:ext cx="11305256" cy="3814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046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4328"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Збільшення кількості науково-педагогічних та 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наукових працівників 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ЗВО, які не менше шести місяців працюють 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за основним 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місцем роботи у ЗВО і мають не менше 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п'яти наукових 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публікацій у виданнях, які індексуються у науково-метричних базах </a:t>
                      </a:r>
                      <a:r>
                        <a:rPr lang="uk-UA" sz="2000" b="0" i="0" u="none" strike="noStrike" cap="none" dirty="0" err="1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Web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</a:t>
                      </a:r>
                      <a:r>
                        <a:rPr lang="uk-UA" sz="2000" b="0" i="0" u="none" strike="noStrike" cap="none" dirty="0" err="1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of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</a:t>
                      </a:r>
                      <a:r>
                        <a:rPr lang="uk-UA" sz="2000" b="0" i="0" u="none" strike="noStrike" cap="none" dirty="0" err="1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Science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та </a:t>
                      </a:r>
                      <a:r>
                        <a:rPr lang="uk-UA" sz="2000" b="0" i="0" u="none" strike="noStrike" cap="none" dirty="0" err="1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Scopus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, </a:t>
                      </a:r>
                    </a:p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за підсумками 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2025 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року – на 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5%.</a:t>
                      </a:r>
                      <a:endParaRPr lang="uk-UA" sz="2000" b="0" i="0" u="none" strike="noStrike" cap="none" dirty="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Arial"/>
                      </a:endParaRPr>
                    </a:p>
                  </a:txBody>
                  <a:tcPr marL="61445" marR="614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Tx/>
                        <a:buChar char="-"/>
                      </a:pP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Показник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виконано.</a:t>
                      </a:r>
                    </a:p>
                    <a:p>
                      <a:pPr marL="285750" marR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Tx/>
                        <a:buChar char="-"/>
                      </a:pP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у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2024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році було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236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осіб, за підсумками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2025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року стало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250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осіб. </a:t>
                      </a:r>
                      <a:endParaRPr lang="uk-UA" sz="1800" b="1" i="0" u="none" strike="noStrike" cap="none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marR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Tx/>
                        <a:buChar char="-"/>
                      </a:pPr>
                      <a:r>
                        <a:rPr lang="en-US" sz="1800" b="1" i="0" u="none" strike="noStrike" cap="none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Збільшення</a:t>
                      </a:r>
                      <a:r>
                        <a:rPr lang="en-US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1" i="0" u="none" strike="noStrike" cap="none" dirty="0" err="1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склало</a:t>
                      </a:r>
                      <a:r>
                        <a:rPr lang="en-US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14</a:t>
                      </a:r>
                      <a:r>
                        <a:rPr lang="en-US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1" i="0" u="none" strike="noStrike" cap="none" dirty="0" err="1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осіб</a:t>
                      </a:r>
                      <a:r>
                        <a:rPr lang="en-US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(6</a:t>
                      </a:r>
                      <a:r>
                        <a:rPr lang="en-US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%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endParaRPr lang="uk-UA" sz="1800" b="1" i="0" u="none" strike="noStrike" cap="none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  <a:endParaRPr lang="uk-UA" sz="2000" b="1" i="0" u="none" strike="noStrike" cap="none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2000" b="1" i="0" u="none" strike="noStrike" cap="none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 marL="61445" marR="614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5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26595"/>
            <a:ext cx="8352928" cy="1026142"/>
          </a:xfrm>
        </p:spPr>
        <p:txBody>
          <a:bodyPr/>
          <a:lstStyle/>
          <a:p>
            <a:r>
              <a:rPr lang="uk-UA" dirty="0" smtClean="0"/>
              <a:t>КРІ/завдання проректора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1344" y="764704"/>
            <a:ext cx="11881320" cy="5976664"/>
          </a:xfrm>
        </p:spPr>
        <p:txBody>
          <a:bodyPr/>
          <a:lstStyle/>
          <a:p>
            <a:r>
              <a:rPr lang="uk-UA" sz="2200" dirty="0"/>
              <a:t>Проходження атестації  за 4 науковими напрямками,  в </a:t>
            </a:r>
            <a:r>
              <a:rPr lang="uk-UA" sz="2200" dirty="0" err="1"/>
              <a:t>т.ч</a:t>
            </a:r>
            <a:r>
              <a:rPr lang="uk-UA" sz="2200" dirty="0"/>
              <a:t>. щонайменше за 2 напрямками (категорію А або Б).  </a:t>
            </a:r>
            <a:r>
              <a:rPr lang="uk-UA" sz="2200" dirty="0" smtClean="0"/>
              <a:t>-</a:t>
            </a:r>
            <a:r>
              <a:rPr lang="en-US" sz="2200" dirty="0" smtClean="0"/>
              <a:t> </a:t>
            </a:r>
            <a:r>
              <a:rPr lang="uk-UA" sz="2200" b="1" dirty="0" smtClean="0"/>
              <a:t>Виконано. 2 напрямки категорії Б отримали додаткове фінансування сумарно на понад 16 млн грн.</a:t>
            </a:r>
            <a:endParaRPr lang="uk-UA" sz="2200" b="1" dirty="0"/>
          </a:p>
          <a:p>
            <a:r>
              <a:rPr lang="uk-UA" sz="2200" dirty="0"/>
              <a:t>Створення двох </a:t>
            </a:r>
            <a:r>
              <a:rPr lang="uk-UA" sz="2200" dirty="0" err="1"/>
              <a:t>міждисплінарних</a:t>
            </a:r>
            <a:r>
              <a:rPr lang="uk-UA" sz="2200" dirty="0"/>
              <a:t> журналів (природничо-інженерного та гуманітарного).  Підтримка журналів для виведення в категорію </a:t>
            </a:r>
            <a:r>
              <a:rPr lang="uk-UA" sz="2200" dirty="0" smtClean="0"/>
              <a:t>А.</a:t>
            </a:r>
            <a:endParaRPr lang="uk-UA" sz="2200" dirty="0"/>
          </a:p>
          <a:p>
            <a:r>
              <a:rPr lang="uk-UA" sz="2200" dirty="0"/>
              <a:t>Створення Наукового парку </a:t>
            </a:r>
          </a:p>
          <a:p>
            <a:r>
              <a:rPr lang="uk-UA" sz="2200" dirty="0"/>
              <a:t>Створення на базі університету </a:t>
            </a:r>
            <a:r>
              <a:rPr lang="uk-UA" sz="2200" dirty="0" err="1"/>
              <a:t>проєктного</a:t>
            </a:r>
            <a:r>
              <a:rPr lang="uk-UA" sz="2200" dirty="0"/>
              <a:t> офісу. </a:t>
            </a:r>
          </a:p>
          <a:p>
            <a:r>
              <a:rPr lang="uk-UA" sz="2200" dirty="0" smtClean="0"/>
              <a:t>Автоматизація </a:t>
            </a:r>
            <a:r>
              <a:rPr lang="uk-UA" sz="2200" dirty="0"/>
              <a:t>та вдосконалення рейтингів та </a:t>
            </a:r>
            <a:r>
              <a:rPr lang="uk-UA" sz="2200" dirty="0" smtClean="0"/>
              <a:t>звітності - </a:t>
            </a:r>
            <a:r>
              <a:rPr lang="uk-UA" sz="2200" b="1" dirty="0" smtClean="0"/>
              <a:t>виконано</a:t>
            </a:r>
            <a:endParaRPr lang="uk-UA" sz="2200" b="1" dirty="0"/>
          </a:p>
          <a:p>
            <a:r>
              <a:rPr lang="uk-UA" sz="2200" dirty="0" smtClean="0"/>
              <a:t>Подання </a:t>
            </a:r>
            <a:r>
              <a:rPr lang="uk-UA" sz="2200" dirty="0"/>
              <a:t>10 </a:t>
            </a:r>
            <a:r>
              <a:rPr lang="uk-UA" sz="2200" dirty="0" err="1"/>
              <a:t>проєктів</a:t>
            </a:r>
            <a:r>
              <a:rPr lang="uk-UA" sz="2200" dirty="0"/>
              <a:t> на конкурси МОНУ та</a:t>
            </a:r>
            <a:r>
              <a:rPr lang="en-US" sz="2200" dirty="0"/>
              <a:t> </a:t>
            </a:r>
            <a:r>
              <a:rPr lang="en-US" sz="2200" b="1" dirty="0"/>
              <a:t>2 </a:t>
            </a:r>
            <a:r>
              <a:rPr lang="ru-RU" sz="2200" b="1" dirty="0"/>
              <a:t>на </a:t>
            </a:r>
            <a:r>
              <a:rPr lang="ru-RU" sz="2200" b="1" dirty="0" err="1"/>
              <a:t>конкурси</a:t>
            </a:r>
            <a:r>
              <a:rPr lang="uk-UA" sz="2200" b="1" dirty="0"/>
              <a:t> НФДУ, </a:t>
            </a:r>
            <a:r>
              <a:rPr lang="uk-UA" sz="2200" dirty="0"/>
              <a:t>подання щонайменше 2 заявок на конкурси </a:t>
            </a:r>
            <a:r>
              <a:rPr lang="en-US" sz="2200" dirty="0"/>
              <a:t>Horizon </a:t>
            </a:r>
            <a:r>
              <a:rPr lang="en-US" sz="2200" dirty="0" smtClean="0"/>
              <a:t>Europe</a:t>
            </a:r>
            <a:r>
              <a:rPr lang="uk-UA" sz="2200" dirty="0" smtClean="0"/>
              <a:t> – </a:t>
            </a:r>
            <a:r>
              <a:rPr lang="uk-UA" sz="2200" b="1" dirty="0" smtClean="0"/>
              <a:t>виконано (МОНУ – подано 10, виграно – 4.НФДУ – подано 4, виграно 1, </a:t>
            </a:r>
            <a:r>
              <a:rPr lang="en-US" sz="2200" b="1" dirty="0"/>
              <a:t>Horizon </a:t>
            </a:r>
            <a:r>
              <a:rPr lang="en-US" sz="2200" b="1" dirty="0" smtClean="0"/>
              <a:t>Europe</a:t>
            </a:r>
            <a:r>
              <a:rPr lang="uk-UA" sz="2200" b="1" dirty="0" smtClean="0"/>
              <a:t> – подано 2, виграно 0).  </a:t>
            </a:r>
            <a:endParaRPr lang="en-US" sz="2200" b="1" dirty="0"/>
          </a:p>
          <a:p>
            <a:r>
              <a:rPr lang="uk-UA" sz="2200" dirty="0"/>
              <a:t>Атестація </a:t>
            </a:r>
            <a:r>
              <a:rPr lang="en-US" sz="2200" dirty="0"/>
              <a:t>4 </a:t>
            </a:r>
            <a:r>
              <a:rPr lang="ru-RU" sz="2200" dirty="0"/>
              <a:t>об</a:t>
            </a:r>
            <a:r>
              <a:rPr lang="en-US" sz="2200" dirty="0"/>
              <a:t>’</a:t>
            </a:r>
            <a:r>
              <a:rPr lang="uk-UA" sz="2200" dirty="0" err="1"/>
              <a:t>єктів</a:t>
            </a:r>
            <a:r>
              <a:rPr lang="uk-UA" sz="2200" dirty="0"/>
              <a:t> </a:t>
            </a:r>
            <a:r>
              <a:rPr lang="uk-UA" sz="2200" dirty="0" err="1" smtClean="0"/>
              <a:t>нацнадбання</a:t>
            </a:r>
            <a:r>
              <a:rPr lang="uk-UA" sz="2200" b="1" dirty="0" smtClean="0"/>
              <a:t> – виконано</a:t>
            </a:r>
            <a:r>
              <a:rPr lang="en-US" sz="2200" b="1" dirty="0" smtClean="0"/>
              <a:t> (</a:t>
            </a:r>
            <a:r>
              <a:rPr lang="ru-RU" sz="2400" b="1" dirty="0" smtClean="0"/>
              <a:t>на </a:t>
            </a:r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підтримку</a:t>
            </a:r>
            <a:r>
              <a:rPr lang="ru-RU" sz="2400" b="1" dirty="0"/>
              <a:t> одержано </a:t>
            </a:r>
            <a:r>
              <a:rPr lang="ru-RU" sz="2400" b="1" dirty="0" err="1"/>
              <a:t>понад</a:t>
            </a:r>
            <a:r>
              <a:rPr lang="ru-RU" sz="2400" b="1" dirty="0"/>
              <a:t> 120 тис. грн. </a:t>
            </a:r>
            <a:r>
              <a:rPr lang="en-US" sz="2400" b="1" dirty="0" smtClean="0"/>
              <a:t>)</a:t>
            </a:r>
            <a:endParaRPr lang="uk-UA" sz="2400" b="1" dirty="0" smtClean="0"/>
          </a:p>
          <a:p>
            <a:r>
              <a:rPr lang="uk-UA" sz="2400" dirty="0" smtClean="0"/>
              <a:t>Збільшення надходження доходів Ботанічного саду на 50% </a:t>
            </a:r>
            <a:r>
              <a:rPr lang="uk-UA" sz="2400" b="1" dirty="0" smtClean="0"/>
              <a:t>- виконано</a:t>
            </a:r>
            <a:endParaRPr lang="uk-UA" sz="2200" b="1" dirty="0"/>
          </a:p>
        </p:txBody>
      </p:sp>
    </p:spTree>
    <p:extLst>
      <p:ext uri="{BB962C8B-B14F-4D97-AF65-F5344CB8AC3E}">
        <p14:creationId xmlns:p14="http://schemas.microsoft.com/office/powerpoint/2010/main" val="3813351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51384" y="-3770"/>
            <a:ext cx="8984134" cy="1325563"/>
          </a:xfrm>
        </p:spPr>
        <p:txBody>
          <a:bodyPr/>
          <a:lstStyle/>
          <a:p>
            <a:r>
              <a:rPr lang="uk-UA" dirty="0" smtClean="0"/>
              <a:t>Популяризація здобутків: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19694"/>
          <a:stretch/>
        </p:blipFill>
        <p:spPr bwMode="auto">
          <a:xfrm>
            <a:off x="119336" y="1268760"/>
            <a:ext cx="10270603" cy="525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25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0"/>
            <a:ext cx="5931877" cy="1325563"/>
          </a:xfrm>
        </p:spPr>
        <p:txBody>
          <a:bodyPr/>
          <a:lstStyle/>
          <a:p>
            <a:r>
              <a:rPr lang="uk-UA" dirty="0"/>
              <a:t>Плани на </a:t>
            </a:r>
            <a:r>
              <a:rPr lang="uk-UA" dirty="0" smtClean="0"/>
              <a:t>2026</a:t>
            </a:r>
            <a:endParaRPr lang="uk-UA" dirty="0"/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623392" y="1041486"/>
            <a:ext cx="11161240" cy="5832648"/>
          </a:xfrm>
        </p:spPr>
        <p:txBody>
          <a:bodyPr/>
          <a:lstStyle/>
          <a:p>
            <a:r>
              <a:rPr lang="uk-UA" sz="2200" dirty="0" smtClean="0"/>
              <a:t>Придбання </a:t>
            </a:r>
            <a:r>
              <a:rPr lang="uk-UA" sz="2200" dirty="0"/>
              <a:t>нового обладнання  </a:t>
            </a:r>
            <a:r>
              <a:rPr lang="uk-UA" sz="2200" dirty="0" smtClean="0"/>
              <a:t>(холодильного обладнання, </a:t>
            </a:r>
            <a:r>
              <a:rPr lang="uk-UA" sz="2200" dirty="0" err="1" smtClean="0"/>
              <a:t>раман</a:t>
            </a:r>
            <a:r>
              <a:rPr lang="uk-UA" sz="2200" dirty="0" smtClean="0"/>
              <a:t>-спектрофотометра, системи 3</a:t>
            </a:r>
            <a:r>
              <a:rPr lang="en-US" sz="2200" dirty="0" smtClean="0"/>
              <a:t>D-</a:t>
            </a:r>
            <a:r>
              <a:rPr lang="uk-UA" sz="2200" dirty="0" smtClean="0"/>
              <a:t>вимірювань, </a:t>
            </a:r>
            <a:r>
              <a:rPr lang="uk-UA" sz="2200" dirty="0" err="1" smtClean="0"/>
              <a:t>стабілоплатформи</a:t>
            </a:r>
            <a:r>
              <a:rPr lang="uk-UA" sz="2200" dirty="0" smtClean="0"/>
              <a:t>, </a:t>
            </a:r>
            <a:r>
              <a:rPr lang="uk-UA" sz="2200" dirty="0" err="1" smtClean="0"/>
              <a:t>георадара</a:t>
            </a:r>
            <a:r>
              <a:rPr lang="uk-UA" sz="2200" dirty="0" smtClean="0"/>
              <a:t>) </a:t>
            </a:r>
            <a:r>
              <a:rPr lang="uk-UA" sz="2200" dirty="0"/>
              <a:t>та програмного </a:t>
            </a:r>
            <a:r>
              <a:rPr lang="uk-UA" sz="2200" dirty="0" smtClean="0"/>
              <a:t>забезпечення для наукової роботи</a:t>
            </a:r>
            <a:r>
              <a:rPr lang="uk-UA" sz="2200" dirty="0" smtClean="0"/>
              <a:t>.</a:t>
            </a:r>
          </a:p>
          <a:p>
            <a:r>
              <a:rPr lang="uk-UA" sz="2200" dirty="0"/>
              <a:t> </a:t>
            </a:r>
            <a:r>
              <a:rPr lang="uk-UA" sz="2200" dirty="0" err="1"/>
              <a:t>Заверщення</a:t>
            </a:r>
            <a:r>
              <a:rPr lang="uk-UA" sz="2200" dirty="0"/>
              <a:t> монтажу СЕС у 9 корпусі</a:t>
            </a:r>
          </a:p>
          <a:p>
            <a:r>
              <a:rPr lang="uk-UA" sz="2200" dirty="0"/>
              <a:t>Розширення послуг, які надаються ЦККНО «Діагностика матеріалів»</a:t>
            </a:r>
          </a:p>
          <a:p>
            <a:r>
              <a:rPr lang="uk-UA" sz="2200" dirty="0" smtClean="0"/>
              <a:t>Формування плану покрашення матеріальної бази для напрямку «</a:t>
            </a:r>
            <a:r>
              <a:rPr lang="uk-UA" sz="2200" dirty="0" err="1" smtClean="0"/>
              <a:t>Мистецько</a:t>
            </a:r>
            <a:r>
              <a:rPr lang="uk-UA" sz="2200" dirty="0" smtClean="0"/>
              <a:t>-гуманітарний»</a:t>
            </a:r>
          </a:p>
          <a:p>
            <a:r>
              <a:rPr lang="uk-UA" sz="2200" dirty="0" smtClean="0"/>
              <a:t>Вдосконалення та оптимізація рейтингових анкет</a:t>
            </a:r>
          </a:p>
          <a:p>
            <a:r>
              <a:rPr lang="uk-UA" sz="2200" dirty="0" smtClean="0"/>
              <a:t>Аналіз результатів обліку наукової роботи</a:t>
            </a:r>
          </a:p>
          <a:p>
            <a:r>
              <a:rPr lang="uk-UA" sz="2200" b="1" dirty="0"/>
              <a:t>Подано заявку на створення Центру передового досвіду</a:t>
            </a:r>
          </a:p>
          <a:p>
            <a:r>
              <a:rPr lang="uk-UA" sz="2200" dirty="0" smtClean="0"/>
              <a:t>Здійснюється підготовка заявки на конкурс </a:t>
            </a:r>
            <a:r>
              <a:rPr lang="uk-UA" sz="2200" dirty="0" err="1" smtClean="0"/>
              <a:t>Кампуси</a:t>
            </a:r>
            <a:r>
              <a:rPr lang="uk-UA" sz="2200" dirty="0" smtClean="0"/>
              <a:t> досконалості</a:t>
            </a:r>
          </a:p>
          <a:p>
            <a:r>
              <a:rPr lang="uk-UA" sz="2200" dirty="0" smtClean="0"/>
              <a:t>Подання 4 </a:t>
            </a:r>
            <a:r>
              <a:rPr lang="uk-UA" sz="2200" dirty="0" err="1" smtClean="0"/>
              <a:t>проєктів</a:t>
            </a:r>
            <a:r>
              <a:rPr lang="uk-UA" sz="2200" dirty="0" smtClean="0"/>
              <a:t> </a:t>
            </a:r>
            <a:r>
              <a:rPr lang="en-US" sz="2200" dirty="0" smtClean="0"/>
              <a:t>Horizon Europe</a:t>
            </a:r>
            <a:endParaRPr lang="uk-UA" sz="2200" dirty="0" smtClean="0"/>
          </a:p>
          <a:p>
            <a:r>
              <a:rPr lang="uk-UA" sz="2200" dirty="0" smtClean="0"/>
              <a:t>Реалізація </a:t>
            </a:r>
            <a:r>
              <a:rPr lang="uk-UA" sz="2200" dirty="0" err="1" smtClean="0"/>
              <a:t>проєкту</a:t>
            </a:r>
            <a:r>
              <a:rPr lang="uk-UA" sz="2200" dirty="0" smtClean="0"/>
              <a:t> державного замовлення (2026-2027)</a:t>
            </a:r>
            <a:endParaRPr lang="uk-UA" sz="2200" dirty="0" smtClean="0"/>
          </a:p>
          <a:p>
            <a:r>
              <a:rPr lang="uk-UA" sz="2200" dirty="0" smtClean="0"/>
              <a:t>Подання </a:t>
            </a:r>
            <a:r>
              <a:rPr lang="uk-UA" sz="2200" dirty="0" err="1" smtClean="0"/>
              <a:t>проєктів</a:t>
            </a:r>
            <a:r>
              <a:rPr lang="uk-UA" sz="2200" dirty="0" smtClean="0"/>
              <a:t> на конкурс МОНУ (8 </a:t>
            </a:r>
            <a:r>
              <a:rPr lang="uk-UA" sz="2200" dirty="0" err="1" smtClean="0"/>
              <a:t>проєктів</a:t>
            </a:r>
            <a:r>
              <a:rPr lang="uk-UA" sz="2200" dirty="0" smtClean="0"/>
              <a:t>) та НФДУ (2 </a:t>
            </a:r>
            <a:r>
              <a:rPr lang="uk-UA" sz="2200" dirty="0" err="1" smtClean="0"/>
              <a:t>проєкти</a:t>
            </a:r>
            <a:r>
              <a:rPr lang="uk-UA" sz="2200" dirty="0" smtClean="0"/>
              <a:t>)</a:t>
            </a:r>
            <a:endParaRPr lang="en-US" sz="2200" dirty="0" smtClean="0"/>
          </a:p>
          <a:p>
            <a:endParaRPr lang="uk-UA" sz="2200" dirty="0" smtClean="0"/>
          </a:p>
        </p:txBody>
      </p:sp>
    </p:spTree>
    <p:extLst>
      <p:ext uri="{BB962C8B-B14F-4D97-AF65-F5344CB8AC3E}">
        <p14:creationId xmlns:p14="http://schemas.microsoft.com/office/powerpoint/2010/main" val="53475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601188"/>
              </p:ext>
            </p:extLst>
          </p:nvPr>
        </p:nvGraphicFramePr>
        <p:xfrm>
          <a:off x="695400" y="1484784"/>
          <a:ext cx="11496600" cy="42026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2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344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1849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Входження до міжнародних рейтингів QS </a:t>
                      </a:r>
                      <a:r>
                        <a:rPr lang="uk-UA" sz="2000" b="0" i="0" u="none" strike="noStrike" cap="none" dirty="0" err="1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World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</a:t>
                      </a:r>
                      <a:r>
                        <a:rPr lang="uk-UA" sz="2000" b="0" i="0" u="none" strike="noStrike" cap="none" dirty="0" err="1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University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</a:t>
                      </a:r>
                      <a:r>
                        <a:rPr lang="uk-UA" sz="2000" b="0" i="0" u="none" strike="noStrike" cap="none" dirty="0" err="1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Rankings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, </a:t>
                      </a:r>
                      <a:r>
                        <a:rPr lang="uk-UA" sz="2000" b="0" i="0" u="none" strike="noStrike" cap="none" dirty="0" err="1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The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</a:t>
                      </a:r>
                      <a:r>
                        <a:rPr lang="uk-UA" sz="2000" b="0" i="0" u="none" strike="noStrike" cap="none" dirty="0" err="1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Times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</a:t>
                      </a:r>
                      <a:r>
                        <a:rPr lang="uk-UA" sz="2000" b="0" i="0" u="none" strike="noStrike" cap="none" dirty="0" err="1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Higher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</a:t>
                      </a:r>
                      <a:r>
                        <a:rPr lang="uk-UA" sz="2000" b="0" i="0" u="none" strike="noStrike" cap="none" dirty="0" err="1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Education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</a:t>
                      </a:r>
                      <a:r>
                        <a:rPr lang="uk-UA" sz="2000" b="0" i="0" u="none" strike="noStrike" cap="none" dirty="0" err="1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World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</a:t>
                      </a:r>
                      <a:r>
                        <a:rPr lang="uk-UA" sz="2000" b="0" i="0" u="none" strike="noStrike" cap="none" dirty="0" err="1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University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</a:t>
                      </a:r>
                      <a:r>
                        <a:rPr lang="uk-UA" sz="2000" b="0" i="0" u="none" strike="noStrike" cap="none" dirty="0" err="1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Rankings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або 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до їх галузевих секторів.</a:t>
                      </a:r>
                    </a:p>
                  </a:txBody>
                  <a:tcPr marL="56004" marR="5600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Університет </a:t>
                      </a:r>
                      <a:r>
                        <a:rPr lang="uk-UA" sz="1800" dirty="0">
                          <a:solidFill>
                            <a:srgbClr val="00B050"/>
                          </a:solidFill>
                          <a:sym typeface="Arial"/>
                        </a:rPr>
                        <a:t>представлений у світових рейтингах </a:t>
                      </a: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університетів:</a:t>
                      </a:r>
                    </a:p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THE World University Rankings (2026), </a:t>
                      </a: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де входить</a:t>
                      </a:r>
                      <a:r>
                        <a:rPr lang="uk-UA" sz="1800" baseline="0" dirty="0" smtClean="0">
                          <a:solidFill>
                            <a:srgbClr val="00B050"/>
                          </a:solidFill>
                          <a:sym typeface="Arial"/>
                        </a:rPr>
                        <a:t> </a:t>
                      </a: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до рейтингової групи 1501+ (</a:t>
                      </a: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Physical Sciences: </a:t>
                      </a: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1251</a:t>
                      </a: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+, Engineering: </a:t>
                      </a: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1251</a:t>
                      </a: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+), </a:t>
                      </a: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у 2025 році Університет стартував в </a:t>
                      </a: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THE Interdisciplinary Science Ranking </a:t>
                      </a: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з позиції 801+ </a:t>
                      </a:r>
                    </a:p>
                    <a:p>
                      <a:pPr marL="285750" marR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Tx/>
                        <a:buChar char="-"/>
                      </a:pP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QS World University Rankings: Europe </a:t>
                      </a: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2026, </a:t>
                      </a: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де</a:t>
                      </a:r>
                      <a:r>
                        <a:rPr lang="en-US" sz="1800" baseline="0" dirty="0" smtClean="0">
                          <a:solidFill>
                            <a:srgbClr val="00B050"/>
                          </a:solidFill>
                          <a:sym typeface="Arial"/>
                        </a:rPr>
                        <a:t> </a:t>
                      </a:r>
                      <a:r>
                        <a:rPr lang="uk-UA" sz="1800" baseline="0" dirty="0" smtClean="0">
                          <a:solidFill>
                            <a:srgbClr val="00B050"/>
                          </a:solidFill>
                          <a:sym typeface="Arial"/>
                        </a:rPr>
                        <a:t>розділяє</a:t>
                      </a: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701-900</a:t>
                      </a:r>
                      <a:r>
                        <a:rPr lang="uk-UA" sz="1800" baseline="0" dirty="0" smtClean="0">
                          <a:solidFill>
                            <a:srgbClr val="00B050"/>
                          </a:solidFill>
                          <a:sym typeface="Arial"/>
                        </a:rPr>
                        <a:t> </a:t>
                      </a: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місце серед університетів Європи, а також </a:t>
                      </a: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 99</a:t>
                      </a: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 </a:t>
                      </a: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місце серед ЗВО Східної</a:t>
                      </a:r>
                      <a:r>
                        <a:rPr lang="uk-UA" sz="1800" baseline="0" dirty="0" smtClean="0">
                          <a:solidFill>
                            <a:srgbClr val="00B050"/>
                          </a:solidFill>
                          <a:sym typeface="Arial"/>
                        </a:rPr>
                        <a:t> </a:t>
                      </a: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Європи. </a:t>
                      </a:r>
                    </a:p>
                    <a:p>
                      <a:pPr marL="0" marR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Tx/>
                        <a:buNone/>
                      </a:pP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Також Університет посідає 1501+ місце у </a:t>
                      </a: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QS Sustainability Ranking</a:t>
                      </a:r>
                      <a:r>
                        <a:rPr lang="ru-RU" sz="1800" baseline="0" dirty="0" smtClean="0">
                          <a:solidFill>
                            <a:srgbClr val="00B050"/>
                          </a:solidFill>
                          <a:sym typeface="Arial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2025 </a:t>
                      </a:r>
                      <a:r>
                        <a:rPr lang="uk-UA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та 1501+ у </a:t>
                      </a:r>
                      <a:r>
                        <a:rPr lang="en-US" sz="1800" dirty="0" smtClean="0">
                          <a:solidFill>
                            <a:srgbClr val="00B050"/>
                          </a:solidFill>
                          <a:sym typeface="Arial"/>
                        </a:rPr>
                        <a:t>THE University Impact Rankings for 2025:</a:t>
                      </a:r>
                      <a:endParaRPr lang="uk-UA" sz="1800" dirty="0">
                        <a:solidFill>
                          <a:srgbClr val="00B050"/>
                        </a:solidFill>
                        <a:sym typeface="Arial"/>
                      </a:endParaRPr>
                    </a:p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uk-UA" sz="1400" b="1" i="0" u="none" strike="noStrike" cap="none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6004" marR="5600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9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7" t="23057" r="19873" b="13766"/>
          <a:stretch/>
        </p:blipFill>
        <p:spPr bwMode="auto">
          <a:xfrm>
            <a:off x="119336" y="2276872"/>
            <a:ext cx="5532699" cy="41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QS -ranking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9" t="51997" r="20965" b="14379"/>
          <a:stretch/>
        </p:blipFill>
        <p:spPr bwMode="auto">
          <a:xfrm>
            <a:off x="5519936" y="2708920"/>
            <a:ext cx="6541985" cy="266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79976" y="614742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https://www.topuniversities.com/universities/yuriy-fedkovych-chernivtsi-national-university#p2-rankings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361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27555"/>
            <a:ext cx="5931877" cy="1025181"/>
          </a:xfrm>
        </p:spPr>
        <p:txBody>
          <a:bodyPr/>
          <a:lstStyle/>
          <a:p>
            <a:r>
              <a:rPr lang="en-US" dirty="0" smtClean="0"/>
              <a:t>THE</a:t>
            </a:r>
            <a:r>
              <a:rPr lang="uk-UA" dirty="0" smtClean="0"/>
              <a:t>-</a:t>
            </a:r>
            <a:r>
              <a:rPr lang="en-US" dirty="0" smtClean="0"/>
              <a:t>ranking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2" r="7912" b="9341"/>
          <a:stretch/>
        </p:blipFill>
        <p:spPr bwMode="auto">
          <a:xfrm>
            <a:off x="119336" y="980728"/>
            <a:ext cx="11227443" cy="371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1" b="10757"/>
          <a:stretch/>
        </p:blipFill>
        <p:spPr bwMode="auto">
          <a:xfrm>
            <a:off x="92659" y="4581128"/>
            <a:ext cx="12192000" cy="186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7408" y="6550223"/>
            <a:ext cx="102971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www.timeshighereducation.com/world-university-rankings/yuriy-fedkovych-chernivtsi-national-university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328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548680"/>
            <a:ext cx="7543974" cy="1325563"/>
          </a:xfrm>
        </p:spPr>
        <p:txBody>
          <a:bodyPr/>
          <a:lstStyle/>
          <a:p>
            <a:r>
              <a:rPr lang="uk-UA" dirty="0" smtClean="0"/>
              <a:t>Досягнення ключових показників:</a:t>
            </a:r>
            <a:endParaRPr lang="uk-UA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316104"/>
              </p:ext>
            </p:extLst>
          </p:nvPr>
        </p:nvGraphicFramePr>
        <p:xfrm>
          <a:off x="623392" y="2060358"/>
          <a:ext cx="11233248" cy="3632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486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42811"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Збільшення обсягу </a:t>
                      </a:r>
                      <a:r>
                        <a:rPr lang="uk-UA" sz="2000" b="1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надходжень до 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спеціального фонду </a:t>
                      </a:r>
                      <a:r>
                        <a:rPr lang="uk-UA" sz="2000" b="1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за результатами наукових та</a:t>
                      </a:r>
                      <a:r>
                        <a:rPr lang="uk-UA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uk-UA" sz="2000" b="1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науково-технічних робіт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за проектами 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міжнародного співробітництва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, за результатами наукових і науково-технічних робіт за 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господарськими договорами 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та за результатами </a:t>
                      </a:r>
                      <a:r>
                        <a:rPr lang="ru-RU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н</a:t>
                      </a:r>
                      <a:r>
                        <a:rPr lang="uk-UA" sz="2000" b="0" i="0" u="none" strike="noStrike" cap="none" dirty="0" err="1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адання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наукових послуг у порівнянні з попереднім роком, у постійних цінах 2023 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року:</a:t>
                      </a:r>
                      <a:r>
                        <a:rPr lang="uk-UA" sz="2000" b="0" i="0" u="none" strike="noStrike" cap="none" baseline="0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</a:t>
                      </a:r>
                      <a:endParaRPr lang="en-US" sz="2000" b="0" i="0" u="none" strike="noStrike" cap="none" baseline="0" dirty="0" smtClean="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Arial"/>
                      </a:endParaRPr>
                    </a:p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за 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підсумками 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202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5</a:t>
                      </a:r>
                      <a:r>
                        <a:rPr lang="uk-UA" sz="2000" b="0" i="0" u="none" strike="noStrike" cap="none" dirty="0" smtClean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 </a:t>
                      </a:r>
                      <a:r>
                        <a:rPr lang="uk-UA" sz="2000" b="0" i="0" u="none" strike="noStrike" cap="none" dirty="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Arial"/>
                        </a:rPr>
                        <a:t>року – на 1 000 тис. грн.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Tx/>
                        <a:buChar char="-"/>
                      </a:pP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Показник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виконано.</a:t>
                      </a:r>
                    </a:p>
                    <a:p>
                      <a:pPr marL="285750" marR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FontTx/>
                        <a:buChar char="-"/>
                      </a:pP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за підсумками 2024 року обсяг фінансування склав 9679 тис. грн. за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підсумками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202</a:t>
                      </a:r>
                      <a:r>
                        <a:rPr lang="en-US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5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року обсяг фінансування 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склав </a:t>
                      </a:r>
                      <a:r>
                        <a:rPr lang="en-US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14049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тис. грн. Збільшення обсягу склало </a:t>
                      </a:r>
                      <a:r>
                        <a:rPr lang="en-US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4370</a:t>
                      </a:r>
                      <a:r>
                        <a:rPr lang="uk-UA" sz="180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uk-UA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тис. грн.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1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0037" y="210815"/>
            <a:ext cx="2536988" cy="9137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63352" y="-201028"/>
            <a:ext cx="907300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4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dirty="0" smtClean="0"/>
              <a:t>Структура спецфонду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366979" y="3284984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Тис. грн.</a:t>
            </a:r>
            <a:endParaRPr lang="uk-UA" sz="2000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846193"/>
              </p:ext>
            </p:extLst>
          </p:nvPr>
        </p:nvGraphicFramePr>
        <p:xfrm>
          <a:off x="1631504" y="851421"/>
          <a:ext cx="9877176" cy="6216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91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97" y="24714"/>
            <a:ext cx="9073008" cy="1325563"/>
          </a:xfrm>
        </p:spPr>
        <p:txBody>
          <a:bodyPr>
            <a:normAutofit/>
          </a:bodyPr>
          <a:lstStyle/>
          <a:p>
            <a:r>
              <a:rPr lang="uk-UA" dirty="0" smtClean="0"/>
              <a:t>Тенденції фінансування НДР:</a:t>
            </a:r>
            <a:endParaRPr lang="uk-UA" dirty="0"/>
          </a:p>
        </p:txBody>
      </p:sp>
      <p:sp>
        <p:nvSpPr>
          <p:cNvPr id="5" name="Google Shape;95;p10"/>
          <p:cNvSpPr txBox="1">
            <a:spLocks/>
          </p:cNvSpPr>
          <p:nvPr/>
        </p:nvSpPr>
        <p:spPr>
          <a:xfrm>
            <a:off x="8760296" y="2060848"/>
            <a:ext cx="2977568" cy="2952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4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</a:pPr>
            <a:r>
              <a:rPr lang="ru-RU" sz="1400" dirty="0" smtClean="0"/>
              <a:t>у </a:t>
            </a:r>
            <a:r>
              <a:rPr lang="ru-RU" sz="1400" dirty="0" smtClean="0"/>
              <a:t>202</a:t>
            </a:r>
            <a:r>
              <a:rPr lang="en-US" sz="1400" dirty="0" smtClean="0"/>
              <a:t>5</a:t>
            </a:r>
            <a:r>
              <a:rPr lang="ru-RU" sz="1400" dirty="0" smtClean="0"/>
              <a:t> </a:t>
            </a:r>
            <a:r>
              <a:rPr lang="ru-RU" sz="1400" dirty="0" err="1" smtClean="0"/>
              <a:t>році</a:t>
            </a:r>
            <a:r>
              <a:rPr lang="ru-RU" sz="1400" dirty="0" smtClean="0"/>
              <a:t>, </a:t>
            </a:r>
            <a:r>
              <a:rPr lang="ru-RU" sz="1400" dirty="0" err="1" smtClean="0"/>
              <a:t>науковцями</a:t>
            </a:r>
            <a:r>
              <a:rPr lang="ru-RU" sz="1400" dirty="0" smtClean="0"/>
              <a:t> ЧНУ </a:t>
            </a:r>
            <a:r>
              <a:rPr lang="uk-UA" sz="1400" dirty="0" smtClean="0"/>
              <a:t>почато дослідження </a:t>
            </a:r>
            <a:r>
              <a:rPr lang="ru-RU" sz="1400" dirty="0" smtClean="0"/>
              <a:t>за </a:t>
            </a:r>
            <a:r>
              <a:rPr lang="ru-RU" sz="1400" dirty="0"/>
              <a:t>7</a:t>
            </a:r>
            <a:r>
              <a:rPr lang="ru-RU" sz="1400" dirty="0" smtClean="0"/>
              <a:t> </a:t>
            </a:r>
            <a:r>
              <a:rPr lang="ru-RU" sz="1400" dirty="0" err="1" smtClean="0"/>
              <a:t>проєктами</a:t>
            </a:r>
            <a:r>
              <a:rPr lang="ru-RU" sz="1400" dirty="0" smtClean="0"/>
              <a:t>. </a:t>
            </a:r>
            <a:br>
              <a:rPr lang="ru-RU" sz="1400" dirty="0" smtClean="0"/>
            </a:br>
            <a:r>
              <a:rPr lang="ru-RU" sz="1400" dirty="0" err="1" smtClean="0"/>
              <a:t>Керівники</a:t>
            </a:r>
            <a:r>
              <a:rPr lang="ru-RU" sz="1400" dirty="0" smtClean="0"/>
              <a:t>:</a:t>
            </a:r>
          </a:p>
          <a:p>
            <a:pPr>
              <a:buSzPts val="5400"/>
            </a:pPr>
            <a:r>
              <a:rPr lang="ru-RU" sz="1400" dirty="0" err="1" smtClean="0"/>
              <a:t>Микола</a:t>
            </a:r>
            <a:r>
              <a:rPr lang="ru-RU" sz="1400" dirty="0" smtClean="0"/>
              <a:t> </a:t>
            </a:r>
            <a:r>
              <a:rPr lang="ru-RU" sz="1400" dirty="0" err="1"/>
              <a:t>Солодкий</a:t>
            </a:r>
            <a:r>
              <a:rPr lang="ru-RU" sz="1400" dirty="0" smtClean="0"/>
              <a:t>,</a:t>
            </a:r>
          </a:p>
          <a:p>
            <a:pPr>
              <a:buSzPts val="5400"/>
            </a:pPr>
            <a:r>
              <a:rPr lang="ru-RU" sz="1400" dirty="0" err="1" smtClean="0"/>
              <a:t>Ірина</a:t>
            </a:r>
            <a:r>
              <a:rPr lang="ru-RU" sz="1400" dirty="0" smtClean="0"/>
              <a:t> </a:t>
            </a:r>
            <a:r>
              <a:rPr lang="ru-RU" sz="1400" dirty="0" err="1"/>
              <a:t>Горохолінська</a:t>
            </a:r>
            <a:r>
              <a:rPr lang="ru-RU" sz="1400" dirty="0"/>
              <a:t> </a:t>
            </a:r>
            <a:endParaRPr lang="ru-RU" sz="1400" dirty="0" smtClean="0"/>
          </a:p>
          <a:p>
            <a:pPr>
              <a:buSzPts val="5400"/>
            </a:pPr>
            <a:r>
              <a:rPr lang="ru-RU" sz="1400" dirty="0" smtClean="0"/>
              <a:t>Олег </a:t>
            </a:r>
            <a:r>
              <a:rPr lang="ru-RU" sz="1400" dirty="0" err="1"/>
              <a:t>Круліковський</a:t>
            </a:r>
            <a:r>
              <a:rPr lang="ru-RU" sz="1400" dirty="0"/>
              <a:t>) </a:t>
            </a:r>
            <a:endParaRPr lang="ru-RU" sz="1400" dirty="0" smtClean="0"/>
          </a:p>
          <a:p>
            <a:pPr>
              <a:buSzPts val="5400"/>
            </a:pPr>
            <a:r>
              <a:rPr lang="ru-RU" sz="1400" dirty="0" smtClean="0"/>
              <a:t>Олег </a:t>
            </a:r>
            <a:r>
              <a:rPr lang="ru-RU" sz="1400" dirty="0" err="1"/>
              <a:t>Ангельський</a:t>
            </a:r>
            <a:r>
              <a:rPr lang="ru-RU" sz="1400" dirty="0"/>
              <a:t>, Михайло Марченко</a:t>
            </a:r>
            <a:r>
              <a:rPr lang="ru-RU" sz="1400" dirty="0" smtClean="0"/>
              <a:t>,</a:t>
            </a:r>
          </a:p>
          <a:p>
            <a:pPr>
              <a:buSzPts val="5400"/>
            </a:pPr>
            <a:r>
              <a:rPr lang="ru-RU" sz="1400" dirty="0" err="1" smtClean="0"/>
              <a:t>Ігор</a:t>
            </a:r>
            <a:r>
              <a:rPr lang="ru-RU" sz="1400" dirty="0" smtClean="0"/>
              <a:t> </a:t>
            </a:r>
            <a:r>
              <a:rPr lang="ru-RU" sz="1400" dirty="0" err="1" smtClean="0"/>
              <a:t>Фодчук</a:t>
            </a:r>
            <a:endParaRPr lang="ru-RU" sz="1400" dirty="0" smtClean="0"/>
          </a:p>
          <a:p>
            <a:pPr>
              <a:buSzPts val="5400"/>
            </a:pPr>
            <a:r>
              <a:rPr lang="ru-RU" sz="1400" dirty="0" err="1" smtClean="0"/>
              <a:t>Олександр</a:t>
            </a:r>
            <a:r>
              <a:rPr lang="ru-RU" sz="1400" dirty="0" smtClean="0"/>
              <a:t> </a:t>
            </a:r>
            <a:r>
              <a:rPr lang="ru-RU" sz="1400" dirty="0" err="1"/>
              <a:t>Ушенко</a:t>
            </a:r>
            <a:endParaRPr lang="ru-RU" sz="1400" dirty="0" smtClean="0"/>
          </a:p>
          <a:p>
            <a:pPr>
              <a:buSzPts val="5400"/>
            </a:pPr>
            <a:endParaRPr lang="uk-UA" sz="1400" dirty="0" smtClean="0"/>
          </a:p>
          <a:p>
            <a:pPr>
              <a:buSzPts val="5400"/>
            </a:pPr>
            <a:r>
              <a:rPr lang="uk-UA" sz="1400" b="1" dirty="0" smtClean="0"/>
              <a:t>Всього </a:t>
            </a:r>
            <a:r>
              <a:rPr lang="ru-RU" sz="1400" b="1" dirty="0" err="1" smtClean="0"/>
              <a:t>виконувалося</a:t>
            </a:r>
            <a:r>
              <a:rPr lang="ru-RU" sz="1400" b="1" dirty="0" smtClean="0"/>
              <a:t> </a:t>
            </a:r>
            <a:r>
              <a:rPr lang="ru-RU" sz="1400" b="1" dirty="0"/>
              <a:t>20 </a:t>
            </a:r>
            <a:r>
              <a:rPr lang="ru-RU" sz="1400" b="1" dirty="0" err="1"/>
              <a:t>науково-дослідних</a:t>
            </a:r>
            <a:r>
              <a:rPr lang="ru-RU" sz="1400" b="1" dirty="0"/>
              <a:t> </a:t>
            </a:r>
            <a:r>
              <a:rPr lang="ru-RU" sz="1400" b="1" dirty="0" err="1"/>
              <a:t>робіт</a:t>
            </a:r>
            <a:r>
              <a:rPr lang="ru-RU" sz="1400" b="1" dirty="0"/>
              <a:t> (</a:t>
            </a:r>
            <a:r>
              <a:rPr lang="ru-RU" sz="1400" b="1" dirty="0" err="1"/>
              <a:t>із</a:t>
            </a:r>
            <a:r>
              <a:rPr lang="ru-RU" sz="1400" b="1" dirty="0"/>
              <a:t> них 9 </a:t>
            </a:r>
            <a:r>
              <a:rPr lang="ru-RU" sz="1400" b="1" dirty="0" err="1"/>
              <a:t>робіт</a:t>
            </a:r>
            <a:r>
              <a:rPr lang="ru-RU" sz="1400" b="1" dirty="0"/>
              <a:t> </a:t>
            </a:r>
            <a:r>
              <a:rPr lang="ru-RU" sz="1400" b="1" dirty="0" err="1"/>
              <a:t>молодих</a:t>
            </a:r>
            <a:r>
              <a:rPr lang="ru-RU" sz="1400" b="1" dirty="0"/>
              <a:t> </a:t>
            </a:r>
            <a:r>
              <a:rPr lang="ru-RU" sz="1400" b="1" dirty="0" err="1"/>
              <a:t>учених</a:t>
            </a:r>
            <a:endParaRPr lang="ru-RU" sz="1400" b="1" dirty="0" smtClean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597948"/>
              </p:ext>
            </p:extLst>
          </p:nvPr>
        </p:nvGraphicFramePr>
        <p:xfrm>
          <a:off x="263352" y="1182542"/>
          <a:ext cx="7509247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99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9652000" cy="8640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Ресурси та </a:t>
            </a:r>
            <a:r>
              <a:rPr lang="uk-UA" dirty="0" smtClean="0"/>
              <a:t>обладнання за кошти </a:t>
            </a:r>
            <a:r>
              <a:rPr lang="uk-UA" dirty="0" err="1" smtClean="0"/>
              <a:t>лержавного</a:t>
            </a:r>
            <a:r>
              <a:rPr lang="uk-UA" dirty="0" smtClean="0"/>
              <a:t> бюджету</a:t>
            </a:r>
            <a:endParaRPr lang="uk-UA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3058"/>
              </p:ext>
            </p:extLst>
          </p:nvPr>
        </p:nvGraphicFramePr>
        <p:xfrm>
          <a:off x="695400" y="4581128"/>
          <a:ext cx="9361039" cy="1649363"/>
        </p:xfrm>
        <a:graphic>
          <a:graphicData uri="http://schemas.openxmlformats.org/drawingml/2006/table">
            <a:tbl>
              <a:tblPr/>
              <a:tblGrid>
                <a:gridCol w="3661323"/>
                <a:gridCol w="840454"/>
                <a:gridCol w="1397103"/>
                <a:gridCol w="3462159"/>
              </a:tblGrid>
              <a:tr h="504056">
                <a:tc>
                  <a:txBody>
                    <a:bodyPr/>
                    <a:lstStyle/>
                    <a:p>
                      <a:pPr rtl="0" fontAlgn="t"/>
                      <a:r>
                        <a:rPr kumimoji="0" lang="uk-UA" sz="1200" b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Мікроскоп люмінесцентний </a:t>
                      </a:r>
                      <a:r>
                        <a:rPr kumimoji="0" lang="en-US" sz="1200" b="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MICROmed</a:t>
                      </a:r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Evolution </a:t>
                      </a:r>
                      <a:r>
                        <a:rPr kumimoji="0" lang="uk-UA" sz="1200" b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ШМ </a:t>
                      </a:r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LS-8530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uk-UA" sz="1200" b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uk-UA" sz="1200" b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140000,00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kumimoji="0"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Науковий</a:t>
                      </a:r>
                      <a:r>
                        <a:rPr kumimoji="0" lang="ru-RU" sz="1200" b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напрям</a:t>
                      </a:r>
                      <a:r>
                        <a:rPr kumimoji="0" lang="ru-RU" sz="1200" b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«</a:t>
                      </a:r>
                      <a:r>
                        <a:rPr kumimoji="0"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Математичні</a:t>
                      </a:r>
                      <a:r>
                        <a:rPr kumimoji="0" lang="ru-RU" sz="1200" b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науки та </a:t>
                      </a:r>
                      <a:r>
                        <a:rPr kumimoji="0"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природничі</a:t>
                      </a:r>
                      <a:r>
                        <a:rPr kumimoji="0" lang="ru-RU" sz="1200" b="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науки»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Вимірювач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оптичної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потужності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(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Цифрова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консоль з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фотодіодним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сенсором 400-1100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нм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1508" marR="31508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134616,00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2025.06/0086 проект </a:t>
                      </a:r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Ангельського О.В.</a:t>
                      </a:r>
                      <a:endParaRPr lang="uk-UA" sz="1200" b="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7235"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Ваги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аналітичні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лабораторні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Radwag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AS 60/220.R2 (1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клас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точності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120000,00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Науковий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напрям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«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Математичні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науки та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природничі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науки»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663794"/>
              </p:ext>
            </p:extLst>
          </p:nvPr>
        </p:nvGraphicFramePr>
        <p:xfrm>
          <a:off x="767408" y="1268760"/>
          <a:ext cx="9289032" cy="3269567"/>
        </p:xfrm>
        <a:graphic>
          <a:graphicData uri="http://schemas.openxmlformats.org/drawingml/2006/table">
            <a:tbl>
              <a:tblPr/>
              <a:tblGrid>
                <a:gridCol w="3633159"/>
                <a:gridCol w="829299"/>
                <a:gridCol w="1335010"/>
                <a:gridCol w="3491564"/>
              </a:tblGrid>
              <a:tr h="720080">
                <a:tc>
                  <a:txBody>
                    <a:bodyPr/>
                    <a:lstStyle/>
                    <a:p>
                      <a:pPr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Інвертор гібридний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кВт 1 шт. БЛОК КЕРУВАННЯ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BMS 2 </a:t>
                      </a: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шт. (31230000-7) АКУМУЛЯТОРНА БАТАРЕЯ 5,12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KWH= </a:t>
                      </a:r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шт. 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990000,00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Центр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колективного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користування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науковим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обладнанням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((ЦККНО)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rtl="0" fontAlgn="b"/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Фотоелектричні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модулі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500-600 Вт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сумарною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потужністю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30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кВт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1508" marR="31508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uk-UA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360000,00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Центру колективного користування науковим обладнанням ((ЦККНО)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59"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Лазер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HeNe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632.8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241494,00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2025.06/0086 проект </a:t>
                      </a:r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НФДУ Ангельського О.В.</a:t>
                      </a:r>
                      <a:endParaRPr lang="uk-UA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2959"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Генератор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сигналів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(частота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від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9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kHz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до 2.1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GHz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1508" marR="31508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200000,00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2025.06/0086 проект </a:t>
                      </a:r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Ангельського О.В.</a:t>
                      </a:r>
                      <a:endParaRPr lang="uk-UA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5908">
                <a:tc>
                  <a:txBody>
                    <a:bodyPr/>
                    <a:lstStyle/>
                    <a:p>
                      <a:pPr rtl="0" fontAlgn="t"/>
                      <a:r>
                        <a:rPr lang="uk-UA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Спектроаналізатор</a:t>
                      </a: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Aaronia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SPECTRAN V6 PLUS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250XA-6</a:t>
                      </a:r>
                      <a:endParaRPr lang="uk-UA" sz="12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1508" marR="31508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198500,00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тема 18.700 Саміла А.П. (проєкт 2023.04/0150 Нацфонду)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4544">
                <a:tc>
                  <a:txBody>
                    <a:bodyPr/>
                    <a:lstStyle/>
                    <a:p>
                      <a:pPr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Цифрова камера для мобільної версії установки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OsCam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Series Scientific Camera CCD (MUS1201M-R)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161200,00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Проєкт 2023.03/0174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Національного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фонду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досліджень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України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Дуболазов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О.В.)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1069">
                <a:tc>
                  <a:txBody>
                    <a:bodyPr/>
                    <a:lstStyle/>
                    <a:p>
                      <a:pPr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Спектрометр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UV-1800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150000,00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Проєкт 2023.03/0174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Національного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фонду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досліджень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України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Дуболазов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О.В.)</a:t>
                      </a:r>
                    </a:p>
                  </a:txBody>
                  <a:tcPr marL="31508" marR="31508" marT="0" marB="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16479" y="2348880"/>
            <a:ext cx="1656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 smtClean="0"/>
              <a:t>+ 18 </a:t>
            </a:r>
            <a:r>
              <a:rPr lang="uk-UA" sz="1800" dirty="0" smtClean="0"/>
              <a:t>портативних зарядних станцій</a:t>
            </a:r>
            <a:endParaRPr lang="uk-UA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1088555" y="6453336"/>
            <a:ext cx="784448" cy="228600"/>
          </a:xfrm>
          <a:prstGeom prst="rect">
            <a:avLst/>
          </a:prstGeom>
        </p:spPr>
        <p:txBody>
          <a:bodyPr/>
          <a:lstStyle/>
          <a:p>
            <a:fld id="{B8B3653F-89C6-4369-AB22-C39E678E2BC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176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116632"/>
            <a:ext cx="8984134" cy="1325563"/>
          </a:xfrm>
        </p:spPr>
        <p:txBody>
          <a:bodyPr/>
          <a:lstStyle/>
          <a:p>
            <a:r>
              <a:rPr lang="uk-UA" dirty="0" smtClean="0"/>
              <a:t>Оновлення матеріальної бази: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075" y="1372178"/>
            <a:ext cx="8496944" cy="5485821"/>
          </a:xfrm>
        </p:spPr>
        <p:txBody>
          <a:bodyPr/>
          <a:lstStyle/>
          <a:p>
            <a:r>
              <a:rPr lang="uk-UA" dirty="0" smtClean="0"/>
              <a:t>Програмне </a:t>
            </a:r>
            <a:r>
              <a:rPr lang="uk-UA" dirty="0" smtClean="0"/>
              <a:t>забезпечення (</a:t>
            </a:r>
            <a:r>
              <a:rPr lang="en-US" dirty="0" err="1" smtClean="0"/>
              <a:t>StrikePlagiarism</a:t>
            </a:r>
            <a:r>
              <a:rPr lang="en-US" dirty="0" smtClean="0"/>
              <a:t>, Adobe</a:t>
            </a:r>
            <a:r>
              <a:rPr lang="uk-UA" dirty="0" smtClean="0"/>
              <a:t>, </a:t>
            </a:r>
            <a:r>
              <a:rPr lang="en-US" dirty="0" smtClean="0"/>
              <a:t>GIS</a:t>
            </a:r>
            <a:r>
              <a:rPr lang="en-US" dirty="0" smtClean="0"/>
              <a:t>)</a:t>
            </a:r>
            <a:endParaRPr lang="uk-UA" dirty="0" smtClean="0"/>
          </a:p>
          <a:p>
            <a:r>
              <a:rPr lang="uk-UA" dirty="0" smtClean="0"/>
              <a:t>Співпраця</a:t>
            </a:r>
            <a:endParaRPr lang="uk-UA" dirty="0" smtClean="0"/>
          </a:p>
          <a:p>
            <a:r>
              <a:rPr lang="ru-RU" dirty="0" err="1" smtClean="0"/>
              <a:t>Послуги</a:t>
            </a:r>
            <a:r>
              <a:rPr lang="ru-RU" dirty="0" smtClean="0"/>
              <a:t> з </a:t>
            </a:r>
            <a:r>
              <a:rPr lang="ru-RU" dirty="0" err="1" smtClean="0"/>
              <a:t>утил</a:t>
            </a:r>
            <a:r>
              <a:rPr lang="uk-UA" dirty="0" err="1" smtClean="0"/>
              <a:t>ізації</a:t>
            </a:r>
            <a:r>
              <a:rPr lang="uk-UA" dirty="0" smtClean="0"/>
              <a:t> </a:t>
            </a:r>
            <a:r>
              <a:rPr lang="uk-UA" dirty="0" smtClean="0"/>
              <a:t>відходів</a:t>
            </a:r>
          </a:p>
          <a:p>
            <a:r>
              <a:rPr lang="uk-UA" dirty="0" smtClean="0"/>
              <a:t>Засоби індивідуального захисту</a:t>
            </a:r>
          </a:p>
          <a:p>
            <a:r>
              <a:rPr lang="uk-UA" dirty="0" smtClean="0"/>
              <a:t>За грантом УНТЦ( керівник </a:t>
            </a:r>
            <a:r>
              <a:rPr lang="uk-UA" dirty="0" err="1" smtClean="0"/>
              <a:t>П.Фочук</a:t>
            </a:r>
            <a:r>
              <a:rPr lang="uk-UA" dirty="0" smtClean="0"/>
              <a:t>) П</a:t>
            </a:r>
            <a:r>
              <a:rPr lang="ru-RU" dirty="0" err="1" smtClean="0"/>
              <a:t>ридбано</a:t>
            </a:r>
            <a:r>
              <a:rPr lang="ru-RU" dirty="0" smtClean="0"/>
              <a:t> </a:t>
            </a:r>
            <a:r>
              <a:rPr lang="ru-RU" dirty="0" err="1" smtClean="0"/>
              <a:t>рентгено-флуоресцентний</a:t>
            </a:r>
            <a:r>
              <a:rPr lang="ru-RU" dirty="0" smtClean="0"/>
              <a:t> </a:t>
            </a:r>
            <a:r>
              <a:rPr lang="ru-RU" dirty="0" err="1"/>
              <a:t>аналізатор</a:t>
            </a:r>
            <a:r>
              <a:rPr lang="ru-RU" dirty="0"/>
              <a:t> ELVAX </a:t>
            </a:r>
            <a:r>
              <a:rPr lang="ru-RU" dirty="0" err="1" smtClean="0"/>
              <a:t>Plus</a:t>
            </a:r>
            <a:r>
              <a:rPr lang="ru-RU" dirty="0" smtClean="0"/>
              <a:t>  та </a:t>
            </a:r>
            <a:r>
              <a:rPr lang="ru-RU" dirty="0" err="1" smtClean="0"/>
              <a:t>зарядну</a:t>
            </a:r>
            <a:r>
              <a:rPr lang="ru-RU" dirty="0" smtClean="0"/>
              <a:t> </a:t>
            </a:r>
            <a:r>
              <a:rPr lang="ru-RU" dirty="0" err="1" smtClean="0"/>
              <a:t>станцію</a:t>
            </a:r>
            <a:r>
              <a:rPr lang="ru-RU" dirty="0" smtClean="0"/>
              <a:t> </a:t>
            </a:r>
            <a:r>
              <a:rPr lang="en-US" dirty="0" err="1" smtClean="0"/>
              <a:t>Ecofl</a:t>
            </a:r>
            <a:r>
              <a:rPr lang="en-US" dirty="0" err="1"/>
              <a:t>o</a:t>
            </a:r>
            <a:r>
              <a:rPr lang="en-US" dirty="0" err="1" smtClean="0"/>
              <a:t>w</a:t>
            </a:r>
            <a:r>
              <a:rPr lang="en-US" dirty="0" smtClean="0"/>
              <a:t> 3 </a:t>
            </a:r>
            <a:r>
              <a:rPr lang="uk-UA" dirty="0" smtClean="0"/>
              <a:t>кВт</a:t>
            </a:r>
            <a:endParaRPr lang="en-US" dirty="0" smtClean="0"/>
          </a:p>
          <a:p>
            <a:r>
              <a:rPr lang="uk-UA" dirty="0" smtClean="0"/>
              <a:t>Залучено </a:t>
            </a:r>
            <a:r>
              <a:rPr lang="uk-UA" dirty="0" err="1" smtClean="0"/>
              <a:t>обладння</a:t>
            </a:r>
            <a:r>
              <a:rPr lang="uk-UA" dirty="0" smtClean="0"/>
              <a:t> для центру «</a:t>
            </a:r>
            <a:r>
              <a:rPr lang="uk-UA" dirty="0" err="1" smtClean="0"/>
              <a:t>Кіберполігон</a:t>
            </a:r>
            <a:r>
              <a:rPr lang="uk-UA" dirty="0" smtClean="0"/>
              <a:t>» і навчальної лабораторії кафедри КСМ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76086" y="733893"/>
            <a:ext cx="1800200" cy="2400267"/>
          </a:xfrm>
          <a:prstGeom prst="rect">
            <a:avLst/>
          </a:prstGeom>
        </p:spPr>
      </p:pic>
      <p:pic>
        <p:nvPicPr>
          <p:cNvPr id="3074" name="Picture 2" descr="https://elvatech.com/wp-content/webpc-passthru.php?src=https://elvatech.com/wp-content/uploads/2018/01/plus2.png&amp;nocache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83" y="1988840"/>
            <a:ext cx="3254446" cy="22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3" y="3861048"/>
            <a:ext cx="326457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6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ЧНУ (2)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9792</TotalTime>
  <Words>1027</Words>
  <Application>Microsoft Office PowerPoint</Application>
  <PresentationFormat>Произвольный</PresentationFormat>
  <Paragraphs>121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Montserrat Medium</vt:lpstr>
      <vt:lpstr>Calibri</vt:lpstr>
      <vt:lpstr>Тема ЧНУ (2)</vt:lpstr>
      <vt:lpstr>Доповідь про стан і перспективи розвитку наукової, науково-технічної та інноваційної діяльності в Університеті за 2025</vt:lpstr>
      <vt:lpstr>Презентация PowerPoint</vt:lpstr>
      <vt:lpstr>QS -ranking</vt:lpstr>
      <vt:lpstr>THE-ranking</vt:lpstr>
      <vt:lpstr>Досягнення ключових показників:</vt:lpstr>
      <vt:lpstr>Презентация PowerPoint</vt:lpstr>
      <vt:lpstr>Тенденції фінансування НДР:</vt:lpstr>
      <vt:lpstr>Ресурси та обладнання за кошти лержавного бюджету</vt:lpstr>
      <vt:lpstr>Оновлення матеріальної бази:</vt:lpstr>
      <vt:lpstr>Організаційні заходи:</vt:lpstr>
      <vt:lpstr>Презентация PowerPoint</vt:lpstr>
      <vt:lpstr>Презентация PowerPoint</vt:lpstr>
      <vt:lpstr>КРІ/завдання проректора</vt:lpstr>
      <vt:lpstr>Популяризація здобутків:</vt:lpstr>
      <vt:lpstr>Плани на 2026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Чернівецький національний університет</dc:title>
  <dc:creator>Таня</dc:creator>
  <cp:lastModifiedBy>НДЧ</cp:lastModifiedBy>
  <cp:revision>81</cp:revision>
  <cp:lastPrinted>2025-03-27T10:20:33Z</cp:lastPrinted>
  <dcterms:created xsi:type="dcterms:W3CDTF">2024-07-29T10:01:29Z</dcterms:created>
  <dcterms:modified xsi:type="dcterms:W3CDTF">2026-03-26T20:47:18Z</dcterms:modified>
</cp:coreProperties>
</file>