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uk-UA" sz="2400" dirty="0" smtClean="0"/>
              <a:t>Якість </a:t>
            </a:r>
            <a:r>
              <a:rPr lang="uk-UA" sz="2400" dirty="0"/>
              <a:t>надання освітніх</a:t>
            </a:r>
            <a:r>
              <a:rPr lang="uk-UA" sz="2400" baseline="0" dirty="0"/>
              <a:t> послуг</a:t>
            </a:r>
            <a:endParaRPr lang="uk-UA" sz="2400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Повнота презентації дисципліни на початку курсу</c:v>
                </c:pt>
                <c:pt idx="1">
                  <c:v>Організаційна культура викладача </c:v>
                </c:pt>
                <c:pt idx="2">
                  <c:v>Чіткість, доступність, логічність і зрозумілість викладу матеріалу, вміння зацікавити</c:v>
                </c:pt>
                <c:pt idx="3">
                  <c:v>Використання активних методів проведення занять </c:v>
                </c:pt>
                <c:pt idx="4">
                  <c:v>Об’єктивність і прозорість оцінювання знань студентів</c:v>
                </c:pt>
                <c:pt idx="5">
                  <c:v>Академічність</c:v>
                </c:pt>
                <c:pt idx="6">
                  <c:v>Вміння пов’язати теоретичний матеріал з практичними завданнями для майбутніх фахівців</c:v>
                </c:pt>
                <c:pt idx="7">
                  <c:v>Коректність, доброзичливість і тактовність у ставленні до вас особисто</c:v>
                </c:pt>
                <c:pt idx="8">
                  <c:v>Висока культура мовлення, уміння чітко висловлювати думки</c:v>
                </c:pt>
                <c:pt idx="9">
                  <c:v>Вміння створити комфортне середовище для навчання</c:v>
                </c:pt>
                <c:pt idx="10">
                  <c:v>Відповідний до статусу викладача зовнішній вигляд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2.2000000000000002</c:v>
                </c:pt>
                <c:pt idx="1">
                  <c:v>2.1</c:v>
                </c:pt>
                <c:pt idx="2">
                  <c:v>3</c:v>
                </c:pt>
                <c:pt idx="3">
                  <c:v>5.7</c:v>
                </c:pt>
                <c:pt idx="4">
                  <c:v>3.2</c:v>
                </c:pt>
                <c:pt idx="5">
                  <c:v>1.9</c:v>
                </c:pt>
                <c:pt idx="6">
                  <c:v>3.2</c:v>
                </c:pt>
                <c:pt idx="7">
                  <c:v>2.6</c:v>
                </c:pt>
                <c:pt idx="8">
                  <c:v>1.5</c:v>
                </c:pt>
                <c:pt idx="9">
                  <c:v>3.2</c:v>
                </c:pt>
                <c:pt idx="10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D5-47B7-A029-46A9D75ADA9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Повнота презентації дисципліни на початку курсу</c:v>
                </c:pt>
                <c:pt idx="1">
                  <c:v>Організаційна культура викладача </c:v>
                </c:pt>
                <c:pt idx="2">
                  <c:v>Чіткість, доступність, логічність і зрозумілість викладу матеріалу, вміння зацікавити</c:v>
                </c:pt>
                <c:pt idx="3">
                  <c:v>Використання активних методів проведення занять </c:v>
                </c:pt>
                <c:pt idx="4">
                  <c:v>Об’єктивність і прозорість оцінювання знань студентів</c:v>
                </c:pt>
                <c:pt idx="5">
                  <c:v>Академічність</c:v>
                </c:pt>
                <c:pt idx="6">
                  <c:v>Вміння пов’язати теоретичний матеріал з практичними завданнями для майбутніх фахівців</c:v>
                </c:pt>
                <c:pt idx="7">
                  <c:v>Коректність, доброзичливість і тактовність у ставленні до вас особисто</c:v>
                </c:pt>
                <c:pt idx="8">
                  <c:v>Висока культура мовлення, уміння чітко висловлювати думки</c:v>
                </c:pt>
                <c:pt idx="9">
                  <c:v>Вміння створити комфортне середовище для навчання</c:v>
                </c:pt>
                <c:pt idx="10">
                  <c:v>Відповідний до статусу викладача зовнішній вигляд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3.6</c:v>
                </c:pt>
                <c:pt idx="1">
                  <c:v>4</c:v>
                </c:pt>
                <c:pt idx="2">
                  <c:v>6.1</c:v>
                </c:pt>
                <c:pt idx="3">
                  <c:v>9.6</c:v>
                </c:pt>
                <c:pt idx="4">
                  <c:v>3.8</c:v>
                </c:pt>
                <c:pt idx="5">
                  <c:v>2.2000000000000002</c:v>
                </c:pt>
                <c:pt idx="6">
                  <c:v>5</c:v>
                </c:pt>
                <c:pt idx="7">
                  <c:v>3.5</c:v>
                </c:pt>
                <c:pt idx="8">
                  <c:v>3</c:v>
                </c:pt>
                <c:pt idx="9">
                  <c:v>5.5</c:v>
                </c:pt>
                <c:pt idx="10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D5-47B7-A029-46A9D75ADA9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Повнота презентації дисципліни на початку курсу</c:v>
                </c:pt>
                <c:pt idx="1">
                  <c:v>Організаційна культура викладача </c:v>
                </c:pt>
                <c:pt idx="2">
                  <c:v>Чіткість, доступність, логічність і зрозумілість викладу матеріалу, вміння зацікавити</c:v>
                </c:pt>
                <c:pt idx="3">
                  <c:v>Використання активних методів проведення занять </c:v>
                </c:pt>
                <c:pt idx="4">
                  <c:v>Об’єктивність і прозорість оцінювання знань студентів</c:v>
                </c:pt>
                <c:pt idx="5">
                  <c:v>Академічність</c:v>
                </c:pt>
                <c:pt idx="6">
                  <c:v>Вміння пов’язати теоретичний матеріал з практичними завданнями для майбутніх фахівців</c:v>
                </c:pt>
                <c:pt idx="7">
                  <c:v>Коректність, доброзичливість і тактовність у ставленні до вас особисто</c:v>
                </c:pt>
                <c:pt idx="8">
                  <c:v>Висока культура мовлення, уміння чітко висловлювати думки</c:v>
                </c:pt>
                <c:pt idx="9">
                  <c:v>Вміння створити комфортне середовище для навчання</c:v>
                </c:pt>
                <c:pt idx="10">
                  <c:v>Відповідний до статусу викладача зовнішній вигляд</c:v>
                </c:pt>
              </c:strCache>
            </c:strRef>
          </c:cat>
          <c:val>
            <c:numRef>
              <c:f>Лист1!$D$2:$D$12</c:f>
              <c:numCache>
                <c:formatCode>General</c:formatCode>
                <c:ptCount val="11"/>
                <c:pt idx="0">
                  <c:v>13.8</c:v>
                </c:pt>
                <c:pt idx="1">
                  <c:v>13.7</c:v>
                </c:pt>
                <c:pt idx="2">
                  <c:v>16.399999999999999</c:v>
                </c:pt>
                <c:pt idx="3">
                  <c:v>18</c:v>
                </c:pt>
                <c:pt idx="4">
                  <c:v>11.9</c:v>
                </c:pt>
                <c:pt idx="5">
                  <c:v>9</c:v>
                </c:pt>
                <c:pt idx="6">
                  <c:v>14</c:v>
                </c:pt>
                <c:pt idx="7">
                  <c:v>9.9</c:v>
                </c:pt>
                <c:pt idx="8">
                  <c:v>11.1</c:v>
                </c:pt>
                <c:pt idx="9">
                  <c:v>15.9</c:v>
                </c:pt>
                <c:pt idx="10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D5-47B7-A029-46A9D75ADA9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Повнота презентації дисципліни на початку курсу</c:v>
                </c:pt>
                <c:pt idx="1">
                  <c:v>Організаційна культура викладача </c:v>
                </c:pt>
                <c:pt idx="2">
                  <c:v>Чіткість, доступність, логічність і зрозумілість викладу матеріалу, вміння зацікавити</c:v>
                </c:pt>
                <c:pt idx="3">
                  <c:v>Використання активних методів проведення занять </c:v>
                </c:pt>
                <c:pt idx="4">
                  <c:v>Об’єктивність і прозорість оцінювання знань студентів</c:v>
                </c:pt>
                <c:pt idx="5">
                  <c:v>Академічність</c:v>
                </c:pt>
                <c:pt idx="6">
                  <c:v>Вміння пов’язати теоретичний матеріал з практичними завданнями для майбутніх фахівців</c:v>
                </c:pt>
                <c:pt idx="7">
                  <c:v>Коректність, доброзичливість і тактовність у ставленні до вас особисто</c:v>
                </c:pt>
                <c:pt idx="8">
                  <c:v>Висока культура мовлення, уміння чітко висловлювати думки</c:v>
                </c:pt>
                <c:pt idx="9">
                  <c:v>Вміння створити комфортне середовище для навчання</c:v>
                </c:pt>
                <c:pt idx="10">
                  <c:v>Відповідний до статусу викладача зовнішній вигляд</c:v>
                </c:pt>
              </c:strCache>
            </c:strRef>
          </c:cat>
          <c:val>
            <c:numRef>
              <c:f>Лист1!$E$2:$E$12</c:f>
              <c:numCache>
                <c:formatCode>General</c:formatCode>
                <c:ptCount val="11"/>
                <c:pt idx="0">
                  <c:v>27.2</c:v>
                </c:pt>
                <c:pt idx="1">
                  <c:v>26.9</c:v>
                </c:pt>
                <c:pt idx="2">
                  <c:v>27.7</c:v>
                </c:pt>
                <c:pt idx="3">
                  <c:v>23.4</c:v>
                </c:pt>
                <c:pt idx="4">
                  <c:v>23</c:v>
                </c:pt>
                <c:pt idx="5">
                  <c:v>21.9</c:v>
                </c:pt>
                <c:pt idx="6">
                  <c:v>26.1</c:v>
                </c:pt>
                <c:pt idx="7">
                  <c:v>21.1</c:v>
                </c:pt>
                <c:pt idx="8">
                  <c:v>24.4</c:v>
                </c:pt>
                <c:pt idx="9">
                  <c:v>26.4</c:v>
                </c:pt>
                <c:pt idx="10">
                  <c:v>18.100000000000001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BD5-47B7-A029-46A9D75ADA9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Повнота презентації дисципліни на початку курсу</c:v>
                </c:pt>
                <c:pt idx="1">
                  <c:v>Організаційна культура викладача </c:v>
                </c:pt>
                <c:pt idx="2">
                  <c:v>Чіткість, доступність, логічність і зрозумілість викладу матеріалу, вміння зацікавити</c:v>
                </c:pt>
                <c:pt idx="3">
                  <c:v>Використання активних методів проведення занять </c:v>
                </c:pt>
                <c:pt idx="4">
                  <c:v>Об’єктивність і прозорість оцінювання знань студентів</c:v>
                </c:pt>
                <c:pt idx="5">
                  <c:v>Академічність</c:v>
                </c:pt>
                <c:pt idx="6">
                  <c:v>Вміння пов’язати теоретичний матеріал з практичними завданнями для майбутніх фахівців</c:v>
                </c:pt>
                <c:pt idx="7">
                  <c:v>Коректність, доброзичливість і тактовність у ставленні до вас особисто</c:v>
                </c:pt>
                <c:pt idx="8">
                  <c:v>Висока культура мовлення, уміння чітко висловлювати думки</c:v>
                </c:pt>
                <c:pt idx="9">
                  <c:v>Вміння створити комфортне середовище для навчання</c:v>
                </c:pt>
                <c:pt idx="10">
                  <c:v>Відповідний до статусу викладача зовнішній вигляд</c:v>
                </c:pt>
              </c:strCache>
            </c:strRef>
          </c:cat>
          <c:val>
            <c:numRef>
              <c:f>Лист1!$F$2:$F$12</c:f>
              <c:numCache>
                <c:formatCode>General</c:formatCode>
                <c:ptCount val="11"/>
                <c:pt idx="0">
                  <c:v>53.2</c:v>
                </c:pt>
                <c:pt idx="1">
                  <c:v>53.4</c:v>
                </c:pt>
                <c:pt idx="2">
                  <c:v>46.8</c:v>
                </c:pt>
                <c:pt idx="3">
                  <c:v>43.2</c:v>
                </c:pt>
                <c:pt idx="4">
                  <c:v>58</c:v>
                </c:pt>
                <c:pt idx="5">
                  <c:v>65</c:v>
                </c:pt>
                <c:pt idx="6">
                  <c:v>51.7</c:v>
                </c:pt>
                <c:pt idx="7">
                  <c:v>62.9</c:v>
                </c:pt>
                <c:pt idx="8">
                  <c:v>60</c:v>
                </c:pt>
                <c:pt idx="9">
                  <c:v>49.1</c:v>
                </c:pt>
                <c:pt idx="10">
                  <c:v>73.7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D5-47B7-A029-46A9D75ADA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10528"/>
        <c:axId val="139314880"/>
      </c:barChart>
      <c:catAx>
        <c:axId val="1071052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9314880"/>
        <c:crosses val="autoZero"/>
        <c:auto val="1"/>
        <c:lblAlgn val="ctr"/>
        <c:lblOffset val="100"/>
        <c:noMultiLvlLbl val="0"/>
      </c:catAx>
      <c:valAx>
        <c:axId val="139314880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071052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>
                <a:solidFill>
                  <a:sysClr val="windowText" lastClr="000000"/>
                </a:solidFill>
              </a:rPr>
              <a:t>Використання</a:t>
            </a:r>
            <a:r>
              <a:rPr lang="ru-RU" sz="2800" b="1" baseline="0">
                <a:solidFill>
                  <a:sysClr val="windowText" lastClr="000000"/>
                </a:solidFill>
              </a:rPr>
              <a:t> активних методів проведення занять</a:t>
            </a:r>
            <a:endParaRPr lang="ru-RU" sz="2800" b="1">
              <a:solidFill>
                <a:sysClr val="windowText" lastClr="00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Літня сесія 2019/2020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12,7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CB0-4728-9896-16882F08ED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Лист1!$B$2:$B$6</c:f>
              <c:numCache>
                <c:formatCode>d\-mmm</c:formatCode>
                <c:ptCount val="5"/>
                <c:pt idx="0" formatCode="General">
                  <c:v>4.8</c:v>
                </c:pt>
                <c:pt idx="1">
                  <c:v>12.7</c:v>
                </c:pt>
                <c:pt idx="2" formatCode="General">
                  <c:v>21</c:v>
                </c:pt>
                <c:pt idx="3" formatCode="General">
                  <c:v>31.8</c:v>
                </c:pt>
                <c:pt idx="4" formatCode="General">
                  <c:v>29.7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B0-4728-9896-16882F08ED3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Зимова сесія 2020/2021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5.7</c:v>
                </c:pt>
                <c:pt idx="1">
                  <c:v>9.6</c:v>
                </c:pt>
                <c:pt idx="2">
                  <c:v>18</c:v>
                </c:pt>
                <c:pt idx="3">
                  <c:v>23.4</c:v>
                </c:pt>
                <c:pt idx="4">
                  <c:v>43.3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B0-4728-9896-16882F08ED3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3-BCB0-4728-9896-16882F08ED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52438600"/>
        <c:axId val="552444176"/>
        <c:axId val="0"/>
      </c:bar3DChart>
      <c:catAx>
        <c:axId val="552438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2444176"/>
        <c:crosses val="autoZero"/>
        <c:auto val="1"/>
        <c:lblAlgn val="ctr"/>
        <c:lblOffset val="100"/>
        <c:noMultiLvlLbl val="0"/>
      </c:catAx>
      <c:valAx>
        <c:axId val="5524441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2438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72876073815702"/>
          <c:y val="9.3736585820641857E-2"/>
          <c:w val="0.83774910558513105"/>
          <c:h val="0.8357883021557860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Google Meet</c:v>
                </c:pt>
                <c:pt idx="1">
                  <c:v>MOODLE</c:v>
                </c:pt>
                <c:pt idx="2">
                  <c:v>Електронна пошта</c:v>
                </c:pt>
                <c:pt idx="3">
                  <c:v>Viber</c:v>
                </c:pt>
                <c:pt idx="4">
                  <c:v>Telegram</c:v>
                </c:pt>
                <c:pt idx="5">
                  <c:v>Zoom</c:v>
                </c:pt>
                <c:pt idx="6">
                  <c:v>Google Classroom</c:v>
                </c:pt>
                <c:pt idx="7">
                  <c:v>Classtime</c:v>
                </c:pt>
                <c:pt idx="8">
                  <c:v>Facebook</c:v>
                </c:pt>
                <c:pt idx="9">
                  <c:v>Edmodo</c:v>
                </c:pt>
                <c:pt idx="10">
                  <c:v>Jamboard</c:v>
                </c:pt>
                <c:pt idx="11">
                  <c:v>Skype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91.5</c:v>
                </c:pt>
                <c:pt idx="1">
                  <c:v>55.4</c:v>
                </c:pt>
                <c:pt idx="2">
                  <c:v>69.400000000000006</c:v>
                </c:pt>
                <c:pt idx="3">
                  <c:v>40.1</c:v>
                </c:pt>
                <c:pt idx="4">
                  <c:v>17.399999999999999</c:v>
                </c:pt>
                <c:pt idx="5">
                  <c:v>10.199999999999999</c:v>
                </c:pt>
                <c:pt idx="6">
                  <c:v>2.6</c:v>
                </c:pt>
                <c:pt idx="7">
                  <c:v>0.2</c:v>
                </c:pt>
                <c:pt idx="8">
                  <c:v>0.1</c:v>
                </c:pt>
                <c:pt idx="9">
                  <c:v>0.1</c:v>
                </c:pt>
                <c:pt idx="10">
                  <c:v>0.1</c:v>
                </c:pt>
                <c:pt idx="11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CB-4ED0-BB53-ED067E12AB0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Google Meet</c:v>
                </c:pt>
                <c:pt idx="1">
                  <c:v>MOODLE</c:v>
                </c:pt>
                <c:pt idx="2">
                  <c:v>Електронна пошта</c:v>
                </c:pt>
                <c:pt idx="3">
                  <c:v>Viber</c:v>
                </c:pt>
                <c:pt idx="4">
                  <c:v>Telegram</c:v>
                </c:pt>
                <c:pt idx="5">
                  <c:v>Zoom</c:v>
                </c:pt>
                <c:pt idx="6">
                  <c:v>Google Classroom</c:v>
                </c:pt>
                <c:pt idx="7">
                  <c:v>Classtime</c:v>
                </c:pt>
                <c:pt idx="8">
                  <c:v>Facebook</c:v>
                </c:pt>
                <c:pt idx="9">
                  <c:v>Edmodo</c:v>
                </c:pt>
                <c:pt idx="10">
                  <c:v>Jamboard</c:v>
                </c:pt>
                <c:pt idx="11">
                  <c:v>Skype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1-C1CB-4ED0-BB53-ED067E12AB0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Google Meet</c:v>
                </c:pt>
                <c:pt idx="1">
                  <c:v>MOODLE</c:v>
                </c:pt>
                <c:pt idx="2">
                  <c:v>Електронна пошта</c:v>
                </c:pt>
                <c:pt idx="3">
                  <c:v>Viber</c:v>
                </c:pt>
                <c:pt idx="4">
                  <c:v>Telegram</c:v>
                </c:pt>
                <c:pt idx="5">
                  <c:v>Zoom</c:v>
                </c:pt>
                <c:pt idx="6">
                  <c:v>Google Classroom</c:v>
                </c:pt>
                <c:pt idx="7">
                  <c:v>Classtime</c:v>
                </c:pt>
                <c:pt idx="8">
                  <c:v>Facebook</c:v>
                </c:pt>
                <c:pt idx="9">
                  <c:v>Edmodo</c:v>
                </c:pt>
                <c:pt idx="10">
                  <c:v>Jamboard</c:v>
                </c:pt>
                <c:pt idx="11">
                  <c:v>Skype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</c:numCache>
            </c:numRef>
          </c:val>
          <c:extLst>
            <c:ext xmlns:c16="http://schemas.microsoft.com/office/drawing/2014/chart" uri="{C3380CC4-5D6E-409C-BE32-E72D297353CC}">
              <c16:uniqueId val="{00000002-C1CB-4ED0-BB53-ED067E12AB0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52424824"/>
        <c:axId val="552419576"/>
      </c:barChart>
      <c:catAx>
        <c:axId val="552424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2419576"/>
        <c:crosses val="autoZero"/>
        <c:auto val="1"/>
        <c:lblAlgn val="ctr"/>
        <c:lblOffset val="100"/>
        <c:noMultiLvlLbl val="0"/>
      </c:catAx>
      <c:valAx>
        <c:axId val="552419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2424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неритмічність комунікації з науково-педагогічним працівником</c:v>
                </c:pt>
                <c:pt idx="1">
                  <c:v>відсутність чітких вимог до виконання завдань</c:v>
                </c:pt>
                <c:pt idx="2">
                  <c:v>відсутність комплексу навчально-методичного забезпечення дисципліни в системі «MOODLE»</c:v>
                </c:pt>
                <c:pt idx="3">
                  <c:v>відсутність постійного доступу до Інтернету</c:v>
                </c:pt>
                <c:pt idx="4">
                  <c:v>відсутність допоміжних матеріалів для виконання завдань (підручник, посібник, конспект лекцій)</c:v>
                </c:pt>
                <c:pt idx="5">
                  <c:v>ускладнена можливість отримання інформації щодо оцінок</c:v>
                </c:pt>
                <c:pt idx="6">
                  <c:v>неможливість з об’єктивних причин вчасно виконувати завдання</c:v>
                </c:pt>
                <c:pt idx="7">
                  <c:v>незручність користування системою «MOODLE» та іншими дистанційними технологіями навчання</c:v>
                </c:pt>
                <c:pt idx="8">
                  <c:v>відсутність доступу до системи «MOODLE»</c:v>
                </c:pt>
                <c:pt idx="9">
                  <c:v>у мене не було жодних труднощів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3.5</c:v>
                </c:pt>
                <c:pt idx="1">
                  <c:v>4.5</c:v>
                </c:pt>
                <c:pt idx="2">
                  <c:v>4.5999999999999996</c:v>
                </c:pt>
                <c:pt idx="3">
                  <c:v>22.3</c:v>
                </c:pt>
                <c:pt idx="4">
                  <c:v>6.1</c:v>
                </c:pt>
                <c:pt idx="5">
                  <c:v>6.1</c:v>
                </c:pt>
                <c:pt idx="6">
                  <c:v>11</c:v>
                </c:pt>
                <c:pt idx="7">
                  <c:v>8.5</c:v>
                </c:pt>
                <c:pt idx="8">
                  <c:v>3.3</c:v>
                </c:pt>
                <c:pt idx="9">
                  <c:v>61.6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1D-4D68-8948-ECB3A44B3BD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неритмічність комунікації з науково-педагогічним працівником</c:v>
                </c:pt>
                <c:pt idx="1">
                  <c:v>відсутність чітких вимог до виконання завдань</c:v>
                </c:pt>
                <c:pt idx="2">
                  <c:v>відсутність комплексу навчально-методичного забезпечення дисципліни в системі «MOODLE»</c:v>
                </c:pt>
                <c:pt idx="3">
                  <c:v>відсутність постійного доступу до Інтернету</c:v>
                </c:pt>
                <c:pt idx="4">
                  <c:v>відсутність допоміжних матеріалів для виконання завдань (підручник, посібник, конспект лекцій)</c:v>
                </c:pt>
                <c:pt idx="5">
                  <c:v>ускладнена можливість отримання інформації щодо оцінок</c:v>
                </c:pt>
                <c:pt idx="6">
                  <c:v>неможливість з об’єктивних причин вчасно виконувати завдання</c:v>
                </c:pt>
                <c:pt idx="7">
                  <c:v>незручність користування системою «MOODLE» та іншими дистанційними технологіями навчання</c:v>
                </c:pt>
                <c:pt idx="8">
                  <c:v>відсутність доступу до системи «MOODLE»</c:v>
                </c:pt>
                <c:pt idx="9">
                  <c:v>у мене не було жодних труднощів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1-AD1D-4D68-8948-ECB3A44B3BD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неритмічність комунікації з науково-педагогічним працівником</c:v>
                </c:pt>
                <c:pt idx="1">
                  <c:v>відсутність чітких вимог до виконання завдань</c:v>
                </c:pt>
                <c:pt idx="2">
                  <c:v>відсутність комплексу навчально-методичного забезпечення дисципліни в системі «MOODLE»</c:v>
                </c:pt>
                <c:pt idx="3">
                  <c:v>відсутність постійного доступу до Інтернету</c:v>
                </c:pt>
                <c:pt idx="4">
                  <c:v>відсутність допоміжних матеріалів для виконання завдань (підручник, посібник, конспект лекцій)</c:v>
                </c:pt>
                <c:pt idx="5">
                  <c:v>ускладнена можливість отримання інформації щодо оцінок</c:v>
                </c:pt>
                <c:pt idx="6">
                  <c:v>неможливість з об’єктивних причин вчасно виконувати завдання</c:v>
                </c:pt>
                <c:pt idx="7">
                  <c:v>незручність користування системою «MOODLE» та іншими дистанційними технологіями навчання</c:v>
                </c:pt>
                <c:pt idx="8">
                  <c:v>відсутність доступу до системи «MOODLE»</c:v>
                </c:pt>
                <c:pt idx="9">
                  <c:v>у мене не було жодних труднощів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</c:numCache>
            </c:numRef>
          </c:val>
          <c:extLst>
            <c:ext xmlns:c16="http://schemas.microsoft.com/office/drawing/2014/chart" uri="{C3380CC4-5D6E-409C-BE32-E72D297353CC}">
              <c16:uniqueId val="{00000002-AD1D-4D68-8948-ECB3A44B3BD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30324880"/>
        <c:axId val="730320944"/>
        <c:axId val="0"/>
      </c:bar3DChart>
      <c:catAx>
        <c:axId val="7303248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30320944"/>
        <c:crosses val="autoZero"/>
        <c:auto val="1"/>
        <c:lblAlgn val="l"/>
        <c:lblOffset val="100"/>
        <c:noMultiLvlLbl val="0"/>
      </c:catAx>
      <c:valAx>
        <c:axId val="730320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30324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Літня сесія 2016</c:v>
                </c:pt>
                <c:pt idx="1">
                  <c:v>Зимова сесія 2019/2020</c:v>
                </c:pt>
                <c:pt idx="2">
                  <c:v>Літня сесія 2019/2020</c:v>
                </c:pt>
                <c:pt idx="3">
                  <c:v>Зимова сесія 2020/2021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</c:v>
                </c:pt>
                <c:pt idx="1">
                  <c:v>2.2000000000000002</c:v>
                </c:pt>
                <c:pt idx="2">
                  <c:v>0.9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0E-4F5C-B772-30E11A9EEF9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9332072"/>
        <c:axId val="589326824"/>
      </c:barChart>
      <c:valAx>
        <c:axId val="58932682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89332072"/>
        <c:crosses val="autoZero"/>
        <c:crossBetween val="between"/>
      </c:valAx>
      <c:catAx>
        <c:axId val="5893320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893268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952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877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78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00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782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410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805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330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233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25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551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DE3AAC21-F006-4633-B1CE-1E91CD1F8869}" type="datetimeFigureOut">
              <a:rPr lang="ru-RU" smtClean="0"/>
              <a:t>24.06.2021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58E18FE5-DE14-4A03-88F8-F5DA66FB9C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3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_s115735"/>
          <p:cNvSpPr>
            <a:spLocks noChangeArrowheads="1"/>
          </p:cNvSpPr>
          <p:nvPr/>
        </p:nvSpPr>
        <p:spPr bwMode="auto">
          <a:xfrm>
            <a:off x="1415286" y="4310116"/>
            <a:ext cx="9236054" cy="2160587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B0100C"/>
                </a:solidFill>
                <a:latin typeface="Monotype Corsiva" pitchFamily="66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B0100C"/>
                </a:solidFill>
                <a:latin typeface="Monotype Corsiva" pitchFamily="66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B0100C"/>
                </a:solidFill>
                <a:latin typeface="Monotype Corsiva" pitchFamily="66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B0100C"/>
                </a:solidFill>
                <a:latin typeface="Monotype Corsiva" pitchFamily="66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B0100C"/>
                </a:solidFill>
                <a:latin typeface="Monotype Corsiva" pitchFamily="66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3600" b="1" kern="1200">
                <a:solidFill>
                  <a:srgbClr val="B0100C"/>
                </a:solidFill>
                <a:latin typeface="Monotype Corsiva" pitchFamily="66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3600" b="1" kern="1200">
                <a:solidFill>
                  <a:srgbClr val="B0100C"/>
                </a:solidFill>
                <a:latin typeface="Monotype Corsiva" pitchFamily="66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3600" b="1" kern="1200">
                <a:solidFill>
                  <a:srgbClr val="B0100C"/>
                </a:solidFill>
                <a:latin typeface="Monotype Corsiva" pitchFamily="66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3600" b="1" kern="1200">
                <a:solidFill>
                  <a:srgbClr val="B0100C"/>
                </a:solidFill>
                <a:latin typeface="Monotype Corsiva" pitchFamily="66" charset="0"/>
                <a:ea typeface="+mn-ea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000" b="1" dirty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2000" b="1" dirty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 dirty="0" smtClean="0">
                <a:solidFill>
                  <a:schemeClr val="tx1"/>
                </a:solidFill>
                <a:latin typeface="Cambria" pitchFamily="18" charset="0"/>
              </a:rPr>
              <a:t>ПІДСУМКИ</a:t>
            </a:r>
            <a:r>
              <a:rPr lang="uk-UA" altLang="ru-RU" sz="2000" b="1" i="0" dirty="0" smtClean="0">
                <a:solidFill>
                  <a:schemeClr val="tx1"/>
                </a:solidFill>
                <a:latin typeface="Cambria" pitchFamily="18" charset="0"/>
              </a:rPr>
              <a:t> СОЦІОЛОГІЧНОГО ДОСЛІДЖЕННЯ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 b="1" i="0" dirty="0" smtClean="0">
                <a:solidFill>
                  <a:schemeClr val="tx1"/>
                </a:solidFill>
                <a:latin typeface="Cambria" pitchFamily="18" charset="0"/>
              </a:rPr>
              <a:t>«ВИКЛАДАЧ ОЧИМА СТУДЕНТІВ»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000" dirty="0" smtClean="0">
                <a:solidFill>
                  <a:schemeClr val="tx1"/>
                </a:solidFill>
                <a:latin typeface="Cambria" pitchFamily="18" charset="0"/>
              </a:rPr>
              <a:t>(за результатами зимової екзаменаційної сесії 2020-2021 </a:t>
            </a:r>
            <a:r>
              <a:rPr lang="uk-UA" altLang="ru-RU" sz="2000" dirty="0" err="1" smtClean="0">
                <a:solidFill>
                  <a:schemeClr val="tx1"/>
                </a:solidFill>
                <a:latin typeface="Cambria" pitchFamily="18" charset="0"/>
              </a:rPr>
              <a:t>н.р</a:t>
            </a:r>
            <a:r>
              <a:rPr lang="uk-UA" altLang="ru-RU" sz="2000" dirty="0" smtClean="0">
                <a:solidFill>
                  <a:schemeClr val="tx1"/>
                </a:solidFill>
                <a:latin typeface="Cambria" pitchFamily="18" charset="0"/>
              </a:rPr>
              <a:t>.)</a:t>
            </a:r>
          </a:p>
          <a:p>
            <a:pPr>
              <a:spcBef>
                <a:spcPts val="0"/>
              </a:spcBef>
              <a:buNone/>
            </a:pPr>
            <a:endParaRPr lang="uk-UA" sz="1200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uk-UA" altLang="ru-RU" sz="3600" b="1" i="0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pic>
        <p:nvPicPr>
          <p:cNvPr id="5" name="Picture 4" descr="В ЧНУ назвали найпопулярніші спеціальності серед абітурієнті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041" y="360695"/>
            <a:ext cx="5921958" cy="36076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6" name="Рисунок 5" descr="C:\Users\user-03\Desktop\завантаження.pn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21825" r="8985" b="21818"/>
          <a:stretch/>
        </p:blipFill>
        <p:spPr bwMode="auto">
          <a:xfrm>
            <a:off x="1617429" y="205585"/>
            <a:ext cx="1484183" cy="143446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Щодо показу в Миколаївському національному університеті імені В. О.  Сухомлинського документального фільму «Ті, хто прийшли до влади». |  Міністерство освіти і науки України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1235" y="377878"/>
            <a:ext cx="161470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 descr="Русь - орнаменти, візерунки мотиви русі. Живопис. Галереї картин і графіки  - Електронна бібліотека Бібліограф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46482" r="79344" b="2448"/>
          <a:stretch/>
        </p:blipFill>
        <p:spPr bwMode="auto">
          <a:xfrm>
            <a:off x="2064078" y="1633123"/>
            <a:ext cx="599702" cy="24879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Рисунок 8" descr="Русь - орнаменти, візерунки мотиви русі. Живопис. Галереї картин і графіки  - Електронна бібліотека Бібліограф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46482" r="79344" b="2448"/>
          <a:stretch/>
        </p:blipFill>
        <p:spPr bwMode="auto">
          <a:xfrm>
            <a:off x="9523795" y="1469356"/>
            <a:ext cx="599702" cy="24879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 descr="Русь - орнаменти, візерунки мотиви русі. Живопис. Галереї картин і графіки  - Електронна бібліотека Бібліограф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46482" r="79344" b="2448"/>
          <a:stretch/>
        </p:blipFill>
        <p:spPr bwMode="auto">
          <a:xfrm rot="5400000">
            <a:off x="9356914" y="5422794"/>
            <a:ext cx="320667" cy="2512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 descr="Русь - орнаменти, візерунки мотиви русі. Живопис. Галереї картин і графіки  - Електронна бібліотека Бібліограф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46482" r="79344" b="2448"/>
          <a:stretch/>
        </p:blipFill>
        <p:spPr bwMode="auto">
          <a:xfrm rot="5400000">
            <a:off x="7096895" y="5406713"/>
            <a:ext cx="320667" cy="2512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 descr="Русь - орнаменти, візерунки мотиви русі. Живопис. Галереї картин і графіки  - Електронна бібліотека Бібліограф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46482" r="79344" b="2448"/>
          <a:stretch/>
        </p:blipFill>
        <p:spPr bwMode="auto">
          <a:xfrm rot="5400000">
            <a:off x="4817906" y="5414754"/>
            <a:ext cx="320667" cy="2512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 descr="Русь - орнаменти, візерунки мотиви русі. Живопис. Галереї картин і графіки  - Електронна бібліотека Бібліограф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46482" r="79344" b="2448"/>
          <a:stretch/>
        </p:blipFill>
        <p:spPr bwMode="auto">
          <a:xfrm rot="5400000">
            <a:off x="2490922" y="5424174"/>
            <a:ext cx="320667" cy="2512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Русь - орнаменти, візерунки мотиви русі. Живопис. Галереї картин і графіки  - Електронна бібліотека Бібліограф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46482" r="79344" b="2448"/>
          <a:stretch/>
        </p:blipFill>
        <p:spPr bwMode="auto">
          <a:xfrm rot="5400000">
            <a:off x="2489371" y="-1065547"/>
            <a:ext cx="320667" cy="2512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Русь - орнаменти, візерунки мотиви русі. Живопис. Галереї картин і графіки  - Електронна бібліотека Бібліограф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46482" r="79344" b="2448"/>
          <a:stretch/>
        </p:blipFill>
        <p:spPr bwMode="auto">
          <a:xfrm rot="5400000">
            <a:off x="4817905" y="-1077281"/>
            <a:ext cx="320667" cy="2512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Рисунок 15" descr="Русь - орнаменти, візерунки мотиви русі. Живопис. Галереї картин і графіки  - Електронна бібліотека Бібліограф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46482" r="79344" b="2448"/>
          <a:stretch/>
        </p:blipFill>
        <p:spPr bwMode="auto">
          <a:xfrm rot="5400000">
            <a:off x="7108202" y="-1050107"/>
            <a:ext cx="320667" cy="2512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Рисунок 16" descr="Русь - орнаменти, візерунки мотиви русі. Живопис. Галереї картин і графіки  - Електронна бібліотека Бібліограф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46482" r="79344" b="2448"/>
          <a:stretch/>
        </p:blipFill>
        <p:spPr bwMode="auto">
          <a:xfrm rot="5400000">
            <a:off x="9356914" y="-1079147"/>
            <a:ext cx="320667" cy="25129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60766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 найбільше не сподобалось під час вивчення дисципліни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7443" y="1825625"/>
            <a:ext cx="11420061" cy="4813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1. </a:t>
            </a:r>
            <a:r>
              <a:rPr lang="uk-UA" b="1" dirty="0"/>
              <a:t>Прорахунки в організації навчального процесу</a:t>
            </a:r>
            <a:endParaRPr lang="ru-RU" b="1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Щоб у всіх студентів було посилання на пару і не доводилося постійно шукати і просити в інших осіб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Електронний журнал. Тобто можливість завжди бачити свої оцінки.</a:t>
            </a:r>
            <a:endParaRPr lang="ru-RU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i="1" dirty="0"/>
              <a:t>Бали за практичні заняття не були оголошені, в кінці модулів ставлять "</a:t>
            </a:r>
            <a:r>
              <a:rPr lang="uk-UA" sz="2400" i="1" dirty="0" smtClean="0"/>
              <a:t>навгад«</a:t>
            </a:r>
          </a:p>
          <a:p>
            <a:pPr marL="0" indent="0" algn="just">
              <a:buNone/>
            </a:pPr>
            <a:r>
              <a:rPr lang="uk-UA" b="1" dirty="0" smtClean="0"/>
              <a:t>2</a:t>
            </a:r>
            <a:r>
              <a:rPr lang="uk-UA" b="1" dirty="0"/>
              <a:t>. Недоліки в методиці викладання</a:t>
            </a:r>
            <a:endParaRPr lang="ru-RU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i="1" dirty="0"/>
              <a:t>Відсутність лекцій у </a:t>
            </a:r>
            <a:r>
              <a:rPr lang="uk-UA" i="1" dirty="0" err="1"/>
              <a:t>Ворді</a:t>
            </a:r>
            <a:r>
              <a:rPr lang="uk-UA" i="1" dirty="0"/>
              <a:t>, які можна спокійно перечитати і вивчити</a:t>
            </a:r>
            <a:r>
              <a:rPr lang="uk-UA" i="1" dirty="0" smtClean="0"/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i="1" dirty="0"/>
              <a:t> </a:t>
            </a:r>
            <a:r>
              <a:rPr lang="uk-UA" i="1" dirty="0"/>
              <a:t>Хотілося б більше видів групової роботи</a:t>
            </a:r>
            <a:endParaRPr lang="ru-RU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uk-UA" i="1" dirty="0"/>
              <a:t>Інформація подавалася монотонно, скучно і дуже </a:t>
            </a:r>
            <a:r>
              <a:rPr lang="uk-UA" i="1" dirty="0" smtClean="0"/>
              <a:t>науково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70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45720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626" y="536713"/>
            <a:ext cx="10966174" cy="5640249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uk-UA" sz="2400" i="1" dirty="0"/>
              <a:t>Викладач не вміє зацікавити студентів. Просто читає лекцію, без презентації/фото</a:t>
            </a:r>
            <a:r>
              <a:rPr lang="uk-UA" sz="2400" i="1" dirty="0" smtClean="0"/>
              <a:t>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uk-UA" sz="2400" i="1" dirty="0"/>
              <a:t>Не встигли пройти увесь матеріал.</a:t>
            </a:r>
            <a:endParaRPr lang="ru-RU" sz="24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uk-UA" sz="2400" i="1" dirty="0"/>
              <a:t>Хочеться побільше наочних прикладів, а не теорії</a:t>
            </a:r>
            <a:endParaRPr lang="ru-RU" sz="24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uk-UA" sz="2400" i="1" dirty="0" smtClean="0"/>
              <a:t>Відмови </a:t>
            </a:r>
            <a:r>
              <a:rPr lang="uk-UA" sz="2400" i="1" dirty="0"/>
              <a:t>від додаткових пояснень та проведення консультацій для студентів </a:t>
            </a:r>
            <a:endParaRPr lang="ru-RU" sz="2400" dirty="0"/>
          </a:p>
          <a:p>
            <a:pPr marL="0" indent="0">
              <a:buNone/>
            </a:pPr>
            <a:r>
              <a:rPr lang="uk-UA" b="1" dirty="0"/>
              <a:t>3. Нечіткість критеріїв оцінювання</a:t>
            </a:r>
            <a:endParaRPr lang="ru-RU" b="1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Не до кінця зрозуміле оцінювання кінцевого іспиту.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Не давали конкретних завдань до іспиту. Не було змоги підготуватись і орієнтуватись!!</a:t>
            </a:r>
            <a:endParaRPr lang="ru-RU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i="1" dirty="0" smtClean="0"/>
              <a:t>Свій бал </a:t>
            </a:r>
            <a:r>
              <a:rPr lang="uk-UA" sz="2400" i="1" dirty="0"/>
              <a:t>дізналася лише єдиний раз після екзамену вже у 100-бальній шкалі, </a:t>
            </a:r>
            <a:endParaRPr lang="uk-UA" sz="2400" i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i="1" dirty="0"/>
              <a:t>Неможливість заробити додаткові бали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4726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103368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8296" y="367748"/>
            <a:ext cx="11075504" cy="58092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4. </a:t>
            </a:r>
            <a:r>
              <a:rPr lang="ru-RU" b="1" dirty="0" err="1"/>
              <a:t>Неетична</a:t>
            </a:r>
            <a:r>
              <a:rPr lang="ru-RU" b="1" dirty="0"/>
              <a:t> </a:t>
            </a:r>
            <a:r>
              <a:rPr lang="ru-RU" b="1" dirty="0" err="1"/>
              <a:t>повед</a:t>
            </a:r>
            <a:r>
              <a:rPr lang="uk-UA" b="1" dirty="0"/>
              <a:t>інка викладача</a:t>
            </a:r>
            <a:endParaRPr lang="ru-RU" b="1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у викладача є улюбленці і це факт який всі знають і бачили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Різне ставлення до студентів!</a:t>
            </a:r>
            <a:endParaRPr lang="ru-RU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i="1" dirty="0"/>
              <a:t>Не сподобалось розміщення інформації без згоди студентів у </a:t>
            </a:r>
            <a:r>
              <a:rPr lang="uk-UA" sz="2400" i="1" dirty="0" err="1"/>
              <a:t>фейсбуці</a:t>
            </a:r>
            <a:r>
              <a:rPr lang="uk-UA" sz="2400" i="1" dirty="0"/>
              <a:t> і висміювання рівня знань</a:t>
            </a:r>
            <a:r>
              <a:rPr lang="uk-UA" i="1" dirty="0" smtClean="0"/>
              <a:t>.</a:t>
            </a:r>
          </a:p>
          <a:p>
            <a:pPr marL="0" indent="0">
              <a:buNone/>
            </a:pPr>
            <a:r>
              <a:rPr lang="uk-UA" b="1" dirty="0"/>
              <a:t>5. Недисциплінованість викладача</a:t>
            </a:r>
            <a:endParaRPr lang="ru-RU" b="1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 smtClean="0"/>
              <a:t>Давати </a:t>
            </a:r>
            <a:r>
              <a:rPr lang="uk-UA" sz="2400" i="1" dirty="0"/>
              <a:t>тему курсового не за 2 тижня до здачі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По графіку проводити пари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Викладач вимагав приїжджати до університету для написання контрольних робіт, під час червоної зони на території Чернівців.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Викладач використовував більше ніж 1.20 години часу. Забирає власний час</a:t>
            </a:r>
            <a:r>
              <a:rPr lang="uk-UA" i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62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0"/>
            <a:ext cx="10515600" cy="9939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355" y="672859"/>
            <a:ext cx="10990053" cy="5504103"/>
          </a:xfrm>
        </p:spPr>
        <p:txBody>
          <a:bodyPr/>
          <a:lstStyle/>
          <a:p>
            <a:pPr marL="0" indent="0">
              <a:buNone/>
            </a:pPr>
            <a:r>
              <a:rPr lang="uk-UA" b="1" dirty="0"/>
              <a:t>6. Недостатня кількість часу </a:t>
            </a:r>
            <a:r>
              <a:rPr lang="ru-RU" b="1" dirty="0"/>
              <a:t>на </a:t>
            </a:r>
            <a:r>
              <a:rPr lang="ru-RU" b="1" dirty="0" err="1"/>
              <a:t>виконання</a:t>
            </a:r>
            <a:r>
              <a:rPr lang="ru-RU" b="1" dirty="0"/>
              <a:t> </a:t>
            </a:r>
            <a:r>
              <a:rPr lang="ru-RU" b="1" dirty="0" err="1"/>
              <a:t>ро</a:t>
            </a:r>
            <a:r>
              <a:rPr lang="uk-UA" b="1" dirty="0"/>
              <a:t>біт</a:t>
            </a:r>
            <a:endParaRPr lang="ru-RU" b="1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Давати більше часу на виконання практичних робіт.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Замало часу давалось на проходження тестів, вони реально були дуже важкими і більшість орієнтовані на високий рівень розуміння.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Тривалість тесту 100 тестів за 30 хв правильно написати неможливо</a:t>
            </a:r>
            <a:endParaRPr lang="ru-RU" sz="2400" dirty="0"/>
          </a:p>
          <a:p>
            <a:pPr marL="0" indent="0">
              <a:buNone/>
            </a:pPr>
            <a:r>
              <a:rPr lang="uk-UA" b="1" dirty="0"/>
              <a:t>7. Недоступність методичних матеріалів</a:t>
            </a:r>
            <a:endParaRPr lang="ru-RU" b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sz="2400" i="1" dirty="0"/>
              <a:t>Лише в </a:t>
            </a:r>
            <a:r>
              <a:rPr lang="uk-UA" sz="2400" i="1" dirty="0" err="1"/>
              <a:t>старост</a:t>
            </a:r>
            <a:r>
              <a:rPr lang="uk-UA" sz="2400" i="1" dirty="0"/>
              <a:t> і деяких студентів були </a:t>
            </a:r>
            <a:r>
              <a:rPr lang="uk-UA" sz="2400" i="1" dirty="0" err="1" smtClean="0"/>
              <a:t>методички</a:t>
            </a:r>
            <a:endParaRPr lang="uk-UA" sz="2400" i="1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Відсутність різноманітності спеціалізованої літератури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uk-UA" sz="2400" i="1" dirty="0"/>
              <a:t>Відсутність підручників, </a:t>
            </a:r>
            <a:r>
              <a:rPr lang="uk-UA" sz="2400" i="1" dirty="0" err="1"/>
              <a:t>внести</a:t>
            </a:r>
            <a:r>
              <a:rPr lang="uk-UA" sz="2400" i="1" dirty="0"/>
              <a:t> електронні версії в мудл</a:t>
            </a:r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383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79561"/>
            <a:ext cx="10515600" cy="47520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ПРОПОЗИЦІЇ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3463" y="1328467"/>
            <a:ext cx="11128077" cy="48484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/>
              <a:t>Збільшити доступність для студентів інформації щодо поточного та підсумкового оцінювання. </a:t>
            </a:r>
            <a:endParaRPr lang="uk-UA" sz="2400" dirty="0" smtClean="0"/>
          </a:p>
          <a:p>
            <a:pPr marL="0" indent="0" algn="just">
              <a:buNone/>
            </a:pPr>
            <a:r>
              <a:rPr lang="uk-UA" sz="2400" dirty="0"/>
              <a:t>П</a:t>
            </a:r>
            <a:r>
              <a:rPr lang="uk-UA" sz="2400" dirty="0" smtClean="0"/>
              <a:t>осилити </a:t>
            </a:r>
            <a:r>
              <a:rPr lang="uk-UA" sz="2400" dirty="0"/>
              <a:t>роботу з приводу перевірки </a:t>
            </a:r>
            <a:r>
              <a:rPr lang="uk-UA" sz="2400" dirty="0" smtClean="0"/>
              <a:t>наповненості методичного </a:t>
            </a:r>
            <a:r>
              <a:rPr lang="uk-UA" sz="2400" dirty="0"/>
              <a:t>забезпечення курсів. </a:t>
            </a:r>
            <a:endParaRPr lang="uk-UA" sz="2400" dirty="0" smtClean="0"/>
          </a:p>
          <a:p>
            <a:pPr marL="0" indent="0" algn="just">
              <a:buNone/>
            </a:pPr>
            <a:r>
              <a:rPr lang="uk-UA" sz="2400" dirty="0"/>
              <a:t>Сформулювати чіткі критерії оцінювання як завдань для іспитів, так і завдань для поточного контролю знань. </a:t>
            </a:r>
            <a:endParaRPr lang="uk-UA" sz="2400" dirty="0" smtClean="0"/>
          </a:p>
          <a:p>
            <a:pPr marL="0" indent="0" algn="just">
              <a:buNone/>
            </a:pPr>
            <a:r>
              <a:rPr lang="uk-UA" sz="2400" dirty="0"/>
              <a:t>М</a:t>
            </a:r>
            <a:r>
              <a:rPr lang="uk-UA" sz="2400" dirty="0" smtClean="0"/>
              <a:t>аксимально </a:t>
            </a:r>
            <a:r>
              <a:rPr lang="uk-UA" sz="2400" dirty="0" err="1"/>
              <a:t>пов</a:t>
            </a:r>
            <a:r>
              <a:rPr lang="ru-RU" sz="2400" dirty="0"/>
              <a:t>’</a:t>
            </a:r>
            <a:r>
              <a:rPr lang="uk-UA" sz="2400" dirty="0" err="1"/>
              <a:t>язувати</a:t>
            </a:r>
            <a:r>
              <a:rPr lang="uk-UA" sz="2400" dirty="0"/>
              <a:t> теоретичний матеріал з практичними </a:t>
            </a:r>
            <a:r>
              <a:rPr lang="uk-UA" sz="2400" dirty="0" smtClean="0"/>
              <a:t>завданнями.</a:t>
            </a:r>
            <a:endParaRPr lang="uk-UA" sz="2400" dirty="0" smtClean="0"/>
          </a:p>
          <a:p>
            <a:pPr marL="0" indent="0" algn="just">
              <a:buNone/>
            </a:pPr>
            <a:r>
              <a:rPr lang="uk-UA" sz="2400" dirty="0"/>
              <a:t>П</a:t>
            </a:r>
            <a:r>
              <a:rPr lang="uk-UA" sz="2400" dirty="0" smtClean="0"/>
              <a:t>осилити </a:t>
            </a:r>
            <a:r>
              <a:rPr lang="uk-UA" sz="2400" dirty="0"/>
              <a:t>діяльність з приводу контролю за трудовою дисципліною </a:t>
            </a:r>
            <a:r>
              <a:rPr lang="uk-UA" sz="2400" dirty="0" smtClean="0"/>
              <a:t>викладачів.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6346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59026"/>
            <a:ext cx="10515600" cy="159026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7443" y="655607"/>
            <a:ext cx="11420061" cy="5521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Підрозділам, які відповідають за організацію роботи в умовах онлайн-навчання, рекомендувати звернути увагу на такі побажання студентів: </a:t>
            </a:r>
            <a:endParaRPr lang="uk-UA" b="1" dirty="0" smtClean="0"/>
          </a:p>
          <a:p>
            <a:pPr marL="0" indent="0" algn="just">
              <a:buNone/>
            </a:pPr>
            <a:r>
              <a:rPr lang="uk-UA" b="1" dirty="0"/>
              <a:t> </a:t>
            </a:r>
            <a:r>
              <a:rPr lang="uk-UA" b="1" dirty="0" smtClean="0"/>
              <a:t>- </a:t>
            </a:r>
            <a:r>
              <a:rPr lang="uk-UA" dirty="0" smtClean="0"/>
              <a:t>провести </a:t>
            </a:r>
            <a:r>
              <a:rPr lang="uk-UA" dirty="0"/>
              <a:t>тренінги для викладачів, особливо похилого віку, для отримання навичок </a:t>
            </a:r>
            <a:r>
              <a:rPr lang="uk-UA" dirty="0" smtClean="0"/>
              <a:t>користування </a:t>
            </a:r>
            <a:r>
              <a:rPr lang="uk-UA" dirty="0"/>
              <a:t>інтернет-платформами; </a:t>
            </a:r>
            <a:endParaRPr lang="uk-UA" dirty="0" smtClean="0"/>
          </a:p>
          <a:p>
            <a:pPr algn="just">
              <a:buFontTx/>
              <a:buChar char="-"/>
            </a:pPr>
            <a:r>
              <a:rPr lang="uk-UA" dirty="0" smtClean="0"/>
              <a:t>мати </a:t>
            </a:r>
            <a:r>
              <a:rPr lang="uk-UA" dirty="0"/>
              <a:t>можливість отримувати електронні варіанти лекцій; </a:t>
            </a:r>
            <a:endParaRPr lang="uk-UA" dirty="0" smtClean="0"/>
          </a:p>
          <a:p>
            <a:pPr algn="just">
              <a:buFontTx/>
              <a:buChar char="-"/>
            </a:pPr>
            <a:r>
              <a:rPr lang="uk-UA" dirty="0" smtClean="0"/>
              <a:t>не </a:t>
            </a:r>
            <a:r>
              <a:rPr lang="uk-UA" dirty="0"/>
              <a:t>проводити контрольні заходи у вихідні дні; </a:t>
            </a:r>
            <a:endParaRPr lang="uk-UA" dirty="0" smtClean="0"/>
          </a:p>
          <a:p>
            <a:pPr algn="just">
              <a:buFontTx/>
              <a:buChar char="-"/>
            </a:pPr>
            <a:r>
              <a:rPr lang="uk-UA" dirty="0" smtClean="0"/>
              <a:t>мати </a:t>
            </a:r>
            <a:r>
              <a:rPr lang="uk-UA" dirty="0"/>
              <a:t>зв'язок з викладачем через соціальну мережу, щоб не лише староста міг напряму </a:t>
            </a:r>
            <a:r>
              <a:rPr lang="uk-UA" dirty="0" err="1"/>
              <a:t>комунікувати</a:t>
            </a:r>
            <a:r>
              <a:rPr lang="uk-UA" dirty="0"/>
              <a:t> з викладачем; </a:t>
            </a:r>
            <a:endParaRPr lang="uk-UA" dirty="0" smtClean="0"/>
          </a:p>
          <a:p>
            <a:pPr algn="just">
              <a:buFontTx/>
              <a:buChar char="-"/>
            </a:pPr>
            <a:r>
              <a:rPr lang="uk-UA" dirty="0" smtClean="0"/>
              <a:t>частіше </a:t>
            </a:r>
            <a:r>
              <a:rPr lang="uk-UA" dirty="0"/>
              <a:t>використовувати на практичних заняттях роботу на онлайн-дошках; </a:t>
            </a:r>
            <a:endParaRPr lang="uk-UA" dirty="0" smtClean="0"/>
          </a:p>
          <a:p>
            <a:pPr algn="just">
              <a:buFontTx/>
              <a:buChar char="-"/>
            </a:pPr>
            <a:r>
              <a:rPr lang="uk-UA" dirty="0" smtClean="0"/>
              <a:t>більше </a:t>
            </a:r>
            <a:r>
              <a:rPr lang="uk-UA" dirty="0"/>
              <a:t>бінарних занять, тренінгів, семінарів з запрошеними гостями з різних сфер діяльності.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339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9"/>
          <p:cNvSpPr>
            <a:spLocks noChangeArrowheads="1"/>
          </p:cNvSpPr>
          <p:nvPr/>
        </p:nvSpPr>
        <p:spPr bwMode="auto">
          <a:xfrm>
            <a:off x="1919536" y="2060848"/>
            <a:ext cx="860425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7F7F7F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ct val="20000"/>
              </a:spcBef>
              <a:buFont typeface="Courier New" panose="02070309020205020404" pitchFamily="49" charset="0"/>
              <a:buChar char="o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rgbClr val="7F7F7F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uk-UA" altLang="ru-RU" sz="7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uk-UA" altLang="ru-RU" sz="7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uk-UA" altLang="ru-RU" sz="7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ДЯКУЮ ЗА УВАГУ!</a:t>
            </a:r>
          </a:p>
        </p:txBody>
      </p:sp>
      <p:pic>
        <p:nvPicPr>
          <p:cNvPr id="3" name="Рисунок 2" descr="Twitter | Chernivtsi, Travel to ukraine, Albania travel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7496" y="44625"/>
            <a:ext cx="5270002" cy="44872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C:\Users\user-03\Desktop\завантаження.p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21825" r="8985" b="21818"/>
          <a:stretch/>
        </p:blipFill>
        <p:spPr bwMode="auto">
          <a:xfrm>
            <a:off x="1738105" y="980729"/>
            <a:ext cx="1469390" cy="143446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317" name="Рисунок 5" descr="Щодо показу в Миколаївському національному університеті імені В. О.  Сухомлинського документального фільму «Ті, хто прийшли до влади». |  Міністерство освіти і науки Україн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2234" y="859125"/>
            <a:ext cx="2046288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_s115735"/>
          <p:cNvSpPr>
            <a:spLocks noChangeArrowheads="1"/>
          </p:cNvSpPr>
          <p:nvPr/>
        </p:nvSpPr>
        <p:spPr bwMode="auto">
          <a:xfrm>
            <a:off x="1919537" y="5365630"/>
            <a:ext cx="8454776" cy="1082043"/>
          </a:xfrm>
          <a:prstGeom prst="roundRect">
            <a:avLst>
              <a:gd name="adj" fmla="val 16667"/>
            </a:avLst>
          </a:prstGeom>
          <a:blipFill dpi="0" rotWithShape="1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>
            <a:lvl1pPr>
              <a:spcBef>
                <a:spcPct val="20000"/>
              </a:spcBef>
              <a:buFont typeface="Arial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uk-UA" altLang="ru-RU" sz="2000" b="1" dirty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uk-UA" altLang="ru-RU" sz="1600" dirty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uk-UA" altLang="ru-RU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Звіт підготувала кандидат соціологічних наук,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uk-UA" altLang="ru-RU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доцент кафедри філософії та культурології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uk-UA" altLang="ru-RU" dirty="0">
                <a:solidFill>
                  <a:schemeClr val="tx1"/>
                </a:solidFill>
                <a:latin typeface="Cambria" pitchFamily="18" charset="0"/>
                <a:cs typeface="Times New Roman" pitchFamily="18" charset="0"/>
              </a:rPr>
              <a:t>Тетяна МЕДІНА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uk-UA" altLang="ru-RU" sz="1600" dirty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uk-UA" altLang="ru-RU" sz="1600" dirty="0">
              <a:solidFill>
                <a:schemeClr val="tx1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015230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alt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Times New Roman" pitchFamily="18" charset="0"/>
              </a:rPr>
              <a:t>ХАРАКТЕРИСТИКА ДОСЛІДЖЕННЯ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1706" y="1708030"/>
            <a:ext cx="11014494" cy="489117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/>
              <a:t>ДОСЛІДЖЕННЯ ПРОВЕДЕНО СОЦІОЛОГІЧНОЮ ЛАБОРАТОРІЄЮ ЧНУ </a:t>
            </a:r>
          </a:p>
          <a:p>
            <a:pPr algn="just"/>
            <a:r>
              <a:rPr lang="uk-UA" sz="2400" b="1" dirty="0" smtClean="0">
                <a:solidFill>
                  <a:schemeClr val="tx1"/>
                </a:solidFill>
              </a:rPr>
              <a:t>ТЕРМІНИ ПОВЕДЕННЯ</a:t>
            </a:r>
            <a:r>
              <a:rPr lang="uk-UA" sz="2400" dirty="0" smtClean="0">
                <a:solidFill>
                  <a:schemeClr val="tx1"/>
                </a:solidFill>
              </a:rPr>
              <a:t>: 15 березня - 1 червня (збір інформації – з 1 по 12 квітня).  </a:t>
            </a:r>
          </a:p>
          <a:p>
            <a:pPr marL="0" indent="0" algn="just">
              <a:buNone/>
            </a:pPr>
            <a:r>
              <a:rPr lang="uk-UA" sz="2400" b="1" dirty="0" smtClean="0">
                <a:solidFill>
                  <a:schemeClr val="tx1"/>
                </a:solidFill>
              </a:rPr>
              <a:t>ЗАВДАННЯ ДОСЛІДЖЕННЯ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solidFill>
                  <a:schemeClr val="tx1"/>
                </a:solidFill>
              </a:rPr>
              <a:t>вивчення оцінок студентами якості освітніх послуг в Чернівецькому національному університеті імені Юрія </a:t>
            </a:r>
            <a:r>
              <a:rPr lang="uk-UA" sz="2400" dirty="0" err="1" smtClean="0">
                <a:solidFill>
                  <a:schemeClr val="tx1"/>
                </a:solidFill>
              </a:rPr>
              <a:t>Федьковича</a:t>
            </a:r>
            <a:r>
              <a:rPr lang="uk-UA" sz="2400" dirty="0" smtClean="0">
                <a:solidFill>
                  <a:schemeClr val="tx1"/>
                </a:solidFill>
              </a:rPr>
              <a:t>;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uk-UA" sz="2400" dirty="0" smtClean="0">
                <a:solidFill>
                  <a:schemeClr val="tx1"/>
                </a:solidFill>
              </a:rPr>
              <a:t>з’ясування проблем, з якими стикалися студенти під час навчання </a:t>
            </a:r>
            <a:r>
              <a:rPr lang="en-US" sz="2400" dirty="0" smtClean="0">
                <a:solidFill>
                  <a:schemeClr val="tx1"/>
                </a:solidFill>
              </a:rPr>
              <a:t>on</a:t>
            </a:r>
            <a:r>
              <a:rPr lang="uk-UA" sz="2400" dirty="0" smtClean="0">
                <a:solidFill>
                  <a:schemeClr val="tx1"/>
                </a:solidFill>
              </a:rPr>
              <a:t>-</a:t>
            </a:r>
            <a:r>
              <a:rPr lang="en-US" sz="2400" dirty="0" smtClean="0">
                <a:solidFill>
                  <a:schemeClr val="tx1"/>
                </a:solidFill>
              </a:rPr>
              <a:t>line</a:t>
            </a:r>
            <a:r>
              <a:rPr lang="uk-UA" sz="2400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uk-UA" sz="2400" b="1" dirty="0" smtClean="0">
                <a:solidFill>
                  <a:schemeClr val="tx1"/>
                </a:solidFill>
              </a:rPr>
              <a:t>КІЛЬКІСТЬ УЧАСНИКІВ ДОСЛІДЖЕННЯ</a:t>
            </a: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tx1"/>
                </a:solidFill>
              </a:rPr>
              <a:t>2874</a:t>
            </a:r>
            <a:r>
              <a:rPr lang="uk-UA" sz="2400" dirty="0" smtClean="0">
                <a:solidFill>
                  <a:schemeClr val="tx1"/>
                </a:solidFill>
              </a:rPr>
              <a:t> респонденти, було заповнено </a:t>
            </a:r>
            <a:r>
              <a:rPr lang="uk-UA" sz="2800" dirty="0" smtClean="0">
                <a:solidFill>
                  <a:schemeClr val="tx1"/>
                </a:solidFill>
              </a:rPr>
              <a:t>8624</a:t>
            </a:r>
            <a:r>
              <a:rPr lang="uk-UA" sz="2400" dirty="0" smtClean="0">
                <a:solidFill>
                  <a:schemeClr val="tx1"/>
                </a:solidFill>
              </a:rPr>
              <a:t> анкети усіх факультетів, результати можна вважати репрезентативними щодо генеральної сукупності</a:t>
            </a:r>
          </a:p>
          <a:p>
            <a:pPr marL="0" indent="0" algn="just">
              <a:buNone/>
            </a:pPr>
            <a:r>
              <a:rPr lang="uk-UA" sz="2400" b="1" dirty="0" smtClean="0">
                <a:solidFill>
                  <a:schemeClr val="tx1"/>
                </a:solidFill>
              </a:rPr>
              <a:t>МЕТОД ЗБОРУ ІНФОРМАЦІЇ</a:t>
            </a:r>
            <a:r>
              <a:rPr lang="uk-UA" sz="2400" dirty="0" smtClean="0">
                <a:solidFill>
                  <a:schemeClr val="tx1"/>
                </a:solidFill>
              </a:rPr>
              <a:t> – опитування методом анкетування (</a:t>
            </a:r>
            <a:r>
              <a:rPr lang="uk-UA" sz="2400" dirty="0" err="1" smtClean="0">
                <a:solidFill>
                  <a:schemeClr val="tx1"/>
                </a:solidFill>
              </a:rPr>
              <a:t>самозаповнення</a:t>
            </a:r>
            <a:r>
              <a:rPr lang="uk-UA" sz="2400" dirty="0" smtClean="0">
                <a:solidFill>
                  <a:schemeClr val="tx1"/>
                </a:solidFill>
              </a:rPr>
              <a:t>), здійснене онлайн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8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98047107"/>
              </p:ext>
            </p:extLst>
          </p:nvPr>
        </p:nvGraphicFramePr>
        <p:xfrm>
          <a:off x="353683" y="308114"/>
          <a:ext cx="11464506" cy="6377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102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 flipV="1">
            <a:off x="2895600" y="-79513"/>
            <a:ext cx="8610600" cy="7951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294967295"/>
          </p:nvPr>
        </p:nvSpPr>
        <p:spPr>
          <a:xfrm>
            <a:off x="407505" y="307975"/>
            <a:ext cx="11098695" cy="14112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 smtClean="0"/>
              <a:t>За </a:t>
            </a:r>
            <a:r>
              <a:rPr lang="uk-UA" sz="2800" dirty="0"/>
              <a:t>всіма критеріями спостерігається зростання кількості тих, хто оцінює на «відмінно» і відповідно зменшення тих, хто оцінює на «добре».</a:t>
            </a:r>
            <a:endParaRPr lang="ru-RU" sz="2800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37919282"/>
              </p:ext>
            </p:extLst>
          </p:nvPr>
        </p:nvGraphicFramePr>
        <p:xfrm>
          <a:off x="407504" y="1828800"/>
          <a:ext cx="11499574" cy="4959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606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48513136"/>
              </p:ext>
            </p:extLst>
          </p:nvPr>
        </p:nvGraphicFramePr>
        <p:xfrm>
          <a:off x="218661" y="1490869"/>
          <a:ext cx="11827565" cy="5148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100" dirty="0" smtClean="0"/>
              <a:t>«</a:t>
            </a:r>
            <a:r>
              <a:rPr lang="ru-RU" sz="3100" b="1" dirty="0" err="1"/>
              <a:t>Які</a:t>
            </a:r>
            <a:r>
              <a:rPr lang="ru-RU" sz="3100" b="1" dirty="0"/>
              <a:t> </a:t>
            </a:r>
            <a:r>
              <a:rPr lang="ru-RU" sz="3100" b="1" dirty="0" err="1"/>
              <a:t>ресурси</a:t>
            </a:r>
            <a:r>
              <a:rPr lang="ru-RU" sz="3100" b="1" dirty="0"/>
              <a:t> (</a:t>
            </a:r>
            <a:r>
              <a:rPr lang="ru-RU" sz="3100" b="1" dirty="0" err="1"/>
              <a:t>дистанційні</a:t>
            </a:r>
            <a:r>
              <a:rPr lang="ru-RU" sz="3100" b="1" dirty="0"/>
              <a:t> </a:t>
            </a:r>
            <a:r>
              <a:rPr lang="ru-RU" sz="3100" b="1" dirty="0" err="1"/>
              <a:t>технології</a:t>
            </a:r>
            <a:r>
              <a:rPr lang="ru-RU" sz="3100" b="1" dirty="0"/>
              <a:t>) Ви </a:t>
            </a:r>
            <a:r>
              <a:rPr lang="ru-RU" sz="3100" b="1" dirty="0" err="1"/>
              <a:t>використовували</a:t>
            </a:r>
            <a:r>
              <a:rPr lang="ru-RU" sz="3100" b="1" dirty="0"/>
              <a:t> </a:t>
            </a:r>
            <a:r>
              <a:rPr lang="ru-RU" sz="3100" b="1" dirty="0" err="1"/>
              <a:t>під</a:t>
            </a:r>
            <a:r>
              <a:rPr lang="ru-RU" sz="3100" b="1" dirty="0"/>
              <a:t> час </a:t>
            </a:r>
            <a:r>
              <a:rPr lang="ru-RU" sz="3100" b="1" dirty="0" err="1"/>
              <a:t>дистанційного</a:t>
            </a:r>
            <a:r>
              <a:rPr lang="ru-RU" sz="3100" b="1" dirty="0"/>
              <a:t> </a:t>
            </a:r>
            <a:r>
              <a:rPr lang="ru-RU" sz="3100" b="1" dirty="0" err="1"/>
              <a:t>навчання</a:t>
            </a:r>
            <a:r>
              <a:rPr lang="uk-UA" sz="3100" b="1" dirty="0"/>
              <a:t>?</a:t>
            </a:r>
            <a:r>
              <a:rPr lang="uk-UA" b="1" dirty="0"/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17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275618879"/>
              </p:ext>
            </p:extLst>
          </p:nvPr>
        </p:nvGraphicFramePr>
        <p:xfrm>
          <a:off x="268357" y="1600200"/>
          <a:ext cx="11817625" cy="5009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6775" y="805070"/>
            <a:ext cx="11052312" cy="655982"/>
          </a:xfrm>
        </p:spPr>
        <p:txBody>
          <a:bodyPr>
            <a:normAutofit fontScale="90000"/>
          </a:bodyPr>
          <a:lstStyle/>
          <a:p>
            <a:pPr algn="just"/>
            <a:r>
              <a:rPr lang="uk-UA" sz="3600" b="1" dirty="0" smtClean="0"/>
              <a:t>З </a:t>
            </a:r>
            <a:r>
              <a:rPr lang="uk-UA" sz="3600" b="1" dirty="0"/>
              <a:t>якими труднощами під час вивчення даної дисципліни Ви </a:t>
            </a:r>
            <a:r>
              <a:rPr lang="uk-UA" sz="3600" b="1" dirty="0" smtClean="0"/>
              <a:t>стикались?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555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 idx="4294967295"/>
          </p:nvPr>
        </p:nvSpPr>
        <p:spPr>
          <a:xfrm>
            <a:off x="652463" y="238125"/>
            <a:ext cx="11539537" cy="765727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Пропозиції </a:t>
            </a:r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стосовно подальшої організації в університеті навчання з використанням дистанційних технологій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4294967295"/>
          </p:nvPr>
        </p:nvSpPr>
        <p:spPr>
          <a:xfrm>
            <a:off x="357809" y="1461052"/>
            <a:ext cx="11280154" cy="5158823"/>
          </a:xfrm>
        </p:spPr>
        <p:txBody>
          <a:bodyPr>
            <a:normAutofit fontScale="92500"/>
          </a:bodyPr>
          <a:lstStyle/>
          <a:p>
            <a:pPr marL="457200" indent="-457200" algn="just">
              <a:buAutoNum type="arabicPeriod"/>
            </a:pPr>
            <a:r>
              <a:rPr lang="uk-UA" sz="2400" b="1" dirty="0" smtClean="0"/>
              <a:t>Загальні </a:t>
            </a:r>
            <a:r>
              <a:rPr lang="uk-UA" sz="2400" b="1" dirty="0"/>
              <a:t>аспекти </a:t>
            </a:r>
            <a:r>
              <a:rPr lang="uk-UA" sz="2400" b="1" dirty="0" smtClean="0"/>
              <a:t>онлайн-навчання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Частіше </a:t>
            </a:r>
            <a:r>
              <a:rPr lang="uk-UA" sz="2400" dirty="0"/>
              <a:t>робити маленькі </a:t>
            </a:r>
            <a:r>
              <a:rPr lang="uk-UA" sz="2400" dirty="0" smtClean="0"/>
              <a:t>перерви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Скоротити пари до години </a:t>
            </a:r>
            <a:r>
              <a:rPr lang="uk-UA" sz="2400" dirty="0" smtClean="0"/>
              <a:t>часу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Записувати заняття, щоб була змога студента прослухати лекцію у потрібний час</a:t>
            </a:r>
            <a:endParaRPr lang="ru-RU" sz="2400" dirty="0"/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Отримувати електронні варіанти </a:t>
            </a:r>
            <a:r>
              <a:rPr lang="uk-UA" sz="2400" dirty="0" smtClean="0"/>
              <a:t>лекцій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Не вимагати від студентів писати контрольні роботи та лабораторні </a:t>
            </a:r>
            <a:r>
              <a:rPr lang="uk-UA" sz="2400" dirty="0" smtClean="0"/>
              <a:t>роботи </a:t>
            </a:r>
            <a:r>
              <a:rPr lang="uk-UA" sz="2400" dirty="0"/>
              <a:t>по </a:t>
            </a:r>
            <a:r>
              <a:rPr lang="uk-UA" sz="2400" dirty="0" smtClean="0"/>
              <a:t>суботам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Надання більшої переваги </a:t>
            </a:r>
            <a:r>
              <a:rPr lang="uk-UA" sz="2400" dirty="0" err="1"/>
              <a:t>Google</a:t>
            </a:r>
            <a:r>
              <a:rPr lang="uk-UA" sz="2400" dirty="0"/>
              <a:t> </a:t>
            </a:r>
            <a:r>
              <a:rPr lang="uk-UA" sz="2400" dirty="0" err="1"/>
              <a:t>Meet</a:t>
            </a:r>
            <a:r>
              <a:rPr lang="uk-UA" sz="2400" dirty="0"/>
              <a:t> ніж </a:t>
            </a:r>
            <a:r>
              <a:rPr lang="uk-UA" sz="2400" dirty="0" err="1" smtClean="0"/>
              <a:t>Zoom</a:t>
            </a:r>
            <a:endParaRPr lang="uk-UA" sz="2400" dirty="0" smtClean="0"/>
          </a:p>
          <a:p>
            <a:pPr algn="just"/>
            <a:r>
              <a:rPr lang="uk-UA" sz="2400" b="1" dirty="0"/>
              <a:t>2. Побажання щодо змін в організації контролю </a:t>
            </a:r>
            <a:r>
              <a:rPr lang="uk-UA" sz="2400" b="1" dirty="0" smtClean="0"/>
              <a:t>знань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Запровадити електронний журнал з усіх дисциплін, адже деколи бали дуже важко дізнатись</a:t>
            </a:r>
            <a:endParaRPr lang="ru-RU" sz="2400" dirty="0"/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Збільшити терміни на виконання завдань.</a:t>
            </a: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dirty="0"/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endParaRPr lang="ru-RU" dirty="0"/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931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-45718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382" y="337930"/>
            <a:ext cx="11171583" cy="61920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3. Пожвавлення навчального процесу</a:t>
            </a:r>
            <a:endParaRPr lang="ru-RU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dirty="0" smtClean="0"/>
              <a:t> </a:t>
            </a:r>
            <a:r>
              <a:rPr lang="uk-UA" sz="2400" dirty="0" smtClean="0"/>
              <a:t>Використовувати </a:t>
            </a:r>
            <a:r>
              <a:rPr lang="uk-UA" sz="2400" dirty="0"/>
              <a:t>більше презентацій та відео для пояснення матеріалу, вікторини, тести</a:t>
            </a:r>
            <a:r>
              <a:rPr lang="uk-UA" sz="2400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uk-UA" sz="2400" dirty="0"/>
              <a:t>потрібно відійти від простого викладення та перевірки до дискусій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uk-UA" sz="2400" dirty="0"/>
              <a:t>Частіше використовувати на практичних заняттях роботу на онлайн-дошках</a:t>
            </a:r>
            <a:endParaRPr lang="ru-RU" sz="2400" dirty="0"/>
          </a:p>
          <a:p>
            <a:pPr marL="0" indent="0" algn="just">
              <a:buNone/>
            </a:pPr>
            <a:r>
              <a:rPr lang="uk-UA" b="1" dirty="0"/>
              <a:t>4. Оптимізація системи дистанційного навчання</a:t>
            </a:r>
            <a:endParaRPr lang="ru-RU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uk-UA" sz="2400" dirty="0"/>
              <a:t>Удосконалення системи </a:t>
            </a:r>
            <a:r>
              <a:rPr lang="uk-UA" sz="2400" dirty="0" err="1"/>
              <a:t>moodle</a:t>
            </a:r>
            <a:r>
              <a:rPr lang="uk-UA" sz="2400" dirty="0"/>
              <a:t>.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uk-UA" sz="2400" dirty="0"/>
              <a:t>Завантажувати лекційні матеріали в систему </a:t>
            </a:r>
            <a:r>
              <a:rPr lang="uk-UA" sz="2400" dirty="0" err="1"/>
              <a:t>moodle</a:t>
            </a:r>
            <a:endParaRPr lang="ru-RU" sz="2400" dirty="0"/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uk-UA" sz="2400" dirty="0"/>
              <a:t>Додавати більше допоміжної літератури на платформу </a:t>
            </a:r>
            <a:r>
              <a:rPr lang="uk-UA" sz="2400" dirty="0" err="1"/>
              <a:t>Moodle</a:t>
            </a:r>
            <a:r>
              <a:rPr lang="uk-UA" sz="2400" dirty="0"/>
              <a:t>.</a:t>
            </a:r>
            <a:endParaRPr lang="ru-RU" sz="2400" dirty="0"/>
          </a:p>
          <a:p>
            <a:pPr marL="0" indent="0">
              <a:buNone/>
            </a:pPr>
            <a:r>
              <a:rPr lang="uk-UA" b="1" dirty="0"/>
              <a:t>5. Здійснювати контроль за викладачами</a:t>
            </a:r>
            <a:endParaRPr lang="ru-RU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sz="2400" dirty="0"/>
              <a:t>Періодична наявність на парі незалежних осіб, які б контролювали чи проводяться взагалі пари. </a:t>
            </a:r>
            <a:endParaRPr lang="uk-UA" sz="24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Можливість </a:t>
            </a:r>
            <a:r>
              <a:rPr lang="uk-UA" sz="2400" dirty="0"/>
              <a:t>подання скарги на </a:t>
            </a:r>
            <a:r>
              <a:rPr lang="uk-UA" sz="2400" dirty="0" smtClean="0"/>
              <a:t>викладачів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896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8200" y="-184868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397565" y="218661"/>
            <a:ext cx="11579087" cy="6510130"/>
          </a:xfrm>
        </p:spPr>
        <p:txBody>
          <a:bodyPr/>
          <a:lstStyle/>
          <a:p>
            <a:pPr marL="0" indent="0">
              <a:buNone/>
            </a:pPr>
            <a:r>
              <a:rPr lang="uk-UA" b="1" dirty="0"/>
              <a:t>6. Емоційні </a:t>
            </a:r>
            <a:r>
              <a:rPr lang="uk-UA" b="1" dirty="0" smtClean="0"/>
              <a:t>побажання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Будь ласка, переведіть нас вже на очне навчання у невеликих групах. </a:t>
            </a:r>
            <a:endParaRPr lang="ru-RU" sz="2400" dirty="0" smtClean="0"/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2400" dirty="0"/>
              <a:t>Хочеться мати групу, як сім'ю, бачитися щодня! Адже ми вступили до університету, щоб відчути ритм студента - живий ритм.</a:t>
            </a:r>
            <a:endParaRPr lang="ru-RU" sz="2400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2400" dirty="0"/>
              <a:t>Якісна освіта - це очне (комбіноване) навчання!!!!</a:t>
            </a:r>
            <a:endParaRPr lang="ru-RU" sz="2400" dirty="0"/>
          </a:p>
          <a:p>
            <a:pPr marL="0" indent="0" algn="ctr">
              <a:buNone/>
            </a:pPr>
            <a:r>
              <a:rPr lang="ru-RU" sz="2400" b="1" dirty="0" err="1"/>
              <a:t>Чи</a:t>
            </a:r>
            <a:r>
              <a:rPr lang="ru-RU" sz="2400" b="1" dirty="0"/>
              <a:t> доводилось вам </a:t>
            </a:r>
            <a:r>
              <a:rPr lang="ru-RU" sz="2400" b="1" dirty="0" smtClean="0"/>
              <a:t>на </a:t>
            </a:r>
            <a:r>
              <a:rPr lang="ru-RU" sz="2400" b="1" dirty="0" err="1"/>
              <a:t>цій</a:t>
            </a:r>
            <a:r>
              <a:rPr lang="ru-RU" sz="2400" b="1" dirty="0"/>
              <a:t> </a:t>
            </a:r>
            <a:r>
              <a:rPr lang="ru-RU" sz="2400" b="1" dirty="0" err="1"/>
              <a:t>сесії</a:t>
            </a:r>
            <a:r>
              <a:rPr lang="ru-RU" sz="2400" b="1" dirty="0"/>
              <a:t> "</a:t>
            </a:r>
            <a:r>
              <a:rPr lang="ru-RU" sz="2400" b="1" dirty="0" err="1"/>
              <a:t>віддячувати</a:t>
            </a:r>
            <a:r>
              <a:rPr lang="ru-RU" sz="2400" b="1" dirty="0"/>
              <a:t>" </a:t>
            </a:r>
            <a:r>
              <a:rPr lang="ru-RU" sz="2400" b="1" dirty="0" err="1"/>
              <a:t>викладачеві</a:t>
            </a:r>
            <a:r>
              <a:rPr lang="ru-RU" sz="2400" b="1" dirty="0"/>
              <a:t> за </a:t>
            </a:r>
            <a:r>
              <a:rPr lang="ru-RU" sz="2400" b="1" dirty="0" err="1"/>
              <a:t>оцінку</a:t>
            </a:r>
            <a:r>
              <a:rPr lang="ru-RU" sz="2400" b="1" dirty="0"/>
              <a:t> </a:t>
            </a:r>
            <a:r>
              <a:rPr lang="ru-RU" sz="2400" b="1" dirty="0" err="1"/>
              <a:t>знань</a:t>
            </a:r>
            <a:r>
              <a:rPr lang="ru-RU" sz="2400" b="1" dirty="0" smtClean="0"/>
              <a:t>?</a:t>
            </a:r>
          </a:p>
          <a:p>
            <a:pPr marL="0" indent="0" algn="ctr">
              <a:buNone/>
            </a:pPr>
            <a:endParaRPr lang="ru-RU" sz="2400" b="1" dirty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678836462"/>
              </p:ext>
            </p:extLst>
          </p:nvPr>
        </p:nvGraphicFramePr>
        <p:xfrm>
          <a:off x="566530" y="2872410"/>
          <a:ext cx="10883348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285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120</TotalTime>
  <Words>886</Words>
  <Application>Microsoft Office PowerPoint</Application>
  <PresentationFormat>Широкоэкранный</PresentationFormat>
  <Paragraphs>106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Cambria</vt:lpstr>
      <vt:lpstr>Corbel</vt:lpstr>
      <vt:lpstr>Times New Roman</vt:lpstr>
      <vt:lpstr>Wingdings</vt:lpstr>
      <vt:lpstr>Базис</vt:lpstr>
      <vt:lpstr>Презентация PowerPoint</vt:lpstr>
      <vt:lpstr>ХАРАКТЕРИСТИКА ДОСЛІДЖЕННЯ</vt:lpstr>
      <vt:lpstr>Презентация PowerPoint</vt:lpstr>
      <vt:lpstr>Презентация PowerPoint</vt:lpstr>
      <vt:lpstr>«Які ресурси (дистанційні технології) Ви використовували під час дистанційного навчання?» </vt:lpstr>
      <vt:lpstr>З якими труднощами під час вивчення даної дисципліни Ви стикались? </vt:lpstr>
      <vt:lpstr>  Пропозиції стосовно подальшої організації в університеті навчання з використанням дистанційних технологій</vt:lpstr>
      <vt:lpstr>Презентация PowerPoint</vt:lpstr>
      <vt:lpstr>Презентация PowerPoint</vt:lpstr>
      <vt:lpstr>що найбільше не сподобалось під час вивчення дисципліни</vt:lpstr>
      <vt:lpstr>Презентация PowerPoint</vt:lpstr>
      <vt:lpstr>Презентация PowerPoint</vt:lpstr>
      <vt:lpstr>Презентация PowerPoint</vt:lpstr>
      <vt:lpstr>ПРОПОЗИЦІЇ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laptop</dc:creator>
  <cp:lastModifiedBy>laptop</cp:lastModifiedBy>
  <cp:revision>18</cp:revision>
  <dcterms:created xsi:type="dcterms:W3CDTF">2021-06-17T09:11:36Z</dcterms:created>
  <dcterms:modified xsi:type="dcterms:W3CDTF">2021-06-24T07:36:53Z</dcterms:modified>
</cp:coreProperties>
</file>