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handoutMasterIdLst>
    <p:handoutMasterId r:id="rId27"/>
  </p:handoutMasterIdLst>
  <p:sldIdLst>
    <p:sldId id="260" r:id="rId2"/>
    <p:sldId id="257" r:id="rId3"/>
    <p:sldId id="269" r:id="rId4"/>
    <p:sldId id="318" r:id="rId5"/>
    <p:sldId id="309" r:id="rId6"/>
    <p:sldId id="310" r:id="rId7"/>
    <p:sldId id="311" r:id="rId8"/>
    <p:sldId id="312" r:id="rId9"/>
    <p:sldId id="313" r:id="rId10"/>
    <p:sldId id="314" r:id="rId11"/>
    <p:sldId id="315" r:id="rId12"/>
    <p:sldId id="316" r:id="rId13"/>
    <p:sldId id="317" r:id="rId14"/>
    <p:sldId id="322" r:id="rId15"/>
    <p:sldId id="319" r:id="rId16"/>
    <p:sldId id="323" r:id="rId17"/>
    <p:sldId id="324" r:id="rId18"/>
    <p:sldId id="325" r:id="rId19"/>
    <p:sldId id="308" r:id="rId20"/>
    <p:sldId id="320" r:id="rId21"/>
    <p:sldId id="321" r:id="rId22"/>
    <p:sldId id="304" r:id="rId23"/>
    <p:sldId id="305" r:id="rId24"/>
    <p:sldId id="306" r:id="rId25"/>
    <p:sldId id="307" r:id="rId26"/>
  </p:sldIdLst>
  <p:sldSz cx="972185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06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00"/>
    <a:srgbClr val="006600"/>
    <a:srgbClr val="627A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632" autoAdjust="0"/>
    <p:restoredTop sz="94660"/>
  </p:normalViewPr>
  <p:slideViewPr>
    <p:cSldViewPr snapToGrid="0">
      <p:cViewPr varScale="1">
        <p:scale>
          <a:sx n="83" d="100"/>
          <a:sy n="83" d="100"/>
        </p:scale>
        <p:origin x="1344" y="72"/>
      </p:cViewPr>
      <p:guideLst>
        <p:guide orient="horz" pos="2160"/>
        <p:guide pos="306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2037D8-66EE-429D-B83A-231AE80C247F}" type="datetimeFigureOut">
              <a:rPr lang="uk-UA" smtClean="0"/>
              <a:t>17.04.2026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1AFC1A-486F-445B-B68D-1CE3E7DC044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261975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3F21E68-9FB3-CBC6-7D3F-49B5E4E337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15231" y="1122363"/>
            <a:ext cx="7291388" cy="2387600"/>
          </a:xfrm>
        </p:spPr>
        <p:txBody>
          <a:bodyPr anchor="b"/>
          <a:lstStyle>
            <a:lvl1pPr algn="ctr">
              <a:defRPr sz="4784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BF31BB4-4804-3208-9C49-4FB6B167DD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15231" y="3602038"/>
            <a:ext cx="7291388" cy="1655762"/>
          </a:xfrm>
        </p:spPr>
        <p:txBody>
          <a:bodyPr/>
          <a:lstStyle>
            <a:lvl1pPr marL="0" indent="0" algn="ctr">
              <a:buNone/>
              <a:defRPr sz="1914"/>
            </a:lvl1pPr>
            <a:lvl2pPr marL="364571" indent="0" algn="ctr">
              <a:buNone/>
              <a:defRPr sz="1595"/>
            </a:lvl2pPr>
            <a:lvl3pPr marL="729143" indent="0" algn="ctr">
              <a:buNone/>
              <a:defRPr sz="1435"/>
            </a:lvl3pPr>
            <a:lvl4pPr marL="1093714" indent="0" algn="ctr">
              <a:buNone/>
              <a:defRPr sz="1276"/>
            </a:lvl4pPr>
            <a:lvl5pPr marL="1458285" indent="0" algn="ctr">
              <a:buNone/>
              <a:defRPr sz="1276"/>
            </a:lvl5pPr>
            <a:lvl6pPr marL="1822856" indent="0" algn="ctr">
              <a:buNone/>
              <a:defRPr sz="1276"/>
            </a:lvl6pPr>
            <a:lvl7pPr marL="2187428" indent="0" algn="ctr">
              <a:buNone/>
              <a:defRPr sz="1276"/>
            </a:lvl7pPr>
            <a:lvl8pPr marL="2551999" indent="0" algn="ctr">
              <a:buNone/>
              <a:defRPr sz="1276"/>
            </a:lvl8pPr>
            <a:lvl9pPr marL="2916570" indent="0" algn="ctr">
              <a:buNone/>
              <a:defRPr sz="1276"/>
            </a:lvl9pPr>
          </a:lstStyle>
          <a:p>
            <a:r>
              <a:rPr lang="ru-RU"/>
              <a:t>Образец подзаголовка</a:t>
            </a:r>
            <a:endParaRPr lang="uk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4D6DD81-E5F8-C85D-49F0-8DD4219B56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62E74-29DC-41A8-843B-23CD5BC0B4CE}" type="datetimeFigureOut">
              <a:rPr lang="uk-UA" smtClean="0"/>
              <a:t>17.04.2026</a:t>
            </a:fld>
            <a:endParaRPr lang="uk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34D0792-C6C2-3337-2ECE-D5248F2920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817F19A-1E8D-D8D9-5C4E-49ED1B521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981B0-480D-42BB-BDAB-730BA4D4DAB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54186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0DEAA78-8425-B782-746D-5AF3A61BCD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6F54AAB-B2B2-7EF1-556D-E2E525A8A5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1F8DC01-4A59-D744-E9E6-FF05010D3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62E74-29DC-41A8-843B-23CD5BC0B4CE}" type="datetimeFigureOut">
              <a:rPr lang="uk-UA" smtClean="0"/>
              <a:t>17.04.2026</a:t>
            </a:fld>
            <a:endParaRPr lang="uk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12CB2BC-36C0-A38D-6C3B-FC484F2708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F2A6B70-542E-35A3-4CEE-B4AB0D552F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981B0-480D-42BB-BDAB-730BA4D4DAB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35007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40C2CF47-9AD3-7B5A-DD70-A47A83631EB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957199" y="365125"/>
            <a:ext cx="2096274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91B7E67-FB15-D452-F3B7-461143C4C7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68377" y="365125"/>
            <a:ext cx="6167299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7B68C01-AC24-BA1C-C9E9-86CE51B68E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62E74-29DC-41A8-843B-23CD5BC0B4CE}" type="datetimeFigureOut">
              <a:rPr lang="uk-UA" smtClean="0"/>
              <a:t>17.04.2026</a:t>
            </a:fld>
            <a:endParaRPr lang="uk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BB6DFD7-E7E3-EBA8-5AD6-CC50D24EE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17DA2E4-2351-C0F3-03E1-853AF94563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981B0-480D-42BB-BDAB-730BA4D4DAB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77088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2647319-F869-D6C1-679C-502E76151B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F2F7D0F-30CD-6750-75A2-B979058E59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3D7DAFE-04CA-DBE1-6731-13CF2F411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62E74-29DC-41A8-843B-23CD5BC0B4CE}" type="datetimeFigureOut">
              <a:rPr lang="uk-UA" smtClean="0"/>
              <a:t>17.04.2026</a:t>
            </a:fld>
            <a:endParaRPr lang="uk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769798F-1B53-65A6-4FD1-D2B8BD6D77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E552B3E-C674-077A-713D-7ECA0E67CA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981B0-480D-42BB-BDAB-730BA4D4DAB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60374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87EFAC-FB0E-2E51-95DB-9698032142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3314" y="1709739"/>
            <a:ext cx="8385096" cy="2852737"/>
          </a:xfrm>
        </p:spPr>
        <p:txBody>
          <a:bodyPr anchor="b"/>
          <a:lstStyle>
            <a:lvl1pPr>
              <a:defRPr sz="4784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15C72F6-7827-1C8C-39C2-94368660D5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63314" y="4589464"/>
            <a:ext cx="8385096" cy="1500187"/>
          </a:xfrm>
        </p:spPr>
        <p:txBody>
          <a:bodyPr/>
          <a:lstStyle>
            <a:lvl1pPr marL="0" indent="0">
              <a:buNone/>
              <a:defRPr sz="1914">
                <a:solidFill>
                  <a:schemeClr val="tx1">
                    <a:tint val="75000"/>
                  </a:schemeClr>
                </a:solidFill>
              </a:defRPr>
            </a:lvl1pPr>
            <a:lvl2pPr marL="364571" indent="0">
              <a:buNone/>
              <a:defRPr sz="1595">
                <a:solidFill>
                  <a:schemeClr val="tx1">
                    <a:tint val="75000"/>
                  </a:schemeClr>
                </a:solidFill>
              </a:defRPr>
            </a:lvl2pPr>
            <a:lvl3pPr marL="729143" indent="0">
              <a:buNone/>
              <a:defRPr sz="1435">
                <a:solidFill>
                  <a:schemeClr val="tx1">
                    <a:tint val="75000"/>
                  </a:schemeClr>
                </a:solidFill>
              </a:defRPr>
            </a:lvl3pPr>
            <a:lvl4pPr marL="1093714" indent="0">
              <a:buNone/>
              <a:defRPr sz="1276">
                <a:solidFill>
                  <a:schemeClr val="tx1">
                    <a:tint val="75000"/>
                  </a:schemeClr>
                </a:solidFill>
              </a:defRPr>
            </a:lvl4pPr>
            <a:lvl5pPr marL="1458285" indent="0">
              <a:buNone/>
              <a:defRPr sz="1276">
                <a:solidFill>
                  <a:schemeClr val="tx1">
                    <a:tint val="75000"/>
                  </a:schemeClr>
                </a:solidFill>
              </a:defRPr>
            </a:lvl5pPr>
            <a:lvl6pPr marL="1822856" indent="0">
              <a:buNone/>
              <a:defRPr sz="1276">
                <a:solidFill>
                  <a:schemeClr val="tx1">
                    <a:tint val="75000"/>
                  </a:schemeClr>
                </a:solidFill>
              </a:defRPr>
            </a:lvl6pPr>
            <a:lvl7pPr marL="2187428" indent="0">
              <a:buNone/>
              <a:defRPr sz="1276">
                <a:solidFill>
                  <a:schemeClr val="tx1">
                    <a:tint val="75000"/>
                  </a:schemeClr>
                </a:solidFill>
              </a:defRPr>
            </a:lvl7pPr>
            <a:lvl8pPr marL="2551999" indent="0">
              <a:buNone/>
              <a:defRPr sz="1276">
                <a:solidFill>
                  <a:schemeClr val="tx1">
                    <a:tint val="75000"/>
                  </a:schemeClr>
                </a:solidFill>
              </a:defRPr>
            </a:lvl8pPr>
            <a:lvl9pPr marL="2916570" indent="0">
              <a:buNone/>
              <a:defRPr sz="127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3960B39-6D99-44B1-F7D2-5DB479F547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62E74-29DC-41A8-843B-23CD5BC0B4CE}" type="datetimeFigureOut">
              <a:rPr lang="uk-UA" smtClean="0"/>
              <a:t>17.04.2026</a:t>
            </a:fld>
            <a:endParaRPr lang="uk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8A7F25E-15CF-4A28-0AA4-92C23A2DB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7C684ED-5F58-6A36-898F-CB44B1C25F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981B0-480D-42BB-BDAB-730BA4D4DAB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97553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C8831CF-BD26-9EFC-3D8A-18845CF267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ACF7028-C515-B78D-0270-040FC639EF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68377" y="1825625"/>
            <a:ext cx="4131786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5325328-0A33-5BCE-39FC-BD3247040F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921687" y="1825625"/>
            <a:ext cx="4131786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29FBE55-D884-3040-136E-D17F1B825A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62E74-29DC-41A8-843B-23CD5BC0B4CE}" type="datetimeFigureOut">
              <a:rPr lang="uk-UA" smtClean="0"/>
              <a:t>17.04.2026</a:t>
            </a:fld>
            <a:endParaRPr lang="uk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050EF36-3583-2996-DDFF-50A43B509B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F9E63FF-A4DD-EB1F-F8AE-830ADC483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981B0-480D-42BB-BDAB-730BA4D4DAB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95897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7AB1808-066B-BADF-D254-8278BC24A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9643" y="365126"/>
            <a:ext cx="8385096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95D2845-5C94-6359-256D-EBC19DA1F2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69644" y="1681163"/>
            <a:ext cx="4112798" cy="823912"/>
          </a:xfrm>
        </p:spPr>
        <p:txBody>
          <a:bodyPr anchor="b"/>
          <a:lstStyle>
            <a:lvl1pPr marL="0" indent="0">
              <a:buNone/>
              <a:defRPr sz="1914" b="1"/>
            </a:lvl1pPr>
            <a:lvl2pPr marL="364571" indent="0">
              <a:buNone/>
              <a:defRPr sz="1595" b="1"/>
            </a:lvl2pPr>
            <a:lvl3pPr marL="729143" indent="0">
              <a:buNone/>
              <a:defRPr sz="1435" b="1"/>
            </a:lvl3pPr>
            <a:lvl4pPr marL="1093714" indent="0">
              <a:buNone/>
              <a:defRPr sz="1276" b="1"/>
            </a:lvl4pPr>
            <a:lvl5pPr marL="1458285" indent="0">
              <a:buNone/>
              <a:defRPr sz="1276" b="1"/>
            </a:lvl5pPr>
            <a:lvl6pPr marL="1822856" indent="0">
              <a:buNone/>
              <a:defRPr sz="1276" b="1"/>
            </a:lvl6pPr>
            <a:lvl7pPr marL="2187428" indent="0">
              <a:buNone/>
              <a:defRPr sz="1276" b="1"/>
            </a:lvl7pPr>
            <a:lvl8pPr marL="2551999" indent="0">
              <a:buNone/>
              <a:defRPr sz="1276" b="1"/>
            </a:lvl8pPr>
            <a:lvl9pPr marL="2916570" indent="0">
              <a:buNone/>
              <a:defRPr sz="1276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C16ACA8-A5B7-FED8-30CC-F6C3AAA39C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69644" y="2505075"/>
            <a:ext cx="411279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9C97BB8F-16CF-5405-F5A3-03D397E071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921686" y="1681163"/>
            <a:ext cx="4133053" cy="823912"/>
          </a:xfrm>
        </p:spPr>
        <p:txBody>
          <a:bodyPr anchor="b"/>
          <a:lstStyle>
            <a:lvl1pPr marL="0" indent="0">
              <a:buNone/>
              <a:defRPr sz="1914" b="1"/>
            </a:lvl1pPr>
            <a:lvl2pPr marL="364571" indent="0">
              <a:buNone/>
              <a:defRPr sz="1595" b="1"/>
            </a:lvl2pPr>
            <a:lvl3pPr marL="729143" indent="0">
              <a:buNone/>
              <a:defRPr sz="1435" b="1"/>
            </a:lvl3pPr>
            <a:lvl4pPr marL="1093714" indent="0">
              <a:buNone/>
              <a:defRPr sz="1276" b="1"/>
            </a:lvl4pPr>
            <a:lvl5pPr marL="1458285" indent="0">
              <a:buNone/>
              <a:defRPr sz="1276" b="1"/>
            </a:lvl5pPr>
            <a:lvl6pPr marL="1822856" indent="0">
              <a:buNone/>
              <a:defRPr sz="1276" b="1"/>
            </a:lvl6pPr>
            <a:lvl7pPr marL="2187428" indent="0">
              <a:buNone/>
              <a:defRPr sz="1276" b="1"/>
            </a:lvl7pPr>
            <a:lvl8pPr marL="2551999" indent="0">
              <a:buNone/>
              <a:defRPr sz="1276" b="1"/>
            </a:lvl8pPr>
            <a:lvl9pPr marL="2916570" indent="0">
              <a:buNone/>
              <a:defRPr sz="1276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89560F0C-2297-75CC-2C30-BE39A7E5B3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921686" y="2505075"/>
            <a:ext cx="4133053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CF6F87D7-A5EB-1625-FC5B-CC815C4854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62E74-29DC-41A8-843B-23CD5BC0B4CE}" type="datetimeFigureOut">
              <a:rPr lang="uk-UA" smtClean="0"/>
              <a:t>17.04.2026</a:t>
            </a:fld>
            <a:endParaRPr lang="uk-UA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7119B126-2DC3-3B73-7548-D4AD65400A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DDCF26BC-CACB-5CE5-15B5-F23EE8D83A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981B0-480D-42BB-BDAB-730BA4D4DAB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244048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8DC7557-6A2F-4B87-E3B3-AFE0BBEF1B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46F7CE7-4418-BCD1-FFD0-2D400CCFF9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62E74-29DC-41A8-843B-23CD5BC0B4CE}" type="datetimeFigureOut">
              <a:rPr lang="uk-UA" smtClean="0"/>
              <a:t>17.04.2026</a:t>
            </a:fld>
            <a:endParaRPr lang="uk-UA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8017889B-F7A4-EAEA-1921-3F8AD948E5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F94EFFA4-CCC4-739C-1D1B-92B9D5330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981B0-480D-42BB-BDAB-730BA4D4DAB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07345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C30C399-417A-19DD-394D-40B6C6071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62E74-29DC-41A8-843B-23CD5BC0B4CE}" type="datetimeFigureOut">
              <a:rPr lang="uk-UA" smtClean="0"/>
              <a:t>17.04.2026</a:t>
            </a:fld>
            <a:endParaRPr lang="uk-UA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400B59D7-5BCE-3D23-4D34-11208BC7A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C34AA01-2EC9-7102-0883-DDC34B647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981B0-480D-42BB-BDAB-730BA4D4DAB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112267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22D6A8-2F18-F5B9-76FB-BDD4BABC20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9644" y="457200"/>
            <a:ext cx="3135549" cy="1600200"/>
          </a:xfrm>
        </p:spPr>
        <p:txBody>
          <a:bodyPr anchor="b"/>
          <a:lstStyle>
            <a:lvl1pPr>
              <a:defRPr sz="2552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82DD3DF-F5FD-0EC0-81AF-0F64308D26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33052" y="987426"/>
            <a:ext cx="4921687" cy="4873625"/>
          </a:xfrm>
        </p:spPr>
        <p:txBody>
          <a:bodyPr/>
          <a:lstStyle>
            <a:lvl1pPr>
              <a:defRPr sz="2552"/>
            </a:lvl1pPr>
            <a:lvl2pPr>
              <a:defRPr sz="2233"/>
            </a:lvl2pPr>
            <a:lvl3pPr>
              <a:defRPr sz="1914"/>
            </a:lvl3pPr>
            <a:lvl4pPr>
              <a:defRPr sz="1595"/>
            </a:lvl4pPr>
            <a:lvl5pPr>
              <a:defRPr sz="1595"/>
            </a:lvl5pPr>
            <a:lvl6pPr>
              <a:defRPr sz="1595"/>
            </a:lvl6pPr>
            <a:lvl7pPr>
              <a:defRPr sz="1595"/>
            </a:lvl7pPr>
            <a:lvl8pPr>
              <a:defRPr sz="1595"/>
            </a:lvl8pPr>
            <a:lvl9pPr>
              <a:defRPr sz="1595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9D881DE-5457-D458-59B1-7532FA7A11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69644" y="2057400"/>
            <a:ext cx="3135549" cy="3811588"/>
          </a:xfrm>
        </p:spPr>
        <p:txBody>
          <a:bodyPr/>
          <a:lstStyle>
            <a:lvl1pPr marL="0" indent="0">
              <a:buNone/>
              <a:defRPr sz="1276"/>
            </a:lvl1pPr>
            <a:lvl2pPr marL="364571" indent="0">
              <a:buNone/>
              <a:defRPr sz="1116"/>
            </a:lvl2pPr>
            <a:lvl3pPr marL="729143" indent="0">
              <a:buNone/>
              <a:defRPr sz="957"/>
            </a:lvl3pPr>
            <a:lvl4pPr marL="1093714" indent="0">
              <a:buNone/>
              <a:defRPr sz="797"/>
            </a:lvl4pPr>
            <a:lvl5pPr marL="1458285" indent="0">
              <a:buNone/>
              <a:defRPr sz="797"/>
            </a:lvl5pPr>
            <a:lvl6pPr marL="1822856" indent="0">
              <a:buNone/>
              <a:defRPr sz="797"/>
            </a:lvl6pPr>
            <a:lvl7pPr marL="2187428" indent="0">
              <a:buNone/>
              <a:defRPr sz="797"/>
            </a:lvl7pPr>
            <a:lvl8pPr marL="2551999" indent="0">
              <a:buNone/>
              <a:defRPr sz="797"/>
            </a:lvl8pPr>
            <a:lvl9pPr marL="2916570" indent="0">
              <a:buNone/>
              <a:defRPr sz="797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D976662-C15F-F17B-CFE9-99310966A6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62E74-29DC-41A8-843B-23CD5BC0B4CE}" type="datetimeFigureOut">
              <a:rPr lang="uk-UA" smtClean="0"/>
              <a:t>17.04.2026</a:t>
            </a:fld>
            <a:endParaRPr lang="uk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3B94360-E83E-8441-7E81-7CAE07510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6A558BD-160D-5C1B-80D7-87D3C78E9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981B0-480D-42BB-BDAB-730BA4D4DAB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0168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DA564F-F34C-3970-FDB1-D0125A3C09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9644" y="457200"/>
            <a:ext cx="3135549" cy="1600200"/>
          </a:xfrm>
        </p:spPr>
        <p:txBody>
          <a:bodyPr anchor="b"/>
          <a:lstStyle>
            <a:lvl1pPr>
              <a:defRPr sz="2552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FBFE01D3-C69F-4242-D52B-E133475C98E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133052" y="987426"/>
            <a:ext cx="4921687" cy="4873625"/>
          </a:xfrm>
        </p:spPr>
        <p:txBody>
          <a:bodyPr/>
          <a:lstStyle>
            <a:lvl1pPr marL="0" indent="0">
              <a:buNone/>
              <a:defRPr sz="2552"/>
            </a:lvl1pPr>
            <a:lvl2pPr marL="364571" indent="0">
              <a:buNone/>
              <a:defRPr sz="2233"/>
            </a:lvl2pPr>
            <a:lvl3pPr marL="729143" indent="0">
              <a:buNone/>
              <a:defRPr sz="1914"/>
            </a:lvl3pPr>
            <a:lvl4pPr marL="1093714" indent="0">
              <a:buNone/>
              <a:defRPr sz="1595"/>
            </a:lvl4pPr>
            <a:lvl5pPr marL="1458285" indent="0">
              <a:buNone/>
              <a:defRPr sz="1595"/>
            </a:lvl5pPr>
            <a:lvl6pPr marL="1822856" indent="0">
              <a:buNone/>
              <a:defRPr sz="1595"/>
            </a:lvl6pPr>
            <a:lvl7pPr marL="2187428" indent="0">
              <a:buNone/>
              <a:defRPr sz="1595"/>
            </a:lvl7pPr>
            <a:lvl8pPr marL="2551999" indent="0">
              <a:buNone/>
              <a:defRPr sz="1595"/>
            </a:lvl8pPr>
            <a:lvl9pPr marL="2916570" indent="0">
              <a:buNone/>
              <a:defRPr sz="1595"/>
            </a:lvl9pPr>
          </a:lstStyle>
          <a:p>
            <a:endParaRPr lang="uk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F4FE353-DF98-4604-3E0F-17C86B282E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69644" y="2057400"/>
            <a:ext cx="3135549" cy="3811588"/>
          </a:xfrm>
        </p:spPr>
        <p:txBody>
          <a:bodyPr/>
          <a:lstStyle>
            <a:lvl1pPr marL="0" indent="0">
              <a:buNone/>
              <a:defRPr sz="1276"/>
            </a:lvl1pPr>
            <a:lvl2pPr marL="364571" indent="0">
              <a:buNone/>
              <a:defRPr sz="1116"/>
            </a:lvl2pPr>
            <a:lvl3pPr marL="729143" indent="0">
              <a:buNone/>
              <a:defRPr sz="957"/>
            </a:lvl3pPr>
            <a:lvl4pPr marL="1093714" indent="0">
              <a:buNone/>
              <a:defRPr sz="797"/>
            </a:lvl4pPr>
            <a:lvl5pPr marL="1458285" indent="0">
              <a:buNone/>
              <a:defRPr sz="797"/>
            </a:lvl5pPr>
            <a:lvl6pPr marL="1822856" indent="0">
              <a:buNone/>
              <a:defRPr sz="797"/>
            </a:lvl6pPr>
            <a:lvl7pPr marL="2187428" indent="0">
              <a:buNone/>
              <a:defRPr sz="797"/>
            </a:lvl7pPr>
            <a:lvl8pPr marL="2551999" indent="0">
              <a:buNone/>
              <a:defRPr sz="797"/>
            </a:lvl8pPr>
            <a:lvl9pPr marL="2916570" indent="0">
              <a:buNone/>
              <a:defRPr sz="797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5FC8BE6-5A03-9E66-2C9D-AB59DB11D3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62E74-29DC-41A8-843B-23CD5BC0B4CE}" type="datetimeFigureOut">
              <a:rPr lang="uk-UA" smtClean="0"/>
              <a:t>17.04.2026</a:t>
            </a:fld>
            <a:endParaRPr lang="uk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480E9A3-DD26-A754-93D6-A784B13648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D6C9614-ECB0-022F-6D95-F0BADFAD99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981B0-480D-42BB-BDAB-730BA4D4DAB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12863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149050-AC02-323E-2A65-432427662D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8377" y="365126"/>
            <a:ext cx="8385096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F6F842C-0C5B-0D5F-2642-2E7812DB93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68377" y="1825625"/>
            <a:ext cx="8385096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0BB3155-58EE-1C0F-198F-D2BCD691BD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68377" y="6356351"/>
            <a:ext cx="21874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A62E74-29DC-41A8-843B-23CD5BC0B4CE}" type="datetimeFigureOut">
              <a:rPr lang="uk-UA" smtClean="0"/>
              <a:t>17.04.2026</a:t>
            </a:fld>
            <a:endParaRPr lang="uk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A2BDEE6-8E75-64A1-4A77-CA0307D4A2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20363" y="6356351"/>
            <a:ext cx="328112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5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118A71F-482C-A8D5-CBE0-2E1F4D2745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866057" y="6356351"/>
            <a:ext cx="21874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5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4981B0-480D-42BB-BDAB-730BA4D4DAB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12469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l" defTabSz="729143" rtl="0" eaLnBrk="1" latinLnBrk="0" hangingPunct="1">
        <a:lnSpc>
          <a:spcPct val="90000"/>
        </a:lnSpc>
        <a:spcBef>
          <a:spcPct val="0"/>
        </a:spcBef>
        <a:buNone/>
        <a:defRPr sz="350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286" indent="-182286" algn="l" defTabSz="729143" rtl="0" eaLnBrk="1" latinLnBrk="0" hangingPunct="1">
        <a:lnSpc>
          <a:spcPct val="90000"/>
        </a:lnSpc>
        <a:spcBef>
          <a:spcPts val="797"/>
        </a:spcBef>
        <a:buFont typeface="Arial" panose="020B0604020202020204" pitchFamily="34" charset="0"/>
        <a:buChar char="•"/>
        <a:defRPr sz="2233" kern="1200">
          <a:solidFill>
            <a:schemeClr val="tx1"/>
          </a:solidFill>
          <a:latin typeface="+mn-lt"/>
          <a:ea typeface="+mn-ea"/>
          <a:cs typeface="+mn-cs"/>
        </a:defRPr>
      </a:lvl1pPr>
      <a:lvl2pPr marL="546857" indent="-182286" algn="l" defTabSz="729143" rtl="0" eaLnBrk="1" latinLnBrk="0" hangingPunct="1">
        <a:lnSpc>
          <a:spcPct val="90000"/>
        </a:lnSpc>
        <a:spcBef>
          <a:spcPts val="399"/>
        </a:spcBef>
        <a:buFont typeface="Arial" panose="020B0604020202020204" pitchFamily="34" charset="0"/>
        <a:buChar char="•"/>
        <a:defRPr sz="1914" kern="1200">
          <a:solidFill>
            <a:schemeClr val="tx1"/>
          </a:solidFill>
          <a:latin typeface="+mn-lt"/>
          <a:ea typeface="+mn-ea"/>
          <a:cs typeface="+mn-cs"/>
        </a:defRPr>
      </a:lvl2pPr>
      <a:lvl3pPr marL="911428" indent="-182286" algn="l" defTabSz="729143" rtl="0" eaLnBrk="1" latinLnBrk="0" hangingPunct="1">
        <a:lnSpc>
          <a:spcPct val="90000"/>
        </a:lnSpc>
        <a:spcBef>
          <a:spcPts val="399"/>
        </a:spcBef>
        <a:buFont typeface="Arial" panose="020B0604020202020204" pitchFamily="34" charset="0"/>
        <a:buChar char="•"/>
        <a:defRPr sz="1595" kern="1200">
          <a:solidFill>
            <a:schemeClr val="tx1"/>
          </a:solidFill>
          <a:latin typeface="+mn-lt"/>
          <a:ea typeface="+mn-ea"/>
          <a:cs typeface="+mn-cs"/>
        </a:defRPr>
      </a:lvl3pPr>
      <a:lvl4pPr marL="1275999" indent="-182286" algn="l" defTabSz="729143" rtl="0" eaLnBrk="1" latinLnBrk="0" hangingPunct="1">
        <a:lnSpc>
          <a:spcPct val="90000"/>
        </a:lnSpc>
        <a:spcBef>
          <a:spcPts val="399"/>
        </a:spcBef>
        <a:buFont typeface="Arial" panose="020B0604020202020204" pitchFamily="34" charset="0"/>
        <a:buChar char="•"/>
        <a:defRPr sz="1435" kern="1200">
          <a:solidFill>
            <a:schemeClr val="tx1"/>
          </a:solidFill>
          <a:latin typeface="+mn-lt"/>
          <a:ea typeface="+mn-ea"/>
          <a:cs typeface="+mn-cs"/>
        </a:defRPr>
      </a:lvl4pPr>
      <a:lvl5pPr marL="1640571" indent="-182286" algn="l" defTabSz="729143" rtl="0" eaLnBrk="1" latinLnBrk="0" hangingPunct="1">
        <a:lnSpc>
          <a:spcPct val="90000"/>
        </a:lnSpc>
        <a:spcBef>
          <a:spcPts val="399"/>
        </a:spcBef>
        <a:buFont typeface="Arial" panose="020B0604020202020204" pitchFamily="34" charset="0"/>
        <a:buChar char="•"/>
        <a:defRPr sz="1435" kern="1200">
          <a:solidFill>
            <a:schemeClr val="tx1"/>
          </a:solidFill>
          <a:latin typeface="+mn-lt"/>
          <a:ea typeface="+mn-ea"/>
          <a:cs typeface="+mn-cs"/>
        </a:defRPr>
      </a:lvl5pPr>
      <a:lvl6pPr marL="2005142" indent="-182286" algn="l" defTabSz="729143" rtl="0" eaLnBrk="1" latinLnBrk="0" hangingPunct="1">
        <a:lnSpc>
          <a:spcPct val="90000"/>
        </a:lnSpc>
        <a:spcBef>
          <a:spcPts val="399"/>
        </a:spcBef>
        <a:buFont typeface="Arial" panose="020B0604020202020204" pitchFamily="34" charset="0"/>
        <a:buChar char="•"/>
        <a:defRPr sz="1435" kern="1200">
          <a:solidFill>
            <a:schemeClr val="tx1"/>
          </a:solidFill>
          <a:latin typeface="+mn-lt"/>
          <a:ea typeface="+mn-ea"/>
          <a:cs typeface="+mn-cs"/>
        </a:defRPr>
      </a:lvl6pPr>
      <a:lvl7pPr marL="2369713" indent="-182286" algn="l" defTabSz="729143" rtl="0" eaLnBrk="1" latinLnBrk="0" hangingPunct="1">
        <a:lnSpc>
          <a:spcPct val="90000"/>
        </a:lnSpc>
        <a:spcBef>
          <a:spcPts val="399"/>
        </a:spcBef>
        <a:buFont typeface="Arial" panose="020B0604020202020204" pitchFamily="34" charset="0"/>
        <a:buChar char="•"/>
        <a:defRPr sz="1435" kern="1200">
          <a:solidFill>
            <a:schemeClr val="tx1"/>
          </a:solidFill>
          <a:latin typeface="+mn-lt"/>
          <a:ea typeface="+mn-ea"/>
          <a:cs typeface="+mn-cs"/>
        </a:defRPr>
      </a:lvl7pPr>
      <a:lvl8pPr marL="2734285" indent="-182286" algn="l" defTabSz="729143" rtl="0" eaLnBrk="1" latinLnBrk="0" hangingPunct="1">
        <a:lnSpc>
          <a:spcPct val="90000"/>
        </a:lnSpc>
        <a:spcBef>
          <a:spcPts val="399"/>
        </a:spcBef>
        <a:buFont typeface="Arial" panose="020B0604020202020204" pitchFamily="34" charset="0"/>
        <a:buChar char="•"/>
        <a:defRPr sz="1435" kern="1200">
          <a:solidFill>
            <a:schemeClr val="tx1"/>
          </a:solidFill>
          <a:latin typeface="+mn-lt"/>
          <a:ea typeface="+mn-ea"/>
          <a:cs typeface="+mn-cs"/>
        </a:defRPr>
      </a:lvl8pPr>
      <a:lvl9pPr marL="3098856" indent="-182286" algn="l" defTabSz="729143" rtl="0" eaLnBrk="1" latinLnBrk="0" hangingPunct="1">
        <a:lnSpc>
          <a:spcPct val="90000"/>
        </a:lnSpc>
        <a:spcBef>
          <a:spcPts val="399"/>
        </a:spcBef>
        <a:buFont typeface="Arial" panose="020B0604020202020204" pitchFamily="34" charset="0"/>
        <a:buChar char="•"/>
        <a:defRPr sz="143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729143" rtl="0" eaLnBrk="1" latinLnBrk="0" hangingPunct="1">
        <a:defRPr sz="1435" kern="1200">
          <a:solidFill>
            <a:schemeClr val="tx1"/>
          </a:solidFill>
          <a:latin typeface="+mn-lt"/>
          <a:ea typeface="+mn-ea"/>
          <a:cs typeface="+mn-cs"/>
        </a:defRPr>
      </a:lvl1pPr>
      <a:lvl2pPr marL="364571" algn="l" defTabSz="729143" rtl="0" eaLnBrk="1" latinLnBrk="0" hangingPunct="1">
        <a:defRPr sz="1435" kern="1200">
          <a:solidFill>
            <a:schemeClr val="tx1"/>
          </a:solidFill>
          <a:latin typeface="+mn-lt"/>
          <a:ea typeface="+mn-ea"/>
          <a:cs typeface="+mn-cs"/>
        </a:defRPr>
      </a:lvl2pPr>
      <a:lvl3pPr marL="729143" algn="l" defTabSz="729143" rtl="0" eaLnBrk="1" latinLnBrk="0" hangingPunct="1">
        <a:defRPr sz="1435" kern="1200">
          <a:solidFill>
            <a:schemeClr val="tx1"/>
          </a:solidFill>
          <a:latin typeface="+mn-lt"/>
          <a:ea typeface="+mn-ea"/>
          <a:cs typeface="+mn-cs"/>
        </a:defRPr>
      </a:lvl3pPr>
      <a:lvl4pPr marL="1093714" algn="l" defTabSz="729143" rtl="0" eaLnBrk="1" latinLnBrk="0" hangingPunct="1">
        <a:defRPr sz="1435" kern="1200">
          <a:solidFill>
            <a:schemeClr val="tx1"/>
          </a:solidFill>
          <a:latin typeface="+mn-lt"/>
          <a:ea typeface="+mn-ea"/>
          <a:cs typeface="+mn-cs"/>
        </a:defRPr>
      </a:lvl4pPr>
      <a:lvl5pPr marL="1458285" algn="l" defTabSz="729143" rtl="0" eaLnBrk="1" latinLnBrk="0" hangingPunct="1">
        <a:defRPr sz="1435" kern="1200">
          <a:solidFill>
            <a:schemeClr val="tx1"/>
          </a:solidFill>
          <a:latin typeface="+mn-lt"/>
          <a:ea typeface="+mn-ea"/>
          <a:cs typeface="+mn-cs"/>
        </a:defRPr>
      </a:lvl5pPr>
      <a:lvl6pPr marL="1822856" algn="l" defTabSz="729143" rtl="0" eaLnBrk="1" latinLnBrk="0" hangingPunct="1">
        <a:defRPr sz="1435" kern="1200">
          <a:solidFill>
            <a:schemeClr val="tx1"/>
          </a:solidFill>
          <a:latin typeface="+mn-lt"/>
          <a:ea typeface="+mn-ea"/>
          <a:cs typeface="+mn-cs"/>
        </a:defRPr>
      </a:lvl6pPr>
      <a:lvl7pPr marL="2187428" algn="l" defTabSz="729143" rtl="0" eaLnBrk="1" latinLnBrk="0" hangingPunct="1">
        <a:defRPr sz="1435" kern="1200">
          <a:solidFill>
            <a:schemeClr val="tx1"/>
          </a:solidFill>
          <a:latin typeface="+mn-lt"/>
          <a:ea typeface="+mn-ea"/>
          <a:cs typeface="+mn-cs"/>
        </a:defRPr>
      </a:lvl7pPr>
      <a:lvl8pPr marL="2551999" algn="l" defTabSz="729143" rtl="0" eaLnBrk="1" latinLnBrk="0" hangingPunct="1">
        <a:defRPr sz="1435" kern="1200">
          <a:solidFill>
            <a:schemeClr val="tx1"/>
          </a:solidFill>
          <a:latin typeface="+mn-lt"/>
          <a:ea typeface="+mn-ea"/>
          <a:cs typeface="+mn-cs"/>
        </a:defRPr>
      </a:lvl8pPr>
      <a:lvl9pPr marL="2916570" algn="l" defTabSz="729143" rtl="0" eaLnBrk="1" latinLnBrk="0" hangingPunct="1">
        <a:defRPr sz="143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geoukr.chnu.edu.ua/novyny/oholoshennia/17-liutoho-2026-roku-zasidannia-kafedry/" TargetMode="External"/><Relationship Id="rId2" Type="http://schemas.openxmlformats.org/officeDocument/2006/relationships/hyperlink" Target="https://geoukr.chnu.edu.ua/novyny/oholoshennia/perehliad-opp-rehionalnyi-rozvytok-i-prostorove-planuvannia-druhoho-mahisterskoho-rvo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geoukr.chnu.edu.ua/novyny/oholoshennia/tablytsia-propozytsii-op-rehionalnyi-rozvytok-i-prostorove-planuvannia-mahistr/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geoukr.chnu.edu.ua/novyny/oholoshennia/17-liutoho-2026-roku-zasidannia-kafedry/" TargetMode="External"/><Relationship Id="rId2" Type="http://schemas.openxmlformats.org/officeDocument/2006/relationships/hyperlink" Target="https://terra.chnu.edu.ua/pereglyad-opp-geosystemy-ta-georyzyky-speczialnosti-e4-nauky-pro-zemlyu/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1A3E13B-B79D-D429-FFBA-7C77BD8DC8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618" y="1524001"/>
            <a:ext cx="8540855" cy="4652962"/>
          </a:xfrm>
        </p:spPr>
        <p:txBody>
          <a:bodyPr>
            <a:normAutofit lnSpcReduction="10000"/>
          </a:bodyPr>
          <a:lstStyle/>
          <a:p>
            <a:pPr algn="ctr"/>
            <a:r>
              <a:rPr lang="uk-UA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Вчена рада географічного факультету </a:t>
            </a:r>
          </a:p>
          <a:p>
            <a:pPr algn="ctr"/>
            <a:r>
              <a:rPr lang="uk-UA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 квітня 2026 року</a:t>
            </a:r>
          </a:p>
          <a:p>
            <a:pPr algn="ctr"/>
            <a:r>
              <a:rPr lang="uk-UA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Протокол № 10</a:t>
            </a:r>
          </a:p>
          <a:p>
            <a:pPr marL="0" indent="0" algn="ctr">
              <a:buNone/>
            </a:pPr>
            <a:endParaRPr lang="uk-UA" sz="4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12 травня 2026 наступне засідання</a:t>
            </a:r>
          </a:p>
        </p:txBody>
      </p:sp>
    </p:spTree>
    <p:extLst>
      <p:ext uri="{BB962C8B-B14F-4D97-AF65-F5344CB8AC3E}">
        <p14:creationId xmlns:p14="http://schemas.microsoft.com/office/powerpoint/2010/main" val="39734011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32132B-C471-1599-BA6A-F899972027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828C9F-3576-03A2-B55C-C8849C2C5F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600" y="1067090"/>
            <a:ext cx="9421091" cy="1325563"/>
          </a:xfrm>
        </p:spPr>
        <p:txBody>
          <a:bodyPr>
            <a:normAutofit/>
          </a:bodyPr>
          <a:lstStyle/>
          <a:p>
            <a:pPr algn="ctr"/>
            <a:r>
              <a:rPr lang="uk-UA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Зміни до ОП «Регіональний розвиток і просторове планування» (магістр)</a:t>
            </a:r>
            <a:endParaRPr lang="uk-UA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C3FE327-7FF1-39CC-2736-3F89B18A5E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600" y="2318326"/>
            <a:ext cx="9620249" cy="45396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 січня 2026 р оголошено про перегляд ОП 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https://geoukr.chnu.edu.ua/novyny/oholoshennia/perehliad-opp-rehionalnyi-rozvytok-i-prostorove-planuvannia-druhoho-mahisterskoho-rvo/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indent="0" algn="just">
              <a:buNone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 лютого 2026 розглянуто на засіданні кафедри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https://geoukr.chnu.edu.ua/novyny/oholoshennia/17-liutoho-2026-roku-zasidannia-kafedry/</a:t>
            </a:r>
            <a:endParaRPr lang="uk-UA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 березня 2026 оприлюднено Таблицю пропозицій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https://geoukr.chnu.edu.ua/novyny/oholoshennia/tablytsia-propozytsii-op-rehionalnyi-rozvytok-i-prostorove-planuvannia-mahistr/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buNone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08 квітня 2026 відбулось обговорення з залученням 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стейкхолдерів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594316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BC14D7-E0AA-8181-0DDA-8202E91534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C959A7-86C4-A82A-50DC-65030C2C3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600" y="873127"/>
            <a:ext cx="9421091" cy="1325563"/>
          </a:xfrm>
        </p:spPr>
        <p:txBody>
          <a:bodyPr>
            <a:normAutofit/>
          </a:bodyPr>
          <a:lstStyle/>
          <a:p>
            <a:pPr algn="ctr"/>
            <a:r>
              <a:rPr lang="uk-UA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Зміни до ОП «Регіональний розвиток і просторове планування» (магістр)</a:t>
            </a:r>
          </a:p>
        </p:txBody>
      </p:sp>
      <p:graphicFrame>
        <p:nvGraphicFramePr>
          <p:cNvPr id="8" name="Місце для вмісту 7">
            <a:extLst>
              <a:ext uri="{FF2B5EF4-FFF2-40B4-BE49-F238E27FC236}">
                <a16:creationId xmlns:a16="http://schemas.microsoft.com/office/drawing/2014/main" id="{2A5EACAD-C0C1-4CD0-04D6-853E6E75B83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8162986"/>
              </p:ext>
            </p:extLst>
          </p:nvPr>
        </p:nvGraphicFramePr>
        <p:xfrm>
          <a:off x="53399" y="1865137"/>
          <a:ext cx="9615052" cy="499286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81018">
                  <a:extLst>
                    <a:ext uri="{9D8B030D-6E8A-4147-A177-3AD203B41FA5}">
                      <a16:colId xmlns:a16="http://schemas.microsoft.com/office/drawing/2014/main" val="3142705483"/>
                    </a:ext>
                  </a:extLst>
                </a:gridCol>
                <a:gridCol w="4488873">
                  <a:extLst>
                    <a:ext uri="{9D8B030D-6E8A-4147-A177-3AD203B41FA5}">
                      <a16:colId xmlns:a16="http://schemas.microsoft.com/office/drawing/2014/main" val="2897805420"/>
                    </a:ext>
                  </a:extLst>
                </a:gridCol>
                <a:gridCol w="1716826">
                  <a:extLst>
                    <a:ext uri="{9D8B030D-6E8A-4147-A177-3AD203B41FA5}">
                      <a16:colId xmlns:a16="http://schemas.microsoft.com/office/drawing/2014/main" val="3349740284"/>
                    </a:ext>
                  </a:extLst>
                </a:gridCol>
                <a:gridCol w="956089">
                  <a:extLst>
                    <a:ext uri="{9D8B030D-6E8A-4147-A177-3AD203B41FA5}">
                      <a16:colId xmlns:a16="http://schemas.microsoft.com/office/drawing/2014/main" val="37295910"/>
                    </a:ext>
                  </a:extLst>
                </a:gridCol>
                <a:gridCol w="772246">
                  <a:extLst>
                    <a:ext uri="{9D8B030D-6E8A-4147-A177-3AD203B41FA5}">
                      <a16:colId xmlns:a16="http://schemas.microsoft.com/office/drawing/2014/main" val="3734100005"/>
                    </a:ext>
                  </a:extLst>
                </a:gridCol>
              </a:tblGrid>
              <a:tr h="555730">
                <a:tc rowSpan="2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uk-UA" sz="1600" dirty="0">
                          <a:effectLst/>
                        </a:rPr>
                        <a:t>Частина ОПП, яка оновлюється</a:t>
                      </a:r>
                      <a:endParaRPr lang="uk-UA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546" marR="17546" marT="0" marB="0"/>
                </a:tc>
                <a:tc rowSpan="2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uk-UA" sz="1600" dirty="0">
                          <a:effectLst/>
                        </a:rPr>
                        <a:t>Чинна редакція ОПП</a:t>
                      </a:r>
                      <a:endParaRPr lang="uk-UA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546" marR="17546" marT="0" marB="0"/>
                </a:tc>
                <a:tc gridSpan="3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uk-UA" sz="1600" dirty="0">
                          <a:effectLst/>
                        </a:rPr>
                        <a:t>Пропозиція змін</a:t>
                      </a:r>
                      <a:endParaRPr lang="uk-UA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546" marR="17546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1669478"/>
                  </a:ext>
                </a:extLst>
              </a:tr>
              <a:tr h="463787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uk-UA" sz="1600">
                          <a:effectLst/>
                        </a:rPr>
                        <a:t>До ОПП 2026 р.</a:t>
                      </a:r>
                      <a:endParaRPr lang="uk-UA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546" marR="17546" marT="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uk-UA" sz="1600" dirty="0">
                          <a:effectLst/>
                        </a:rPr>
                        <a:t>Зацікавлена сторона </a:t>
                      </a:r>
                      <a:endParaRPr lang="uk-UA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546" marR="17546" marT="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uk-UA" sz="1600" dirty="0">
                          <a:effectLst/>
                        </a:rPr>
                        <a:t>Результати </a:t>
                      </a:r>
                      <a:endParaRPr lang="uk-UA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546" marR="17546" marT="0" marB="0"/>
                </a:tc>
                <a:extLst>
                  <a:ext uri="{0D108BD9-81ED-4DB2-BD59-A6C34878D82A}">
                    <a16:rowId xmlns:a16="http://schemas.microsoft.com/office/drawing/2014/main" val="1523387794"/>
                  </a:ext>
                </a:extLst>
              </a:tr>
              <a:tr h="811628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uk-UA" sz="1600" dirty="0">
                          <a:effectLst/>
                        </a:rPr>
                        <a:t>Освітні компоненти (обов’язкові та вибіркові)</a:t>
                      </a:r>
                      <a:endParaRPr lang="uk-UA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546" marR="17546" marT="0" marB="0"/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uk-UA" sz="1600" dirty="0">
                          <a:effectLst/>
                        </a:rPr>
                        <a:t>ОК 4 «</a:t>
                      </a:r>
                      <a:r>
                        <a:rPr lang="uk-UA" sz="1600" dirty="0" err="1">
                          <a:effectLst/>
                        </a:rPr>
                        <a:t>Геоекологія</a:t>
                      </a:r>
                      <a:r>
                        <a:rPr lang="uk-UA" sz="1600" dirty="0">
                          <a:effectLst/>
                        </a:rPr>
                        <a:t> урбанізованих територій України та раціональне природокористування»</a:t>
                      </a:r>
                      <a:endParaRPr lang="uk-UA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546" marR="17546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 каталог вибіркових</a:t>
                      </a:r>
                    </a:p>
                  </a:txBody>
                  <a:tcPr marL="17546" marR="17546" marT="0" marB="0"/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uk-UA" sz="1600" dirty="0">
                          <a:effectLst/>
                        </a:rPr>
                        <a:t>проф. </a:t>
                      </a:r>
                      <a:r>
                        <a:rPr lang="uk-UA" sz="1600" dirty="0" err="1">
                          <a:effectLst/>
                        </a:rPr>
                        <a:t>Джаман</a:t>
                      </a:r>
                      <a:r>
                        <a:rPr lang="uk-UA" sz="1600" dirty="0">
                          <a:effectLst/>
                        </a:rPr>
                        <a:t> В.О.</a:t>
                      </a:r>
                      <a:endParaRPr lang="uk-UA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546" marR="17546" marT="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uk-UA" sz="1600">
                          <a:effectLst/>
                        </a:rPr>
                        <a:t>прийнято</a:t>
                      </a:r>
                      <a:endParaRPr lang="uk-UA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546" marR="17546" marT="0" marB="0"/>
                </a:tc>
                <a:extLst>
                  <a:ext uri="{0D108BD9-81ED-4DB2-BD59-A6C34878D82A}">
                    <a16:rowId xmlns:a16="http://schemas.microsoft.com/office/drawing/2014/main" val="245178651"/>
                  </a:ext>
                </a:extLst>
              </a:tr>
              <a:tr h="811628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uk-UA" sz="1600" dirty="0">
                          <a:effectLst/>
                        </a:rPr>
                        <a:t>Освітні компоненти (обов’язкові та вибіркові)</a:t>
                      </a:r>
                      <a:endParaRPr lang="uk-UA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546" marR="17546" marT="0" marB="0"/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uk-UA" sz="1600" dirty="0">
                          <a:effectLst/>
                        </a:rPr>
                        <a:t>ВК 1- 3… «Господарський потенціал </a:t>
                      </a:r>
                      <a:r>
                        <a:rPr lang="uk-UA" sz="1600" dirty="0" err="1">
                          <a:effectLst/>
                        </a:rPr>
                        <a:t>Карпато</a:t>
                      </a:r>
                      <a:r>
                        <a:rPr lang="uk-UA" sz="1600" dirty="0">
                          <a:effectLst/>
                        </a:rPr>
                        <a:t>-Подільського регіону»</a:t>
                      </a:r>
                      <a:endParaRPr lang="uk-UA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546" marR="17546" marT="0" marB="0"/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uk-UA" sz="1600" dirty="0">
                          <a:effectLst/>
                        </a:rPr>
                        <a:t> В обов’язкові</a:t>
                      </a:r>
                    </a:p>
                  </a:txBody>
                  <a:tcPr marL="17546" marR="17546" marT="0" marB="0"/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uk-UA" sz="1600" dirty="0">
                          <a:effectLst/>
                        </a:rPr>
                        <a:t>проф. </a:t>
                      </a:r>
                      <a:r>
                        <a:rPr lang="uk-UA" sz="1600" dirty="0" err="1">
                          <a:effectLst/>
                        </a:rPr>
                        <a:t>Джаман</a:t>
                      </a:r>
                      <a:r>
                        <a:rPr lang="uk-UA" sz="1600" dirty="0">
                          <a:effectLst/>
                        </a:rPr>
                        <a:t> В.О.</a:t>
                      </a:r>
                      <a:endParaRPr lang="uk-UA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546" marR="17546" marT="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uk-UA" sz="1600">
                          <a:effectLst/>
                        </a:rPr>
                        <a:t>прийнято</a:t>
                      </a:r>
                      <a:endParaRPr lang="uk-UA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546" marR="17546" marT="0" marB="0"/>
                </a:tc>
                <a:extLst>
                  <a:ext uri="{0D108BD9-81ED-4DB2-BD59-A6C34878D82A}">
                    <a16:rowId xmlns:a16="http://schemas.microsoft.com/office/drawing/2014/main" val="218160595"/>
                  </a:ext>
                </a:extLst>
              </a:tr>
              <a:tr h="1023373"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uk-UA" sz="1600">
                          <a:effectLst/>
                        </a:rPr>
                        <a:t>Проєктна група</a:t>
                      </a:r>
                      <a:endParaRPr lang="uk-UA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546" marR="17546" marT="0" marB="0"/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uk-UA" sz="1600">
                          <a:effectLst/>
                        </a:rPr>
                        <a:t>Здобувач другого (магістерського) рівня вищої освіти Кудрінський Сергій Едуардович</a:t>
                      </a:r>
                      <a:endParaRPr lang="uk-UA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546" marR="17546" marT="0" marB="0"/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uk-UA" sz="1600" dirty="0">
                          <a:effectLst/>
                        </a:rPr>
                        <a:t>Вивести;</a:t>
                      </a:r>
                    </a:p>
                    <a:p>
                      <a:pPr algn="just">
                        <a:buNone/>
                      </a:pPr>
                      <a:r>
                        <a:rPr lang="uk-UA" sz="1600" dirty="0">
                          <a:effectLst/>
                        </a:rPr>
                        <a:t>Ввести Козлову Катерину</a:t>
                      </a:r>
                      <a:endParaRPr lang="uk-UA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546" marR="17546" marT="0" marB="0"/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uk-UA" sz="1600" dirty="0">
                          <a:effectLst/>
                        </a:rPr>
                        <a:t>Гарант ОП </a:t>
                      </a:r>
                      <a:endParaRPr lang="uk-UA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546" marR="17546" marT="0" marB="0"/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uk-UA" sz="1600">
                          <a:effectLst/>
                        </a:rPr>
                        <a:t>прийнято</a:t>
                      </a:r>
                      <a:endParaRPr lang="uk-UA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546" marR="17546" marT="0" marB="0"/>
                </a:tc>
                <a:extLst>
                  <a:ext uri="{0D108BD9-81ED-4DB2-BD59-A6C34878D82A}">
                    <a16:rowId xmlns:a16="http://schemas.microsoft.com/office/drawing/2014/main" val="551489017"/>
                  </a:ext>
                </a:extLst>
              </a:tr>
              <a:tr h="683746"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uk-UA" sz="1600">
                          <a:effectLst/>
                        </a:rPr>
                        <a:t>Проєктна група</a:t>
                      </a:r>
                      <a:endParaRPr lang="uk-UA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546" marR="17546" marT="0" marB="0"/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uk-UA" sz="1600">
                          <a:effectLst/>
                        </a:rPr>
                        <a:t> </a:t>
                      </a:r>
                      <a:endParaRPr lang="uk-UA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546" marR="17546" marT="0" marB="0"/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uk-UA" sz="1600" dirty="0">
                          <a:effectLst/>
                        </a:rPr>
                        <a:t>Ввести  випускника ОП  </a:t>
                      </a:r>
                      <a:r>
                        <a:rPr lang="uk-UA" sz="1600" dirty="0" err="1">
                          <a:effectLst/>
                        </a:rPr>
                        <a:t>Колосівського</a:t>
                      </a:r>
                      <a:r>
                        <a:rPr lang="uk-UA" sz="1600" dirty="0">
                          <a:effectLst/>
                        </a:rPr>
                        <a:t> Назара</a:t>
                      </a:r>
                      <a:endParaRPr lang="uk-UA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546" marR="17546" marT="0" marB="0"/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uk-UA" sz="1600" dirty="0">
                          <a:effectLst/>
                        </a:rPr>
                        <a:t>Гарант ОП</a:t>
                      </a:r>
                      <a:endParaRPr lang="uk-UA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546" marR="17546" marT="0" marB="0"/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uk-UA" sz="1600" dirty="0">
                          <a:effectLst/>
                        </a:rPr>
                        <a:t>прийнято</a:t>
                      </a:r>
                      <a:endParaRPr lang="uk-UA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546" marR="17546" marT="0" marB="0"/>
                </a:tc>
                <a:extLst>
                  <a:ext uri="{0D108BD9-81ED-4DB2-BD59-A6C34878D82A}">
                    <a16:rowId xmlns:a16="http://schemas.microsoft.com/office/drawing/2014/main" val="25039855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98525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23D07A-AD3D-7CCE-E521-BE6FC9F5E9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EA9585F-23E3-1982-2C32-83C7C44048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600" y="1067090"/>
            <a:ext cx="9421091" cy="1325563"/>
          </a:xfrm>
        </p:spPr>
        <p:txBody>
          <a:bodyPr>
            <a:normAutofit/>
          </a:bodyPr>
          <a:lstStyle/>
          <a:p>
            <a:pPr algn="ctr"/>
            <a:r>
              <a:rPr lang="uk-UA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Зміни до ОП «Регіональний розвиток і просторове планування» (магістр)</a:t>
            </a:r>
            <a:endParaRPr lang="uk-UA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Місце для вмісту 8">
            <a:extLst>
              <a:ext uri="{FF2B5EF4-FFF2-40B4-BE49-F238E27FC236}">
                <a16:creationId xmlns:a16="http://schemas.microsoft.com/office/drawing/2014/main" id="{9189B6BA-4998-461E-2783-DFC3B4522EB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2049426"/>
              </p:ext>
            </p:extLst>
          </p:nvPr>
        </p:nvGraphicFramePr>
        <p:xfrm>
          <a:off x="101600" y="2198990"/>
          <a:ext cx="9620251" cy="44789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02586">
                  <a:extLst>
                    <a:ext uri="{9D8B030D-6E8A-4147-A177-3AD203B41FA5}">
                      <a16:colId xmlns:a16="http://schemas.microsoft.com/office/drawing/2014/main" val="2990744145"/>
                    </a:ext>
                  </a:extLst>
                </a:gridCol>
                <a:gridCol w="3885808">
                  <a:extLst>
                    <a:ext uri="{9D8B030D-6E8A-4147-A177-3AD203B41FA5}">
                      <a16:colId xmlns:a16="http://schemas.microsoft.com/office/drawing/2014/main" val="3575491049"/>
                    </a:ext>
                  </a:extLst>
                </a:gridCol>
                <a:gridCol w="2002586">
                  <a:extLst>
                    <a:ext uri="{9D8B030D-6E8A-4147-A177-3AD203B41FA5}">
                      <a16:colId xmlns:a16="http://schemas.microsoft.com/office/drawing/2014/main" val="40847911"/>
                    </a:ext>
                  </a:extLst>
                </a:gridCol>
                <a:gridCol w="956607">
                  <a:extLst>
                    <a:ext uri="{9D8B030D-6E8A-4147-A177-3AD203B41FA5}">
                      <a16:colId xmlns:a16="http://schemas.microsoft.com/office/drawing/2014/main" val="1623410329"/>
                    </a:ext>
                  </a:extLst>
                </a:gridCol>
                <a:gridCol w="772664">
                  <a:extLst>
                    <a:ext uri="{9D8B030D-6E8A-4147-A177-3AD203B41FA5}">
                      <a16:colId xmlns:a16="http://schemas.microsoft.com/office/drawing/2014/main" val="2188804241"/>
                    </a:ext>
                  </a:extLst>
                </a:gridCol>
              </a:tblGrid>
              <a:tr h="86612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uk-UA" sz="300" dirty="0">
                          <a:effectLst/>
                        </a:rPr>
                        <a:t>Частина ОПП, яка оновлюється</a:t>
                      </a:r>
                      <a:endParaRPr lang="uk-UA" sz="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546" marR="17546" marT="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uk-UA" sz="300" dirty="0">
                          <a:effectLst/>
                        </a:rPr>
                        <a:t>Чинна редакція ОПП</a:t>
                      </a:r>
                      <a:endParaRPr lang="uk-UA" sz="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546" marR="17546" marT="0" marB="0"/>
                </a:tc>
                <a:tc gridSpan="3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uk-UA" sz="300">
                          <a:effectLst/>
                        </a:rPr>
                        <a:t>Пропозиція змін</a:t>
                      </a:r>
                      <a:endParaRPr lang="uk-UA" sz="3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546" marR="17546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2116837"/>
                  </a:ext>
                </a:extLst>
              </a:tr>
              <a:tr h="439228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uk-UA" sz="1200">
                          <a:effectLst/>
                        </a:rPr>
                        <a:t>Форма атестації здобувачів вищої освіти</a:t>
                      </a:r>
                      <a:endParaRPr lang="uk-UA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546" marR="1754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uk-UA" sz="1200" dirty="0">
                          <a:effectLst/>
                        </a:rPr>
                        <a:t>Кваліфікаційна робота має передбачати розв’язання актуальної задачі з географічної проблематики, що потребує проведення досліджень та/або здійснення інновацій і характеризується невизначеністю умов і вимог. </a:t>
                      </a:r>
                    </a:p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uk-UA" sz="1200" dirty="0">
                          <a:effectLst/>
                        </a:rPr>
                        <a:t>Кваліфікаційна робота має бути виконана з дотриманням вимог щодо академічної доброчесності: не повинна містити  академічного плагіату, фабрикації та фальсифікації. Робота перевіряється на наявність академічного плагіату згідно з процедурою, визначеною системою внутрішнього забезпечення якості вищої освіти.</a:t>
                      </a:r>
                    </a:p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uk-UA" sz="1200" dirty="0">
                          <a:effectLst/>
                        </a:rPr>
                        <a:t>Кваліфікаційна робота має бути оприлюднена та розміщена в </a:t>
                      </a:r>
                      <a:r>
                        <a:rPr lang="uk-UA" sz="1200" dirty="0" err="1">
                          <a:effectLst/>
                        </a:rPr>
                        <a:t>репозитарії</a:t>
                      </a:r>
                      <a:r>
                        <a:rPr lang="uk-UA" sz="1200" dirty="0">
                          <a:effectLst/>
                        </a:rPr>
                        <a:t> університету. Оприлюднення кваліфікаційних робіт, що містить інформацію з обмеженим доступом, здійснюється у відповідності до вимог чинного законодавства.</a:t>
                      </a:r>
                      <a:endParaRPr lang="uk-UA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546" marR="17546" marT="0" marB="0"/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uk-UA" sz="1200" dirty="0">
                          <a:effectLst/>
                        </a:rPr>
                        <a:t>+ Тексти прийнятих до захисту кваліфікаційних робіт, підписані кваліфікованим електронним підписом, оприлюднюються в </a:t>
                      </a:r>
                      <a:r>
                        <a:rPr lang="uk-UA" sz="1200" dirty="0" err="1">
                          <a:effectLst/>
                        </a:rPr>
                        <a:t>репозетарії</a:t>
                      </a:r>
                      <a:r>
                        <a:rPr lang="uk-UA" sz="1200" dirty="0">
                          <a:effectLst/>
                        </a:rPr>
                        <a:t> університету до їх захисту у </a:t>
                      </a:r>
                      <a:r>
                        <a:rPr lang="uk-UA" sz="1200" dirty="0" err="1">
                          <a:effectLst/>
                        </a:rPr>
                        <a:t>машинозчитувальному</a:t>
                      </a:r>
                      <a:r>
                        <a:rPr lang="uk-UA" sz="1200" dirty="0">
                          <a:effectLst/>
                        </a:rPr>
                        <a:t> форматі, на постійній основі, з наданням вільного доступу до них без проходження автентифікації та з дотриманням інших вимог, визначених законодавством.</a:t>
                      </a:r>
                    </a:p>
                    <a:p>
                      <a:pPr algn="just">
                        <a:buNone/>
                      </a:pPr>
                      <a:r>
                        <a:rPr lang="uk-UA" sz="1200" dirty="0">
                          <a:effectLst/>
                        </a:rPr>
                        <a:t>Оприлюднення кваліфікаційних робіт, що містить інформацію з обмеженим доступом, здійснюється у відповідності до вимог чинного законодавства.</a:t>
                      </a:r>
                      <a:endParaRPr lang="uk-UA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546" marR="17546" marT="0" marB="0"/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uk-UA" sz="1200" dirty="0">
                          <a:effectLst/>
                        </a:rPr>
                        <a:t>Гарант ОП. Приведення (доповнення) у відповідність до ЗУ «Про академічну доброчесність»</a:t>
                      </a:r>
                      <a:endParaRPr lang="uk-UA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546" marR="17546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uk-UA" sz="1200" dirty="0">
                          <a:effectLst/>
                        </a:rPr>
                        <a:t>прийнято</a:t>
                      </a:r>
                      <a:endParaRPr lang="uk-UA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546" marR="17546" marT="0" marB="0"/>
                </a:tc>
                <a:extLst>
                  <a:ext uri="{0D108BD9-81ED-4DB2-BD59-A6C34878D82A}">
                    <a16:rowId xmlns:a16="http://schemas.microsoft.com/office/drawing/2014/main" val="35800256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116892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733094-04C1-7C0F-B67D-403992CC73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C575CDD-DCEB-69CD-3180-5F1084F1C7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600" y="1067090"/>
            <a:ext cx="9421091" cy="1325563"/>
          </a:xfrm>
        </p:spPr>
        <p:txBody>
          <a:bodyPr>
            <a:normAutofit/>
          </a:bodyPr>
          <a:lstStyle/>
          <a:p>
            <a:pPr algn="ctr"/>
            <a:r>
              <a:rPr lang="uk-UA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Зміни до ОП «Регіональний розвиток і просторове планування» (магістр)</a:t>
            </a:r>
            <a:endParaRPr lang="uk-UA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Місце для вмісту 4">
            <a:extLst>
              <a:ext uri="{FF2B5EF4-FFF2-40B4-BE49-F238E27FC236}">
                <a16:creationId xmlns:a16="http://schemas.microsoft.com/office/drawing/2014/main" id="{4C64B365-3E28-8C01-664E-EE250A0EA8E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2084155"/>
              </p:ext>
            </p:extLst>
          </p:nvPr>
        </p:nvGraphicFramePr>
        <p:xfrm>
          <a:off x="36946" y="2392652"/>
          <a:ext cx="9583305" cy="44551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88654">
                  <a:extLst>
                    <a:ext uri="{9D8B030D-6E8A-4147-A177-3AD203B41FA5}">
                      <a16:colId xmlns:a16="http://schemas.microsoft.com/office/drawing/2014/main" val="1118370751"/>
                    </a:ext>
                  </a:extLst>
                </a:gridCol>
                <a:gridCol w="3278909">
                  <a:extLst>
                    <a:ext uri="{9D8B030D-6E8A-4147-A177-3AD203B41FA5}">
                      <a16:colId xmlns:a16="http://schemas.microsoft.com/office/drawing/2014/main" val="3576762544"/>
                    </a:ext>
                  </a:extLst>
                </a:gridCol>
                <a:gridCol w="2336800">
                  <a:extLst>
                    <a:ext uri="{9D8B030D-6E8A-4147-A177-3AD203B41FA5}">
                      <a16:colId xmlns:a16="http://schemas.microsoft.com/office/drawing/2014/main" val="3475480322"/>
                    </a:ext>
                  </a:extLst>
                </a:gridCol>
                <a:gridCol w="1117600">
                  <a:extLst>
                    <a:ext uri="{9D8B030D-6E8A-4147-A177-3AD203B41FA5}">
                      <a16:colId xmlns:a16="http://schemas.microsoft.com/office/drawing/2014/main" val="1590210545"/>
                    </a:ext>
                  </a:extLst>
                </a:gridCol>
                <a:gridCol w="1261342">
                  <a:extLst>
                    <a:ext uri="{9D8B030D-6E8A-4147-A177-3AD203B41FA5}">
                      <a16:colId xmlns:a16="http://schemas.microsoft.com/office/drawing/2014/main" val="1515664201"/>
                    </a:ext>
                  </a:extLst>
                </a:gridCol>
              </a:tblGrid>
              <a:tr h="175088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uk-UA" sz="1200" dirty="0">
                          <a:effectLst/>
                        </a:rPr>
                        <a:t>Частина ОПП, яка оновлюється</a:t>
                      </a:r>
                      <a:endParaRPr lang="uk-UA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546" marR="17546" marT="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uk-UA" sz="1200">
                          <a:effectLst/>
                        </a:rPr>
                        <a:t>Чинна редакція ОПП</a:t>
                      </a:r>
                      <a:endParaRPr lang="uk-UA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546" marR="17546" marT="0" marB="0"/>
                </a:tc>
                <a:tc gridSpan="3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uk-UA" sz="1200">
                          <a:effectLst/>
                        </a:rPr>
                        <a:t>Пропозиція змін</a:t>
                      </a:r>
                      <a:endParaRPr lang="uk-UA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546" marR="17546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0244767"/>
                  </a:ext>
                </a:extLst>
              </a:tr>
              <a:tr h="70035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uk-UA" sz="1200">
                          <a:effectLst/>
                        </a:rPr>
                        <a:t>Освітні компоненти</a:t>
                      </a:r>
                      <a:endParaRPr lang="uk-UA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546" marR="1754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uk-UA" sz="1200">
                          <a:effectLst/>
                        </a:rPr>
                        <a:t>ОК 9 Асистентська практика – форма підсумкового контролю «захист»</a:t>
                      </a:r>
                      <a:endParaRPr lang="uk-UA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546" marR="17546" marT="0" marB="0"/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uk-UA" sz="1200">
                          <a:effectLst/>
                        </a:rPr>
                        <a:t>змінити форми підсумкового</a:t>
                      </a:r>
                    </a:p>
                    <a:p>
                      <a:pPr algn="just">
                        <a:buNone/>
                      </a:pPr>
                      <a:r>
                        <a:rPr lang="uk-UA" sz="1200">
                          <a:effectLst/>
                        </a:rPr>
                        <a:t>контролю на</a:t>
                      </a:r>
                    </a:p>
                    <a:p>
                      <a:pPr algn="just">
                        <a:buNone/>
                      </a:pPr>
                      <a:r>
                        <a:rPr lang="uk-UA" sz="1200">
                          <a:effectLst/>
                        </a:rPr>
                        <a:t>іспит/залік/диференційований залік</a:t>
                      </a:r>
                      <a:endParaRPr lang="uk-UA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546" marR="17546" marT="0" marB="0"/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uk-UA" sz="1200">
                          <a:effectLst/>
                        </a:rPr>
                        <a:t>Науково-методична рада ЧНУ</a:t>
                      </a:r>
                      <a:endParaRPr lang="uk-UA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546" marR="17546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uk-UA" sz="1200" dirty="0">
                          <a:effectLst/>
                        </a:rPr>
                        <a:t>прийнято іспит</a:t>
                      </a:r>
                      <a:endParaRPr lang="uk-UA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546" marR="17546" marT="0" marB="0"/>
                </a:tc>
                <a:extLst>
                  <a:ext uri="{0D108BD9-81ED-4DB2-BD59-A6C34878D82A}">
                    <a16:rowId xmlns:a16="http://schemas.microsoft.com/office/drawing/2014/main" val="2553180071"/>
                  </a:ext>
                </a:extLst>
              </a:tr>
              <a:tr h="70035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uk-UA" sz="1200">
                          <a:effectLst/>
                        </a:rPr>
                        <a:t>Освітні компоненти</a:t>
                      </a:r>
                      <a:endParaRPr lang="uk-UA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546" marR="1754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uk-UA" sz="1200">
                          <a:effectLst/>
                        </a:rPr>
                        <a:t>ОК 10 Виробнича практика – форма підсумкового контролю «захист»</a:t>
                      </a:r>
                      <a:endParaRPr lang="uk-UA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546" marR="17546" marT="0" marB="0"/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uk-UA" sz="1200">
                          <a:effectLst/>
                        </a:rPr>
                        <a:t>змінити форми підсумкового</a:t>
                      </a:r>
                    </a:p>
                    <a:p>
                      <a:pPr algn="just">
                        <a:buNone/>
                      </a:pPr>
                      <a:r>
                        <a:rPr lang="uk-UA" sz="1200">
                          <a:effectLst/>
                        </a:rPr>
                        <a:t>контролю на</a:t>
                      </a:r>
                    </a:p>
                    <a:p>
                      <a:pPr algn="just">
                        <a:buNone/>
                      </a:pPr>
                      <a:r>
                        <a:rPr lang="uk-UA" sz="1200">
                          <a:effectLst/>
                        </a:rPr>
                        <a:t>іспит/залік/диференційований залік</a:t>
                      </a:r>
                      <a:endParaRPr lang="uk-UA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546" marR="17546" marT="0" marB="0"/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uk-UA" sz="1200">
                          <a:effectLst/>
                        </a:rPr>
                        <a:t>Науково-методична рада ЧНУ</a:t>
                      </a:r>
                      <a:endParaRPr lang="uk-UA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546" marR="17546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uk-UA" sz="1200">
                          <a:effectLst/>
                        </a:rPr>
                        <a:t>прийнято іспит</a:t>
                      </a:r>
                      <a:endParaRPr lang="uk-UA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546" marR="17546" marT="0" marB="0"/>
                </a:tc>
                <a:extLst>
                  <a:ext uri="{0D108BD9-81ED-4DB2-BD59-A6C34878D82A}">
                    <a16:rowId xmlns:a16="http://schemas.microsoft.com/office/drawing/2014/main" val="3844452194"/>
                  </a:ext>
                </a:extLst>
              </a:tr>
              <a:tr h="262632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uk-UA" sz="1200">
                          <a:effectLst/>
                        </a:rPr>
                        <a:t>Каталог вибіркових освітніх компонентів</a:t>
                      </a:r>
                      <a:endParaRPr lang="uk-UA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546" marR="1754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uk-UA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546" marR="17546" marT="0" marB="0"/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sz="1200">
                          <a:effectLst/>
                        </a:rPr>
                        <a:t>розшир</a:t>
                      </a:r>
                      <a:r>
                        <a:rPr lang="uk-UA" sz="1200">
                          <a:effectLst/>
                        </a:rPr>
                        <a:t>ити</a:t>
                      </a:r>
                      <a:r>
                        <a:rPr lang="en-US" sz="1200">
                          <a:effectLst/>
                        </a:rPr>
                        <a:t> тематик</a:t>
                      </a:r>
                      <a:r>
                        <a:rPr lang="uk-UA" sz="1200">
                          <a:effectLst/>
                        </a:rPr>
                        <a:t>у</a:t>
                      </a:r>
                      <a:r>
                        <a:rPr lang="en-US" sz="1200">
                          <a:effectLst/>
                        </a:rPr>
                        <a:t> повоєнного відновлення</a:t>
                      </a:r>
                      <a:endParaRPr lang="uk-UA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546" marR="17546" marT="0" marB="0"/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uk-UA" sz="1200">
                          <a:effectLst/>
                        </a:rPr>
                        <a:t>Рецензія проф. Запотоцький С.П. (КНУ ім. Т. Шевченка) та гарант ОП М.Заячук</a:t>
                      </a:r>
                      <a:endParaRPr lang="uk-UA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546" marR="17546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uk-UA" sz="1200" dirty="0">
                          <a:effectLst/>
                        </a:rPr>
                        <a:t>Запропоновано ОК:</a:t>
                      </a:r>
                    </a:p>
                    <a:p>
                      <a:pPr algn="just">
                        <a:buNone/>
                      </a:pPr>
                      <a:r>
                        <a:rPr lang="uk-UA" sz="1200" dirty="0">
                          <a:solidFill>
                            <a:srgbClr val="FF0000"/>
                          </a:solidFill>
                          <a:effectLst/>
                        </a:rPr>
                        <a:t>- Оцінка впливу війни на довкілля;</a:t>
                      </a:r>
                    </a:p>
                    <a:p>
                      <a:pPr algn="just">
                        <a:buNone/>
                      </a:pPr>
                      <a:r>
                        <a:rPr lang="uk-UA" sz="1200" dirty="0">
                          <a:solidFill>
                            <a:srgbClr val="FF0000"/>
                          </a:solidFill>
                          <a:effectLst/>
                        </a:rPr>
                        <a:t>- Адаптація до змін клімату в територіальних громадах;</a:t>
                      </a:r>
                    </a:p>
                    <a:p>
                      <a:pPr algn="just">
                        <a:buNone/>
                      </a:pPr>
                      <a:r>
                        <a:rPr lang="uk-UA" sz="1200" dirty="0">
                          <a:solidFill>
                            <a:srgbClr val="FF0000"/>
                          </a:solidFill>
                          <a:effectLst/>
                        </a:rPr>
                        <a:t>- Зовнішня політика і національна безпека України</a:t>
                      </a:r>
                      <a:r>
                        <a:rPr lang="uk-UA" sz="1200" dirty="0">
                          <a:effectLst/>
                        </a:rPr>
                        <a:t>.</a:t>
                      </a:r>
                      <a:endParaRPr lang="uk-UA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546" marR="17546" marT="0" marB="0"/>
                </a:tc>
                <a:extLst>
                  <a:ext uri="{0D108BD9-81ED-4DB2-BD59-A6C34878D82A}">
                    <a16:rowId xmlns:a16="http://schemas.microsoft.com/office/drawing/2014/main" val="25619599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66988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32132B-C471-1599-BA6A-F899972027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828C9F-3576-03A2-B55C-C8849C2C5F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600" y="1067090"/>
            <a:ext cx="9421091" cy="1325563"/>
          </a:xfrm>
        </p:spPr>
        <p:txBody>
          <a:bodyPr>
            <a:normAutofit/>
          </a:bodyPr>
          <a:lstStyle/>
          <a:p>
            <a:pPr algn="ctr"/>
            <a:r>
              <a:rPr lang="uk-UA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Зміни до ОП «Геосистеми та </a:t>
            </a:r>
            <a:r>
              <a:rPr lang="uk-UA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георизики</a:t>
            </a:r>
            <a:r>
              <a:rPr lang="uk-UA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(бакалавр)</a:t>
            </a:r>
            <a:endParaRPr lang="uk-UA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C3FE327-7FF1-39CC-2736-3F89B18A5E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600" y="2318326"/>
            <a:ext cx="9620249" cy="45396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 січня 2026 р оголошено про перегляд ОП (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https://terra.chnu.edu.ua/pereglyad-opp-geosystemy-ta-georyzyky-speczialnosti-e4-nauky-pro-zemlyu/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indent="0" algn="just">
              <a:buNone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 квітня 2026 р. розглянуто на засіданні кафедри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https://geoukr.chnu.edu.ua/novyny/oholoshennia/17-liutoho-2026-roku-zasidannia-kafedry/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 квітня 2026 р. відбулось обговорення з залученням 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стейкхолдерів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996409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BC14D7-E0AA-8181-0DDA-8202E91534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C959A7-86C4-A82A-50DC-65030C2C3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600" y="873127"/>
            <a:ext cx="9421091" cy="1325563"/>
          </a:xfrm>
        </p:spPr>
        <p:txBody>
          <a:bodyPr>
            <a:normAutofit/>
          </a:bodyPr>
          <a:lstStyle/>
          <a:p>
            <a:pPr algn="ctr"/>
            <a:r>
              <a:rPr lang="uk-UA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Зміни до ОП «Геосистеми та </a:t>
            </a:r>
            <a:r>
              <a:rPr lang="uk-UA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георизики</a:t>
            </a:r>
            <a:r>
              <a:rPr lang="uk-UA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(бакалавр)</a:t>
            </a:r>
          </a:p>
        </p:txBody>
      </p:sp>
      <p:graphicFrame>
        <p:nvGraphicFramePr>
          <p:cNvPr id="4" name="Місце для вмісту 3"/>
          <p:cNvGraphicFramePr>
            <a:graphicFrameLocks noGrp="1"/>
          </p:cNvGraphicFramePr>
          <p:nvPr>
            <p:ph idx="1"/>
          </p:nvPr>
        </p:nvGraphicFramePr>
        <p:xfrm>
          <a:off x="246185" y="1811447"/>
          <a:ext cx="9355016" cy="478631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835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278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5219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782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035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2157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 kern="100" dirty="0">
                          <a:effectLst/>
                        </a:rPr>
                        <a:t>Частина ОПП, яка оновлюється</a:t>
                      </a:r>
                      <a:endParaRPr lang="uk-UA" sz="900" kern="100" dirty="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27559" marR="275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 kern="100">
                          <a:effectLst/>
                        </a:rPr>
                        <a:t>Чинна редакція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 kern="100">
                          <a:effectLst/>
                        </a:rPr>
                        <a:t>ОПП 2025 р.</a:t>
                      </a:r>
                      <a:endParaRPr lang="uk-UA" sz="900" kern="1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27559" marR="27559" marT="0" marB="0" anchor="ctr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kern="100">
                          <a:effectLst/>
                        </a:rPr>
                        <a:t>Пропозиція змін</a:t>
                      </a:r>
                      <a:endParaRPr lang="uk-UA" sz="900" kern="1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27559" marR="27559" marT="0" marB="0" anchor="ctr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77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kern="100">
                          <a:effectLst/>
                        </a:rPr>
                        <a:t> </a:t>
                      </a:r>
                      <a:endParaRPr lang="uk-UA" sz="900" kern="1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27559" marR="2755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kern="100" dirty="0">
                          <a:effectLst/>
                        </a:rPr>
                        <a:t> </a:t>
                      </a:r>
                      <a:endParaRPr lang="uk-UA" sz="900" kern="100" dirty="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27559" marR="275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 kern="100">
                          <a:effectLst/>
                        </a:rPr>
                        <a:t>до ОПП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 kern="100">
                          <a:effectLst/>
                        </a:rPr>
                        <a:t>2026 р.</a:t>
                      </a:r>
                      <a:endParaRPr lang="uk-UA" sz="900" kern="1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27559" marR="275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 kern="100">
                          <a:effectLst/>
                        </a:rPr>
                        <a:t>зацікавлена сторона (автор)</a:t>
                      </a:r>
                      <a:endParaRPr lang="uk-UA" sz="900" kern="1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27559" marR="275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 kern="100">
                          <a:effectLst/>
                        </a:rPr>
                        <a:t>результати розгляду пропозиції</a:t>
                      </a:r>
                      <a:endParaRPr lang="uk-UA" sz="900" kern="1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27559" marR="27559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8204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 kern="100" dirty="0">
                          <a:effectLst/>
                        </a:rPr>
                        <a:t>Гарант ОП та проектна група</a:t>
                      </a:r>
                      <a:endParaRPr lang="uk-UA" sz="900" kern="100" dirty="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27559" marR="2755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 kern="100" dirty="0">
                          <a:effectLst/>
                        </a:rPr>
                        <a:t>Кирилюк Сергій Миколайович – гарант освітньої програми,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 kern="100" dirty="0">
                          <a:effectLst/>
                        </a:rPr>
                        <a:t>доцент кафедри фізичної географії, геоморфології та палеогеографії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 kern="100" dirty="0">
                          <a:effectLst/>
                        </a:rPr>
                        <a:t>Чернівецького національного університету імені Юрія </a:t>
                      </a:r>
                      <a:r>
                        <a:rPr lang="uk-UA" sz="900" kern="100" dirty="0" err="1">
                          <a:effectLst/>
                        </a:rPr>
                        <a:t>Федьковича</a:t>
                      </a:r>
                      <a:endParaRPr lang="uk-UA" sz="900" kern="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900" kern="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 kern="100" dirty="0">
                          <a:effectLst/>
                        </a:rPr>
                        <a:t>Члени робочої групи: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 kern="100" dirty="0" err="1">
                          <a:effectLst/>
                        </a:rPr>
                        <a:t>Холявчук</a:t>
                      </a:r>
                      <a:r>
                        <a:rPr lang="uk-UA" sz="900" kern="100" dirty="0">
                          <a:effectLst/>
                        </a:rPr>
                        <a:t> Дарія Іванівна - доцент кафедри фізичної географії, геоморфології та палеогеографії Чернівецького національного університету імені Юрія </a:t>
                      </a:r>
                      <a:r>
                        <a:rPr lang="uk-UA" sz="900" kern="100" dirty="0" err="1">
                          <a:effectLst/>
                        </a:rPr>
                        <a:t>Федьковича</a:t>
                      </a:r>
                      <a:endParaRPr lang="uk-UA" sz="900" kern="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 kern="100" dirty="0">
                          <a:effectLst/>
                        </a:rPr>
                        <a:t> </a:t>
                      </a:r>
                      <a:r>
                        <a:rPr lang="uk-UA" sz="900" kern="100" dirty="0" err="1">
                          <a:effectLst/>
                        </a:rPr>
                        <a:t>Рідуш</a:t>
                      </a:r>
                      <a:r>
                        <a:rPr lang="uk-UA" sz="900" kern="100" dirty="0">
                          <a:effectLst/>
                        </a:rPr>
                        <a:t> Богдан Тарасович – </a:t>
                      </a:r>
                      <a:r>
                        <a:rPr lang="uk-UA" sz="900" kern="100" spc="-10" dirty="0">
                          <a:effectLst/>
                        </a:rPr>
                        <a:t>професор, завідувач</a:t>
                      </a:r>
                      <a:r>
                        <a:rPr lang="uk-UA" sz="900" kern="100" spc="200" dirty="0">
                          <a:effectLst/>
                        </a:rPr>
                        <a:t> </a:t>
                      </a:r>
                      <a:r>
                        <a:rPr lang="uk-UA" sz="900" kern="100" spc="-10" dirty="0">
                          <a:effectLst/>
                        </a:rPr>
                        <a:t>кафедри</a:t>
                      </a:r>
                      <a:r>
                        <a:rPr lang="uk-UA" sz="900" kern="100" spc="200" dirty="0">
                          <a:effectLst/>
                        </a:rPr>
                        <a:t> </a:t>
                      </a:r>
                      <a:r>
                        <a:rPr lang="uk-UA" sz="900" kern="100" spc="-10" dirty="0">
                          <a:effectLst/>
                        </a:rPr>
                        <a:t>фізичної</a:t>
                      </a:r>
                      <a:r>
                        <a:rPr lang="uk-UA" sz="900" kern="100" spc="200" dirty="0">
                          <a:effectLst/>
                        </a:rPr>
                        <a:t> </a:t>
                      </a:r>
                      <a:r>
                        <a:rPr lang="uk-UA" sz="900" kern="100" spc="-10" dirty="0">
                          <a:effectLst/>
                        </a:rPr>
                        <a:t>географії,</a:t>
                      </a:r>
                      <a:r>
                        <a:rPr lang="uk-UA" sz="900" kern="100" spc="200" dirty="0">
                          <a:effectLst/>
                        </a:rPr>
                        <a:t> </a:t>
                      </a:r>
                      <a:r>
                        <a:rPr lang="uk-UA" sz="900" kern="100" spc="-10" dirty="0">
                          <a:effectLst/>
                        </a:rPr>
                        <a:t>геоморфології</a:t>
                      </a:r>
                      <a:r>
                        <a:rPr lang="uk-UA" sz="900" kern="100" dirty="0">
                          <a:effectLst/>
                        </a:rPr>
                        <a:t>	</a:t>
                      </a:r>
                      <a:r>
                        <a:rPr lang="uk-UA" sz="900" kern="100" spc="-35" dirty="0">
                          <a:effectLst/>
                        </a:rPr>
                        <a:t>та</a:t>
                      </a:r>
                      <a:endParaRPr lang="uk-UA" sz="900" kern="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 kern="100" spc="-30" dirty="0">
                          <a:effectLst/>
                        </a:rPr>
                        <a:t>палеогеогра</a:t>
                      </a:r>
                      <a:r>
                        <a:rPr lang="uk-UA" sz="900" kern="100" spc="-20" dirty="0">
                          <a:effectLst/>
                        </a:rPr>
                        <a:t>фії</a:t>
                      </a:r>
                      <a:endParaRPr lang="uk-UA" sz="900" kern="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 kern="100" dirty="0" err="1">
                          <a:effectLst/>
                        </a:rPr>
                        <a:t> Ковбіньк</a:t>
                      </a:r>
                      <a:r>
                        <a:rPr lang="uk-UA" sz="900" kern="100" dirty="0">
                          <a:effectLst/>
                        </a:rPr>
                        <a:t>а Галина Дмитрівна - асистент кафедри фізичної географії, геоморфології та палеогеографії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 kern="100" dirty="0">
                          <a:effectLst/>
                        </a:rPr>
                        <a:t>Чернівецького національного університету імені Юрія </a:t>
                      </a:r>
                      <a:r>
                        <a:rPr lang="uk-UA" sz="900" kern="100" dirty="0" err="1">
                          <a:effectLst/>
                        </a:rPr>
                        <a:t>Федьковича</a:t>
                      </a:r>
                      <a:endParaRPr lang="uk-UA" sz="900" kern="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 kern="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 kern="100" dirty="0" err="1">
                          <a:effectLst/>
                        </a:rPr>
                        <a:t>Стейкхолдери</a:t>
                      </a:r>
                      <a:r>
                        <a:rPr lang="uk-UA" sz="900" kern="100" dirty="0">
                          <a:effectLst/>
                        </a:rPr>
                        <a:t>: Юзик Діана - </a:t>
                      </a:r>
                      <a:r>
                        <a:rPr lang="uk-UA" sz="900" kern="100" spc="-10" dirty="0">
                          <a:effectLst/>
                        </a:rPr>
                        <a:t>старший</a:t>
                      </a:r>
                      <a:r>
                        <a:rPr lang="uk-UA" sz="900" kern="100" spc="200" dirty="0">
                          <a:effectLst/>
                        </a:rPr>
                        <a:t> </a:t>
                      </a:r>
                      <a:r>
                        <a:rPr lang="uk-UA" sz="900" kern="100" spc="-10" dirty="0">
                          <a:effectLst/>
                        </a:rPr>
                        <a:t>науковий</a:t>
                      </a:r>
                      <a:r>
                        <a:rPr lang="uk-UA" sz="900" kern="100" spc="200" dirty="0">
                          <a:effectLst/>
                        </a:rPr>
                        <a:t> </a:t>
                      </a:r>
                      <a:r>
                        <a:rPr lang="uk-UA" sz="900" kern="100" spc="-10" dirty="0">
                          <a:effectLst/>
                        </a:rPr>
                        <a:t>співробітни</a:t>
                      </a:r>
                      <a:r>
                        <a:rPr lang="uk-UA" sz="900" kern="100" spc="-50" dirty="0">
                          <a:effectLst/>
                        </a:rPr>
                        <a:t>к</a:t>
                      </a:r>
                      <a:r>
                        <a:rPr lang="uk-UA" sz="900" kern="100" spc="200" dirty="0">
                          <a:effectLst/>
                        </a:rPr>
                        <a:t> </a:t>
                      </a:r>
                      <a:r>
                        <a:rPr lang="uk-UA" sz="900" kern="100" spc="-10" dirty="0">
                          <a:effectLst/>
                        </a:rPr>
                        <a:t>Національн</a:t>
                      </a:r>
                      <a:r>
                        <a:rPr lang="uk-UA" sz="900" kern="100" spc="-20" dirty="0">
                          <a:effectLst/>
                        </a:rPr>
                        <a:t>ого</a:t>
                      </a:r>
                      <a:r>
                        <a:rPr lang="uk-UA" sz="900" kern="100" spc="200" dirty="0">
                          <a:effectLst/>
                        </a:rPr>
                        <a:t> </a:t>
                      </a:r>
                      <a:r>
                        <a:rPr lang="uk-UA" sz="900" kern="100" spc="-10" dirty="0">
                          <a:effectLst/>
                        </a:rPr>
                        <a:t>природного</a:t>
                      </a:r>
                      <a:endParaRPr lang="uk-UA" sz="900" kern="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 kern="100" spc="-10" dirty="0">
                          <a:effectLst/>
                        </a:rPr>
                        <a:t>парку</a:t>
                      </a:r>
                      <a:r>
                        <a:rPr lang="uk-UA" sz="900" kern="100" dirty="0">
                          <a:effectLst/>
                        </a:rPr>
                        <a:t> «</a:t>
                      </a:r>
                      <a:r>
                        <a:rPr lang="uk-UA" sz="900" kern="100" dirty="0" err="1">
                          <a:effectLst/>
                        </a:rPr>
                        <a:t>Черемоський</a:t>
                      </a:r>
                      <a:r>
                        <a:rPr lang="uk-UA" sz="900" kern="100" dirty="0">
                          <a:effectLst/>
                        </a:rPr>
                        <a:t>»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 kern="100" dirty="0">
                          <a:effectLst/>
                        </a:rPr>
                        <a:t> </a:t>
                      </a:r>
                    </a:p>
                    <a:p>
                      <a:pPr marR="213360">
                        <a:lnSpc>
                          <a:spcPct val="98000"/>
                        </a:lnSpc>
                        <a:spcAft>
                          <a:spcPts val="0"/>
                        </a:spcAft>
                      </a:pPr>
                      <a:r>
                        <a:rPr lang="uk-UA" sz="900" kern="100" dirty="0">
                          <a:effectLst/>
                        </a:rPr>
                        <a:t>Здобувачі освіти: Маєвський Владислав - </a:t>
                      </a:r>
                      <a:r>
                        <a:rPr lang="uk-UA" sz="900" kern="100" spc="-10" dirty="0">
                          <a:effectLst/>
                        </a:rPr>
                        <a:t>здобувач</a:t>
                      </a:r>
                      <a:r>
                        <a:rPr lang="uk-UA" sz="900" kern="100" spc="200" dirty="0">
                          <a:effectLst/>
                        </a:rPr>
                        <a:t> </a:t>
                      </a:r>
                      <a:r>
                        <a:rPr lang="uk-UA" sz="900" kern="100" spc="-10" dirty="0">
                          <a:effectLst/>
                        </a:rPr>
                        <a:t>освіти </a:t>
                      </a:r>
                      <a:r>
                        <a:rPr lang="uk-UA" sz="900" kern="100" dirty="0">
                          <a:effectLst/>
                        </a:rPr>
                        <a:t>ІІ</a:t>
                      </a:r>
                      <a:r>
                        <a:rPr lang="uk-UA" sz="900" kern="100" spc="-50" dirty="0">
                          <a:effectLst/>
                        </a:rPr>
                        <a:t> </a:t>
                      </a:r>
                      <a:r>
                        <a:rPr lang="uk-UA" sz="900" kern="100" dirty="0">
                          <a:effectLst/>
                        </a:rPr>
                        <a:t>курсу</a:t>
                      </a:r>
                      <a:r>
                        <a:rPr lang="uk-UA" sz="900" kern="100" spc="-50" dirty="0">
                          <a:effectLst/>
                        </a:rPr>
                        <a:t> </a:t>
                      </a:r>
                      <a:r>
                        <a:rPr lang="uk-UA" sz="900" kern="100" dirty="0">
                          <a:effectLst/>
                        </a:rPr>
                        <a:t>за</a:t>
                      </a:r>
                      <a:r>
                        <a:rPr lang="uk-UA" sz="900" kern="100" spc="200" dirty="0">
                          <a:effectLst/>
                        </a:rPr>
                        <a:t> </a:t>
                      </a:r>
                      <a:r>
                        <a:rPr lang="uk-UA" sz="900" kern="100" spc="-20" dirty="0">
                          <a:effectLst/>
                        </a:rPr>
                        <a:t>ОПП </a:t>
                      </a:r>
                      <a:r>
                        <a:rPr lang="uk-UA" sz="900" kern="100" spc="-10" dirty="0">
                          <a:effectLst/>
                        </a:rPr>
                        <a:t>«</a:t>
                      </a:r>
                      <a:r>
                        <a:rPr lang="uk-UA" sz="900" kern="100" spc="-10" dirty="0" err="1">
                          <a:effectLst/>
                        </a:rPr>
                        <a:t>Геоситеми</a:t>
                      </a:r>
                      <a:r>
                        <a:rPr lang="uk-UA" sz="900" kern="100" spc="200" dirty="0">
                          <a:effectLst/>
                        </a:rPr>
                        <a:t> </a:t>
                      </a:r>
                      <a:r>
                        <a:rPr lang="uk-UA" sz="900" kern="100" spc="-30" dirty="0">
                          <a:effectLst/>
                        </a:rPr>
                        <a:t>та</a:t>
                      </a:r>
                      <a:r>
                        <a:rPr lang="uk-UA" sz="900" kern="100" spc="200" dirty="0">
                          <a:effectLst/>
                        </a:rPr>
                        <a:t> </a:t>
                      </a:r>
                      <a:r>
                        <a:rPr lang="uk-UA" sz="900" kern="100" spc="-10" dirty="0" err="1">
                          <a:effectLst/>
                        </a:rPr>
                        <a:t>Георизики</a:t>
                      </a:r>
                      <a:r>
                        <a:rPr lang="uk-UA" sz="900" kern="100" spc="-10" dirty="0">
                          <a:effectLst/>
                        </a:rPr>
                        <a:t>»</a:t>
                      </a:r>
                      <a:endParaRPr lang="uk-UA" sz="900" kern="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 kern="100" dirty="0">
                          <a:effectLst/>
                        </a:rPr>
                        <a:t> </a:t>
                      </a:r>
                      <a:endParaRPr lang="uk-UA" sz="900" kern="100" dirty="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27559" marR="2755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 kern="100" dirty="0">
                          <a:solidFill>
                            <a:srgbClr val="FF0000"/>
                          </a:solidFill>
                          <a:effectLst/>
                        </a:rPr>
                        <a:t>Гарант освітньої програми: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 kern="100" dirty="0" err="1">
                          <a:solidFill>
                            <a:srgbClr val="FF0000"/>
                          </a:solidFill>
                          <a:effectLst/>
                        </a:rPr>
                        <a:t>Поп’юк</a:t>
                      </a:r>
                      <a:r>
                        <a:rPr lang="uk-UA" sz="900" kern="100" dirty="0">
                          <a:solidFill>
                            <a:srgbClr val="FF0000"/>
                          </a:solidFill>
                          <a:effectLst/>
                        </a:rPr>
                        <a:t> Яна Анатоліївна – асистент кафедри фізичної географії, геоморфології та палеогеографії Чернівецького національного університету імені Юрія </a:t>
                      </a:r>
                      <a:r>
                        <a:rPr lang="uk-UA" sz="900" kern="100" dirty="0" err="1">
                          <a:solidFill>
                            <a:srgbClr val="FF0000"/>
                          </a:solidFill>
                          <a:effectLst/>
                        </a:rPr>
                        <a:t>Федьковича</a:t>
                      </a:r>
                      <a:endParaRPr lang="uk-UA" sz="900" kern="100" dirty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 kern="100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 kern="100" dirty="0">
                          <a:solidFill>
                            <a:srgbClr val="FF0000"/>
                          </a:solidFill>
                          <a:effectLst/>
                        </a:rPr>
                        <a:t>Члени робочої групи: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 kern="100" dirty="0">
                          <a:solidFill>
                            <a:srgbClr val="FF0000"/>
                          </a:solidFill>
                          <a:effectLst/>
                        </a:rPr>
                        <a:t>Кирилюк Сергій Миколайович –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 kern="100" dirty="0">
                          <a:solidFill>
                            <a:srgbClr val="FF0000"/>
                          </a:solidFill>
                          <a:effectLst/>
                        </a:rPr>
                        <a:t>доцент кафедри фізичної географії, геоморфології та палеогеографії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 kern="100" dirty="0">
                          <a:solidFill>
                            <a:srgbClr val="FF0000"/>
                          </a:solidFill>
                          <a:effectLst/>
                        </a:rPr>
                        <a:t>Чернівецького національного університету імені Юрія </a:t>
                      </a:r>
                      <a:r>
                        <a:rPr lang="uk-UA" sz="900" kern="100" dirty="0" err="1">
                          <a:solidFill>
                            <a:srgbClr val="FF0000"/>
                          </a:solidFill>
                          <a:effectLst/>
                        </a:rPr>
                        <a:t>Федьковича</a:t>
                      </a:r>
                      <a:endParaRPr lang="uk-UA" sz="900" kern="100" dirty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 kern="100" dirty="0" err="1">
                          <a:effectLst/>
                        </a:rPr>
                        <a:t> Холявчу</a:t>
                      </a:r>
                      <a:r>
                        <a:rPr lang="uk-UA" sz="900" kern="100" dirty="0">
                          <a:effectLst/>
                        </a:rPr>
                        <a:t>к Дарія Іванівна – доцент кафедри фізичної географії, геоморфології та палеогеографії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 kern="100" dirty="0">
                          <a:effectLst/>
                        </a:rPr>
                        <a:t>Чернівецького національного університету імені Юрія </a:t>
                      </a:r>
                      <a:r>
                        <a:rPr lang="uk-UA" sz="900" kern="100" dirty="0" err="1">
                          <a:effectLst/>
                        </a:rPr>
                        <a:t>Федьковича</a:t>
                      </a:r>
                      <a:endParaRPr lang="uk-UA" sz="900" kern="100" dirty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900" kern="100" dirty="0" err="1">
                          <a:effectLst/>
                        </a:rPr>
                        <a:t> Ріду</a:t>
                      </a:r>
                      <a:r>
                        <a:rPr lang="uk-UA" sz="900" kern="100" dirty="0">
                          <a:effectLst/>
                        </a:rPr>
                        <a:t>ш Богдан Тарасович - професор, завідувач кафедри фізичної географії, геоморфології та палеогеографії Чернівецького національного університету імені Юрія Федьковича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900" kern="100" dirty="0">
                          <a:effectLst/>
                        </a:rPr>
                        <a:t> </a:t>
                      </a:r>
                    </a:p>
                    <a:p>
                      <a:pPr marR="9525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kern="100" dirty="0" err="1">
                          <a:effectLst/>
                        </a:rPr>
                        <a:t>Стейкхолдери</a:t>
                      </a:r>
                      <a:r>
                        <a:rPr lang="uk-UA" sz="900" kern="100" dirty="0">
                          <a:effectLst/>
                        </a:rPr>
                        <a:t>: Юзик Діана Іванівна – </a:t>
                      </a:r>
                      <a:r>
                        <a:rPr lang="uk-UA" sz="900" kern="100" spc="-10" dirty="0">
                          <a:effectLst/>
                        </a:rPr>
                        <a:t>старший</a:t>
                      </a:r>
                      <a:r>
                        <a:rPr lang="uk-UA" sz="900" kern="100" spc="200" dirty="0">
                          <a:effectLst/>
                        </a:rPr>
                        <a:t> </a:t>
                      </a:r>
                      <a:r>
                        <a:rPr lang="uk-UA" sz="900" kern="100" spc="-10" dirty="0">
                          <a:effectLst/>
                        </a:rPr>
                        <a:t>науковий</a:t>
                      </a:r>
                      <a:r>
                        <a:rPr lang="uk-UA" sz="900" kern="100" spc="200" dirty="0">
                          <a:effectLst/>
                        </a:rPr>
                        <a:t> </a:t>
                      </a:r>
                      <a:r>
                        <a:rPr lang="uk-UA" sz="900" kern="100" spc="-10" dirty="0">
                          <a:effectLst/>
                        </a:rPr>
                        <a:t>співробітни</a:t>
                      </a:r>
                      <a:r>
                        <a:rPr lang="uk-UA" sz="900" kern="100" spc="-50" dirty="0">
                          <a:effectLst/>
                        </a:rPr>
                        <a:t>к</a:t>
                      </a:r>
                      <a:r>
                        <a:rPr lang="uk-UA" sz="900" kern="100" spc="200" dirty="0">
                          <a:effectLst/>
                        </a:rPr>
                        <a:t> </a:t>
                      </a:r>
                      <a:r>
                        <a:rPr lang="uk-UA" sz="900" kern="100" spc="-10" dirty="0">
                          <a:effectLst/>
                        </a:rPr>
                        <a:t>Національн</a:t>
                      </a:r>
                      <a:r>
                        <a:rPr lang="uk-UA" sz="900" kern="100" spc="-20" dirty="0">
                          <a:effectLst/>
                        </a:rPr>
                        <a:t>ого</a:t>
                      </a:r>
                      <a:r>
                        <a:rPr lang="uk-UA" sz="900" kern="100" spc="200" dirty="0">
                          <a:effectLst/>
                        </a:rPr>
                        <a:t> </a:t>
                      </a:r>
                      <a:r>
                        <a:rPr lang="uk-UA" sz="900" kern="100" spc="-10" dirty="0">
                          <a:effectLst/>
                        </a:rPr>
                        <a:t>природного</a:t>
                      </a:r>
                      <a:endParaRPr lang="uk-UA" sz="900" kern="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 kern="100" spc="-10" dirty="0">
                          <a:effectLst/>
                        </a:rPr>
                        <a:t>парку</a:t>
                      </a:r>
                      <a:r>
                        <a:rPr lang="uk-UA" sz="900" kern="100" dirty="0">
                          <a:effectLst/>
                        </a:rPr>
                        <a:t> «</a:t>
                      </a:r>
                      <a:r>
                        <a:rPr lang="uk-UA" sz="900" kern="100" dirty="0" err="1">
                          <a:effectLst/>
                        </a:rPr>
                        <a:t>Черемоський</a:t>
                      </a:r>
                      <a:r>
                        <a:rPr lang="uk-UA" sz="900" kern="100" dirty="0">
                          <a:effectLst/>
                        </a:rPr>
                        <a:t>»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 kern="100" dirty="0" err="1">
                          <a:effectLst/>
                        </a:rPr>
                        <a:t> </a:t>
                      </a:r>
                      <a:r>
                        <a:rPr lang="uk-UA" sz="900" kern="100" dirty="0" err="1">
                          <a:solidFill>
                            <a:srgbClr val="FF0000"/>
                          </a:solidFill>
                          <a:effectLst/>
                        </a:rPr>
                        <a:t>Лопушанськ</a:t>
                      </a:r>
                      <a:r>
                        <a:rPr lang="uk-UA" sz="900" kern="100" dirty="0">
                          <a:solidFill>
                            <a:srgbClr val="FF0000"/>
                          </a:solidFill>
                          <a:effectLst/>
                        </a:rPr>
                        <a:t>а Марія Романівна – доктор філософії за спеціальністю «Науки про Землю», еколог групи компаній «Західнадрасервіс»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 kern="100" dirty="0">
                          <a:effectLst/>
                        </a:rPr>
                        <a:t> </a:t>
                      </a:r>
                    </a:p>
                    <a:p>
                      <a:pPr marR="213360">
                        <a:lnSpc>
                          <a:spcPct val="98000"/>
                        </a:lnSpc>
                        <a:spcAft>
                          <a:spcPts val="0"/>
                        </a:spcAft>
                      </a:pPr>
                      <a:r>
                        <a:rPr lang="uk-UA" sz="900" kern="100" dirty="0">
                          <a:effectLst/>
                        </a:rPr>
                        <a:t>Здобувачі освіти: Маєвський Владислав – </a:t>
                      </a:r>
                      <a:r>
                        <a:rPr lang="uk-UA" sz="900" kern="100" spc="-10" dirty="0">
                          <a:effectLst/>
                        </a:rPr>
                        <a:t>здобувач</a:t>
                      </a:r>
                      <a:r>
                        <a:rPr lang="uk-UA" sz="900" kern="100" spc="200" dirty="0">
                          <a:effectLst/>
                        </a:rPr>
                        <a:t> </a:t>
                      </a:r>
                      <a:r>
                        <a:rPr lang="uk-UA" sz="900" kern="100" spc="-10" dirty="0">
                          <a:effectLst/>
                        </a:rPr>
                        <a:t>освіти </a:t>
                      </a:r>
                      <a:r>
                        <a:rPr lang="uk-UA" sz="900" kern="100" dirty="0">
                          <a:effectLst/>
                        </a:rPr>
                        <a:t>ІІІ</a:t>
                      </a:r>
                      <a:r>
                        <a:rPr lang="uk-UA" sz="900" kern="100" spc="-50" dirty="0">
                          <a:effectLst/>
                        </a:rPr>
                        <a:t> </a:t>
                      </a:r>
                      <a:r>
                        <a:rPr lang="uk-UA" sz="900" kern="100" dirty="0">
                          <a:effectLst/>
                        </a:rPr>
                        <a:t>курсу</a:t>
                      </a:r>
                      <a:r>
                        <a:rPr lang="uk-UA" sz="900" kern="100" spc="-50" dirty="0">
                          <a:effectLst/>
                        </a:rPr>
                        <a:t> </a:t>
                      </a:r>
                      <a:r>
                        <a:rPr lang="uk-UA" sz="900" kern="100" dirty="0">
                          <a:effectLst/>
                        </a:rPr>
                        <a:t>за</a:t>
                      </a:r>
                      <a:r>
                        <a:rPr lang="uk-UA" sz="900" kern="100" spc="200" dirty="0">
                          <a:effectLst/>
                        </a:rPr>
                        <a:t> </a:t>
                      </a:r>
                      <a:r>
                        <a:rPr lang="uk-UA" sz="900" kern="100" spc="-20" dirty="0">
                          <a:effectLst/>
                        </a:rPr>
                        <a:t>ОПП </a:t>
                      </a:r>
                      <a:r>
                        <a:rPr lang="uk-UA" sz="900" kern="100" spc="-10" dirty="0">
                          <a:effectLst/>
                        </a:rPr>
                        <a:t>«Геосистеми</a:t>
                      </a:r>
                      <a:r>
                        <a:rPr lang="uk-UA" sz="900" kern="100" spc="200" dirty="0">
                          <a:effectLst/>
                        </a:rPr>
                        <a:t> </a:t>
                      </a:r>
                      <a:r>
                        <a:rPr lang="uk-UA" sz="900" kern="100" spc="-30" dirty="0">
                          <a:effectLst/>
                        </a:rPr>
                        <a:t>та</a:t>
                      </a:r>
                      <a:r>
                        <a:rPr lang="uk-UA" sz="900" kern="100" spc="200" dirty="0">
                          <a:effectLst/>
                        </a:rPr>
                        <a:t> </a:t>
                      </a:r>
                      <a:r>
                        <a:rPr lang="uk-UA" sz="900" kern="100" spc="-10" dirty="0" err="1">
                          <a:effectLst/>
                        </a:rPr>
                        <a:t>георизики</a:t>
                      </a:r>
                      <a:r>
                        <a:rPr lang="uk-UA" sz="900" kern="100" spc="-10" dirty="0">
                          <a:effectLst/>
                        </a:rPr>
                        <a:t>»</a:t>
                      </a:r>
                      <a:endParaRPr lang="uk-UA" sz="900" kern="100" dirty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900" kern="100" dirty="0">
                          <a:effectLst/>
                        </a:rPr>
                        <a:t> </a:t>
                      </a:r>
                      <a:endParaRPr lang="uk-UA" sz="900" kern="100" dirty="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27559" marR="275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 kern="100" dirty="0">
                          <a:effectLst/>
                        </a:rPr>
                        <a:t>Відповідно до рекомендацій ЕГ під час акредитаційного процесу ОПП "Геосистеми та </a:t>
                      </a:r>
                      <a:r>
                        <a:rPr lang="uk-UA" sz="900" kern="100" dirty="0" err="1">
                          <a:effectLst/>
                        </a:rPr>
                        <a:t>георизики</a:t>
                      </a:r>
                      <a:r>
                        <a:rPr lang="uk-UA" sz="900" kern="100" dirty="0">
                          <a:effectLst/>
                        </a:rPr>
                        <a:t>" та пропозицій </a:t>
                      </a:r>
                      <a:r>
                        <a:rPr lang="uk-UA" sz="900" kern="100" dirty="0" err="1">
                          <a:effectLst/>
                        </a:rPr>
                        <a:t>проєктної</a:t>
                      </a:r>
                      <a:r>
                        <a:rPr lang="uk-UA" sz="900" kern="100" dirty="0">
                          <a:effectLst/>
                        </a:rPr>
                        <a:t> групи кафедри фізичної географії, геоморфології та палеогеографії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 kern="100" dirty="0">
                          <a:effectLst/>
                        </a:rPr>
                        <a:t> </a:t>
                      </a:r>
                      <a:endParaRPr lang="uk-UA" sz="900" kern="100" dirty="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27559" marR="275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 kern="100" dirty="0">
                          <a:effectLst/>
                        </a:rPr>
                        <a:t>Додано до проектної групи роботодавців безпосередньо за профілем програми; змінено гаранта</a:t>
                      </a:r>
                      <a:endParaRPr lang="uk-UA" sz="900" kern="100" dirty="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27559" marR="27559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96629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BC14D7-E0AA-8181-0DDA-8202E91534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C959A7-86C4-A82A-50DC-65030C2C3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600" y="873127"/>
            <a:ext cx="9421091" cy="1325563"/>
          </a:xfrm>
        </p:spPr>
        <p:txBody>
          <a:bodyPr>
            <a:normAutofit/>
          </a:bodyPr>
          <a:lstStyle/>
          <a:p>
            <a:pPr algn="ctr"/>
            <a:r>
              <a:rPr lang="uk-UA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Зміни до ОП «Геосистеми та </a:t>
            </a:r>
            <a:r>
              <a:rPr lang="uk-UA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георизики</a:t>
            </a:r>
            <a:r>
              <a:rPr lang="uk-UA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(бакалавр)</a:t>
            </a:r>
          </a:p>
        </p:txBody>
      </p:sp>
      <p:graphicFrame>
        <p:nvGraphicFramePr>
          <p:cNvPr id="4" name="Місце для вмісту 3"/>
          <p:cNvGraphicFramePr>
            <a:graphicFrameLocks noGrp="1"/>
          </p:cNvGraphicFramePr>
          <p:nvPr>
            <p:ph idx="1"/>
          </p:nvPr>
        </p:nvGraphicFramePr>
        <p:xfrm>
          <a:off x="246185" y="1811447"/>
          <a:ext cx="9355016" cy="7655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955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627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135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345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4859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2157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100" dirty="0">
                          <a:effectLst/>
                        </a:rPr>
                        <a:t>Частина ОПП, яка оновлюється</a:t>
                      </a:r>
                      <a:endParaRPr lang="uk-UA" sz="1200" kern="100" dirty="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27559" marR="275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100" dirty="0">
                          <a:effectLst/>
                        </a:rPr>
                        <a:t>Чинна редакція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100" dirty="0">
                          <a:effectLst/>
                        </a:rPr>
                        <a:t>ОПП 2025 р.</a:t>
                      </a:r>
                      <a:endParaRPr lang="uk-UA" sz="1200" kern="100" dirty="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27559" marR="27559" marT="0" marB="0" anchor="ctr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kern="100" dirty="0">
                          <a:effectLst/>
                        </a:rPr>
                        <a:t>Пропозиція змін</a:t>
                      </a:r>
                      <a:endParaRPr lang="uk-UA" sz="1200" kern="100" dirty="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27559" marR="27559" marT="0" marB="0" anchor="ctr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77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kern="100">
                          <a:effectLst/>
                        </a:rPr>
                        <a:t> </a:t>
                      </a:r>
                      <a:endParaRPr lang="uk-UA" sz="1200" kern="1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27559" marR="2755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kern="100" dirty="0">
                          <a:effectLst/>
                        </a:rPr>
                        <a:t> </a:t>
                      </a:r>
                      <a:endParaRPr lang="uk-UA" sz="1200" kern="100" dirty="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27559" marR="275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100" dirty="0">
                          <a:effectLst/>
                        </a:rPr>
                        <a:t>до ОПП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100" dirty="0">
                          <a:effectLst/>
                        </a:rPr>
                        <a:t>2026 р.</a:t>
                      </a:r>
                      <a:endParaRPr lang="uk-UA" sz="1200" kern="100" dirty="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27559" marR="275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100" dirty="0">
                          <a:effectLst/>
                        </a:rPr>
                        <a:t>зацікавлена сторона (автор)</a:t>
                      </a:r>
                      <a:endParaRPr lang="uk-UA" sz="1200" kern="100" dirty="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27559" marR="275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100" dirty="0">
                          <a:effectLst/>
                        </a:rPr>
                        <a:t>результати розгляду пропозиції</a:t>
                      </a:r>
                      <a:endParaRPr lang="uk-UA" sz="1200" kern="100" dirty="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27559" marR="27559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3" name="Таблиця 2"/>
          <p:cNvGraphicFramePr>
            <a:graphicFrameLocks noGrp="1"/>
          </p:cNvGraphicFramePr>
          <p:nvPr/>
        </p:nvGraphicFramePr>
        <p:xfrm>
          <a:off x="232403" y="2439789"/>
          <a:ext cx="9379430" cy="361518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093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761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638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7072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5928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6562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100" dirty="0">
                          <a:effectLst/>
                        </a:rPr>
                        <a:t>Обов’язковий освітній компонент</a:t>
                      </a:r>
                      <a:endParaRPr lang="uk-UA" sz="1100" kern="100" dirty="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70352" marR="703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100" dirty="0">
                          <a:effectLst/>
                        </a:rPr>
                        <a:t>Моніторинг природних небезпек (5 кредитів, </a:t>
                      </a:r>
                      <a:br>
                        <a:rPr lang="uk-UA" sz="1200" kern="100" dirty="0">
                          <a:effectLst/>
                        </a:rPr>
                      </a:br>
                      <a:r>
                        <a:rPr lang="uk-UA" sz="1200" kern="100" dirty="0">
                          <a:effectLst/>
                        </a:rPr>
                        <a:t>6-й семестр, іспит)</a:t>
                      </a:r>
                      <a:endParaRPr lang="uk-UA" sz="1100" kern="100" dirty="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70352" marR="703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100">
                          <a:effectLst/>
                        </a:rPr>
                        <a:t>Моніторинг геосфер (5 кредитів, </a:t>
                      </a:r>
                      <a:br>
                        <a:rPr lang="uk-UA" sz="1200" kern="100">
                          <a:effectLst/>
                        </a:rPr>
                      </a:br>
                      <a:r>
                        <a:rPr lang="uk-UA" sz="1200" kern="100">
                          <a:effectLst/>
                        </a:rPr>
                        <a:t>6-й семестр, іспит)</a:t>
                      </a:r>
                      <a:endParaRPr lang="uk-UA" sz="1100" kern="1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70352" marR="703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100" dirty="0">
                          <a:effectLst/>
                        </a:rPr>
                        <a:t>Запропоновано робочою групою </a:t>
                      </a:r>
                      <a:endParaRPr lang="uk-UA" sz="1100" kern="100" dirty="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70352" marR="703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100">
                          <a:effectLst/>
                        </a:rPr>
                        <a:t>Змінено назву дисципліни</a:t>
                      </a:r>
                      <a:endParaRPr lang="uk-UA" sz="1100" kern="1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70352" marR="70352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417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100">
                          <a:effectLst/>
                        </a:rPr>
                        <a:t>Обов’язковий освітній компонент</a:t>
                      </a:r>
                      <a:endParaRPr lang="uk-UA" sz="1100" kern="1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70352" marR="703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100">
                          <a:effectLst/>
                        </a:rPr>
                        <a:t>Ландшафтознавство (4 кредити, 4 семестр, іспит)</a:t>
                      </a:r>
                      <a:endParaRPr lang="uk-UA" sz="1100" kern="1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70352" marR="703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100">
                          <a:effectLst/>
                        </a:rPr>
                        <a:t>Ландшафтознавство та повоєнне відновлення ландшафтів (4 кредити, 4 семестр, іспит) </a:t>
                      </a:r>
                      <a:endParaRPr lang="uk-UA" sz="1100" kern="1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70352" marR="703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100" dirty="0">
                          <a:effectLst/>
                        </a:rPr>
                        <a:t>Запропоновано робочою групою</a:t>
                      </a:r>
                      <a:endParaRPr lang="uk-UA" sz="1100" kern="100" dirty="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70352" marR="703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100">
                          <a:effectLst/>
                        </a:rPr>
                        <a:t>Змінено назву дисципліни</a:t>
                      </a:r>
                      <a:endParaRPr lang="uk-UA" sz="1100" kern="1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70352" marR="70352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417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100">
                          <a:effectLst/>
                        </a:rPr>
                        <a:t>Обов’язковий освітній компонент</a:t>
                      </a:r>
                      <a:endParaRPr lang="uk-UA" sz="1100" kern="1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70352" marR="703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100">
                          <a:effectLst/>
                        </a:rPr>
                        <a:t>Геоекологія та проблеми повоєнного відновлення ландшафтів (3 кредити, 1 семестр, залік)</a:t>
                      </a:r>
                      <a:endParaRPr lang="uk-UA" sz="1100" kern="1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70352" marR="703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100">
                          <a:effectLst/>
                        </a:rPr>
                        <a:t>Геоекологія та оцінка впливу на довкілля (3 кредити, 1 семестр, залік)</a:t>
                      </a:r>
                      <a:endParaRPr lang="uk-UA" sz="1100" kern="1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70352" marR="703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100">
                          <a:effectLst/>
                        </a:rPr>
                        <a:t>Запропоновано робочою групою</a:t>
                      </a:r>
                      <a:endParaRPr lang="uk-UA" sz="1100" kern="1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70352" marR="703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100">
                          <a:effectLst/>
                        </a:rPr>
                        <a:t>Змінено назву дисципліни</a:t>
                      </a:r>
                      <a:endParaRPr lang="uk-UA" sz="1100" kern="1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70352" marR="70352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0833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100">
                          <a:effectLst/>
                        </a:rPr>
                        <a:t>Обов’язковий освітній компонент</a:t>
                      </a:r>
                      <a:endParaRPr lang="uk-UA" sz="1100" kern="1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70352" marR="703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100">
                          <a:effectLst/>
                        </a:rPr>
                        <a:t>Географія ґрунтів з основами ґрунтознавства (5 кредитів, </a:t>
                      </a:r>
                      <a:br>
                        <a:rPr lang="uk-UA" sz="1200" kern="100">
                          <a:effectLst/>
                        </a:rPr>
                      </a:br>
                      <a:r>
                        <a:rPr lang="uk-UA" sz="1200" kern="100">
                          <a:effectLst/>
                        </a:rPr>
                        <a:t>2-й семестр, іспит)</a:t>
                      </a:r>
                      <a:endParaRPr lang="uk-UA" sz="1100" kern="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100">
                          <a:effectLst/>
                        </a:rPr>
                        <a:t> Біогеографія з основами екології </a:t>
                      </a:r>
                      <a:endParaRPr lang="uk-UA" sz="1100" kern="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100">
                          <a:effectLst/>
                        </a:rPr>
                        <a:t>(4 кредити, 4-й семестр, іспит )</a:t>
                      </a:r>
                      <a:endParaRPr lang="uk-UA" sz="1100" kern="1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70352" marR="703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100" dirty="0">
                          <a:effectLst/>
                        </a:rPr>
                        <a:t>Біота та довкілля (4 семестр, 9 кредитів)</a:t>
                      </a:r>
                      <a:endParaRPr lang="uk-UA" sz="1100" kern="100" dirty="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70352" marR="703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100" dirty="0">
                          <a:effectLst/>
                        </a:rPr>
                        <a:t>Запропоновано робочою групою </a:t>
                      </a:r>
                      <a:endParaRPr lang="uk-UA" sz="1100" kern="100" dirty="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70352" marR="7035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100" dirty="0">
                          <a:effectLst/>
                        </a:rPr>
                        <a:t>Об’єднано із перейменуванням курсу</a:t>
                      </a:r>
                      <a:endParaRPr lang="uk-UA" sz="1100" kern="100" dirty="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70352" marR="70352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341842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BC14D7-E0AA-8181-0DDA-8202E91534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C959A7-86C4-A82A-50DC-65030C2C3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600" y="873127"/>
            <a:ext cx="9421091" cy="1325563"/>
          </a:xfrm>
        </p:spPr>
        <p:txBody>
          <a:bodyPr>
            <a:normAutofit/>
          </a:bodyPr>
          <a:lstStyle/>
          <a:p>
            <a:pPr algn="ctr"/>
            <a:r>
              <a:rPr lang="uk-UA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Зміни до ОП «Геосистеми та </a:t>
            </a:r>
            <a:r>
              <a:rPr lang="uk-UA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георизики</a:t>
            </a:r>
            <a:r>
              <a:rPr lang="uk-UA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(бакалавр)</a:t>
            </a:r>
          </a:p>
        </p:txBody>
      </p:sp>
      <p:graphicFrame>
        <p:nvGraphicFramePr>
          <p:cNvPr id="4" name="Місце для вмісту 3"/>
          <p:cNvGraphicFramePr>
            <a:graphicFrameLocks noGrp="1"/>
          </p:cNvGraphicFramePr>
          <p:nvPr>
            <p:ph idx="1"/>
          </p:nvPr>
        </p:nvGraphicFramePr>
        <p:xfrm>
          <a:off x="246185" y="1811447"/>
          <a:ext cx="9355016" cy="7655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955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794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968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345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4859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2157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100" dirty="0">
                          <a:effectLst/>
                        </a:rPr>
                        <a:t>Частина ОПП, яка оновлюється</a:t>
                      </a:r>
                      <a:endParaRPr lang="uk-UA" sz="1200" kern="100" dirty="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27559" marR="275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100" dirty="0">
                          <a:effectLst/>
                        </a:rPr>
                        <a:t>Чинна редакція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100" dirty="0">
                          <a:effectLst/>
                        </a:rPr>
                        <a:t>ОПП 2025 р.</a:t>
                      </a:r>
                      <a:endParaRPr lang="uk-UA" sz="1200" kern="100" dirty="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27559" marR="27559" marT="0" marB="0" anchor="ctr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kern="100" dirty="0">
                          <a:effectLst/>
                        </a:rPr>
                        <a:t>Пропозиція змін</a:t>
                      </a:r>
                      <a:endParaRPr lang="uk-UA" sz="1200" kern="100" dirty="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27559" marR="27559" marT="0" marB="0" anchor="ctr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77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kern="100" dirty="0">
                          <a:effectLst/>
                        </a:rPr>
                        <a:t> </a:t>
                      </a:r>
                      <a:endParaRPr lang="uk-UA" sz="1200" kern="100" dirty="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27559" marR="2755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kern="100" dirty="0">
                          <a:effectLst/>
                        </a:rPr>
                        <a:t> </a:t>
                      </a:r>
                      <a:endParaRPr lang="uk-UA" sz="1200" kern="100" dirty="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27559" marR="275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100" dirty="0">
                          <a:effectLst/>
                        </a:rPr>
                        <a:t>до ОПП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100" dirty="0">
                          <a:effectLst/>
                        </a:rPr>
                        <a:t>2026 р.</a:t>
                      </a:r>
                      <a:endParaRPr lang="uk-UA" sz="1200" kern="100" dirty="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27559" marR="275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100" dirty="0">
                          <a:effectLst/>
                        </a:rPr>
                        <a:t>зацікавлена сторона (автор)</a:t>
                      </a:r>
                      <a:endParaRPr lang="uk-UA" sz="1200" kern="100" dirty="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27559" marR="275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100" dirty="0">
                          <a:effectLst/>
                        </a:rPr>
                        <a:t>результати розгляду пропозиції</a:t>
                      </a:r>
                      <a:endParaRPr lang="uk-UA" sz="1200" kern="100" dirty="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27559" marR="27559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3" name="Таблиця 2"/>
          <p:cNvGraphicFramePr>
            <a:graphicFrameLocks noGrp="1"/>
          </p:cNvGraphicFramePr>
          <p:nvPr/>
        </p:nvGraphicFramePr>
        <p:xfrm>
          <a:off x="232403" y="2439790"/>
          <a:ext cx="9379430" cy="430296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093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874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67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504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7546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29099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00" b="1" kern="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Обов’язковий освітній компонент</a:t>
                      </a:r>
                      <a:endParaRPr lang="uk-UA" sz="1000" kern="100" dirty="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73025" marR="7302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00" kern="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ППО35 «Практика топографічна» (1 кредит), </a:t>
                      </a:r>
                      <a:endParaRPr lang="uk-UA" sz="1000" kern="100" dirty="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00" kern="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ППО36 «Практика </a:t>
                      </a:r>
                      <a:r>
                        <a:rPr lang="uk-UA" sz="1000" kern="1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геологічн»а</a:t>
                      </a:r>
                      <a:r>
                        <a:rPr lang="uk-UA" sz="1000" kern="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(2 кредити), </a:t>
                      </a:r>
                      <a:endParaRPr lang="uk-UA" sz="1000" kern="100" dirty="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00" kern="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ППО38 «Практика ґрунтознавча» (1 кредит), </a:t>
                      </a:r>
                      <a:endParaRPr lang="uk-UA" sz="1000" kern="100" dirty="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00" kern="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ППО39 «Практика гідрологічна» (2 кредити) – </a:t>
                      </a:r>
                      <a:r>
                        <a:rPr lang="uk-UA" sz="1000" b="1" i="1" kern="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 семестр</a:t>
                      </a:r>
                      <a:endParaRPr lang="uk-UA" sz="1000" kern="100" dirty="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73025" marR="7302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00" kern="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Професійно зорієнтована практика </a:t>
                      </a:r>
                      <a:r>
                        <a:rPr lang="uk-UA" sz="1000" b="1" i="1" kern="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(6 кредитів, 2-й семестр)</a:t>
                      </a:r>
                      <a:r>
                        <a:rPr lang="uk-UA" sz="1000" kern="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endParaRPr lang="uk-UA" sz="1000" kern="100" dirty="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73025" marR="7302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00" kern="1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Гарант ОПП, Проектна група, Рекомендація ЕГ під час акредитаційного процесу 2026</a:t>
                      </a:r>
                      <a:endParaRPr lang="uk-UA" sz="1000" kern="1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73025" marR="7302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00" kern="1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Об’єднати малокредитні практики в межах </a:t>
                      </a:r>
                      <a:r>
                        <a:rPr lang="uk-UA" sz="1000" b="1" i="1" kern="1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 семестру</a:t>
                      </a:r>
                      <a:r>
                        <a:rPr lang="uk-UA" sz="1000" kern="1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– ППО35 «Практика топографічна» (1 кредит), ППО36 «Практика геологічн»а (2 кредити), ППО38 «Практика ґрунтознавча» (1 кредит), ППО39 «Практика гідрологічна» (2 кредити) в ППО 35 «Професійно зорієнтована практика» (6 кредитів)</a:t>
                      </a:r>
                      <a:endParaRPr lang="uk-UA" sz="1000" kern="1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73025" marR="73025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467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00" b="1" kern="1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Обов’язковий освітній компонент</a:t>
                      </a:r>
                      <a:endParaRPr lang="uk-UA" sz="1000" kern="1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73025" marR="7302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00" kern="1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ППО37 «Практика геоморфологічна» (2 кредити), ППО40 «Практика метеорологічн»а (2 кредити), ППО41 «Практика біогеографічна і ландшафтознавча» (2 кредити) – </a:t>
                      </a:r>
                      <a:r>
                        <a:rPr lang="uk-UA" sz="1000" b="1" i="1" kern="1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6 семестр</a:t>
                      </a:r>
                      <a:endParaRPr lang="uk-UA" sz="1000" kern="1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73025" marR="7302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00" kern="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Моніторинг геосфер: практика </a:t>
                      </a:r>
                      <a:endParaRPr lang="uk-UA" sz="1000" kern="100" dirty="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00" b="1" i="1" kern="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(6 кредитів, 6-й семестр)</a:t>
                      </a:r>
                      <a:endParaRPr lang="uk-UA" sz="1000" kern="100" dirty="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73025" marR="7302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1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Гарант ОПП, Проектна група, Рекомендація ЕГ під час акредитаційного процесу 2026</a:t>
                      </a:r>
                      <a:endParaRPr lang="uk-UA" sz="1000" kern="1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00" kern="1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Об’єднати малокредитні практики в межах </a:t>
                      </a:r>
                      <a:r>
                        <a:rPr lang="uk-UA" sz="1000" b="1" i="1" kern="1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6 семестру</a:t>
                      </a:r>
                      <a:r>
                        <a:rPr lang="uk-UA" sz="1000" kern="1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– ППО37 «Практика геоморфологічна» (2 кредити), ППО40 «Практика метеорологічна» (2 кредити), ППО41 «Практика біогеографічна і ландшафтознавча» в ППО36 «Моніторинг геосфер: практика» (6 кредитів)</a:t>
                      </a:r>
                      <a:endParaRPr lang="uk-UA" sz="1000" kern="1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73025" marR="73025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55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00" b="1" kern="1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Вибіркові компоненти</a:t>
                      </a:r>
                      <a:endParaRPr lang="uk-UA" sz="1000" kern="1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73025" marR="7302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00" kern="1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uk-UA" sz="1000" kern="1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73025" marR="7302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00" kern="1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Основи природоохоронної діяльності в Україні </a:t>
                      </a:r>
                      <a:r>
                        <a:rPr lang="uk-UA" sz="1000" b="1" i="1" kern="1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(3 кредити, </a:t>
                      </a:r>
                      <a:br>
                        <a:rPr lang="uk-UA" sz="1000" b="1" i="1" kern="1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</a:br>
                      <a:r>
                        <a:rPr lang="uk-UA" sz="1000" b="1" i="1" kern="1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6-й семестр, залік)</a:t>
                      </a:r>
                      <a:endParaRPr lang="uk-UA" sz="1000" kern="1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73025" marR="7302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00" kern="1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Запропоновано Добиндою І.П.</a:t>
                      </a:r>
                      <a:endParaRPr lang="uk-UA" sz="1000" kern="1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73025" marR="7302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00" kern="1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Введено нову дисципліну</a:t>
                      </a:r>
                      <a:endParaRPr lang="uk-UA" sz="1000" kern="1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73025" marR="73025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6579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00" b="1" kern="1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Вибіркові компоненти</a:t>
                      </a:r>
                      <a:endParaRPr lang="uk-UA" sz="1000" kern="1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1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Вибіркові дисципліни з формою контролю «іспит»</a:t>
                      </a:r>
                      <a:endParaRPr lang="uk-UA" sz="1000" kern="1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1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Вибіркові дисципліни з формою контролю «залік»</a:t>
                      </a:r>
                      <a:endParaRPr lang="uk-UA" sz="1000" kern="1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1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Гарант ОПП, Проектна група, Рекомендація Навчального відділу ЧНУ 2026</a:t>
                      </a:r>
                      <a:endParaRPr lang="uk-UA" sz="1000" kern="1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kern="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Змінити форму підсумкового контролю для вибіркових дисциплін із «іспит» на «залік»</a:t>
                      </a:r>
                      <a:endParaRPr lang="uk-UA" sz="1000" kern="100" dirty="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73025" marR="73025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16740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BC14D7-E0AA-8181-0DDA-8202E91534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C959A7-86C4-A82A-50DC-65030C2C3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600" y="873127"/>
            <a:ext cx="9421091" cy="1325563"/>
          </a:xfrm>
        </p:spPr>
        <p:txBody>
          <a:bodyPr>
            <a:normAutofit/>
          </a:bodyPr>
          <a:lstStyle/>
          <a:p>
            <a:pPr algn="ctr"/>
            <a:r>
              <a:rPr lang="uk-UA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Зміни до ОП «Геосистеми та </a:t>
            </a:r>
            <a:r>
              <a:rPr lang="uk-UA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георизики</a:t>
            </a:r>
            <a:r>
              <a:rPr lang="uk-UA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(бакалавр)</a:t>
            </a:r>
          </a:p>
        </p:txBody>
      </p:sp>
      <p:graphicFrame>
        <p:nvGraphicFramePr>
          <p:cNvPr id="4" name="Місце для вмісту 3"/>
          <p:cNvGraphicFramePr>
            <a:graphicFrameLocks noGrp="1"/>
          </p:cNvGraphicFramePr>
          <p:nvPr>
            <p:ph idx="1"/>
          </p:nvPr>
        </p:nvGraphicFramePr>
        <p:xfrm>
          <a:off x="246185" y="1811447"/>
          <a:ext cx="9355016" cy="7655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653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096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968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345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4859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2157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100" dirty="0">
                          <a:effectLst/>
                        </a:rPr>
                        <a:t>Частина ОПП, яка оновлюється</a:t>
                      </a:r>
                      <a:endParaRPr lang="uk-UA" sz="1200" kern="100" dirty="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27559" marR="275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100" dirty="0">
                          <a:effectLst/>
                        </a:rPr>
                        <a:t>Чинна редакція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100" dirty="0">
                          <a:effectLst/>
                        </a:rPr>
                        <a:t>ОПП 2025 р.</a:t>
                      </a:r>
                      <a:endParaRPr lang="uk-UA" sz="1200" kern="100" dirty="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27559" marR="27559" marT="0" marB="0" anchor="ctr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kern="100" dirty="0">
                          <a:effectLst/>
                        </a:rPr>
                        <a:t>Пропозиція змін</a:t>
                      </a:r>
                      <a:endParaRPr lang="uk-UA" sz="1200" kern="100" dirty="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27559" marR="27559" marT="0" marB="0" anchor="ctr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77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kern="100" dirty="0">
                          <a:effectLst/>
                        </a:rPr>
                        <a:t> </a:t>
                      </a:r>
                      <a:endParaRPr lang="uk-UA" sz="1200" kern="100" dirty="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27559" marR="2755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kern="100" dirty="0">
                          <a:effectLst/>
                        </a:rPr>
                        <a:t> </a:t>
                      </a:r>
                      <a:endParaRPr lang="uk-UA" sz="1200" kern="100" dirty="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27559" marR="275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100" dirty="0">
                          <a:effectLst/>
                        </a:rPr>
                        <a:t>до ОПП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100" dirty="0">
                          <a:effectLst/>
                        </a:rPr>
                        <a:t>2026 р.</a:t>
                      </a:r>
                      <a:endParaRPr lang="uk-UA" sz="1200" kern="100" dirty="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27559" marR="275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100" dirty="0">
                          <a:effectLst/>
                        </a:rPr>
                        <a:t>зацікавлена сторона (автор)</a:t>
                      </a:r>
                      <a:endParaRPr lang="uk-UA" sz="1200" kern="100" dirty="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27559" marR="275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100" dirty="0">
                          <a:effectLst/>
                        </a:rPr>
                        <a:t>результати розгляду пропозиції</a:t>
                      </a:r>
                      <a:endParaRPr lang="uk-UA" sz="1200" kern="100" dirty="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27559" marR="27559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3" name="Таблиця 2"/>
          <p:cNvGraphicFramePr>
            <a:graphicFrameLocks noGrp="1"/>
          </p:cNvGraphicFramePr>
          <p:nvPr/>
        </p:nvGraphicFramePr>
        <p:xfrm>
          <a:off x="232403" y="2439790"/>
          <a:ext cx="9379430" cy="414913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579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88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67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504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7546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3108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200" b="1" kern="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Структурно-логічна схема з повним переліком ВК</a:t>
                      </a:r>
                      <a:endParaRPr lang="uk-UA" sz="1100" kern="100" dirty="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200" kern="1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Структурно-логічна схема зі спрощеним переліком ВК, укладена відповідно до актуальних вимог</a:t>
                      </a:r>
                      <a:endParaRPr lang="uk-UA" sz="1100" kern="1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200" kern="1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Гарант ОПП, Проектна група, Рекомендація ЕГ і ГЕР під час акредитаційного процесу 2026</a:t>
                      </a:r>
                      <a:endParaRPr lang="uk-UA" sz="1100" kern="1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200" kern="1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Модифікувати структурно-логічну схему відповідно до актуальних вимог</a:t>
                      </a:r>
                      <a:endParaRPr lang="uk-UA" sz="1100" kern="1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200" kern="1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Структурно-логічна схема з повним переліком ВК</a:t>
                      </a:r>
                      <a:endParaRPr lang="uk-UA" sz="1100" kern="1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73025" marR="73025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412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200" kern="1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Інформація про членів проєктної групи</a:t>
                      </a:r>
                      <a:endParaRPr lang="uk-UA" sz="1100" kern="1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200" kern="1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  <a:endParaRPr lang="uk-UA" sz="1100" kern="1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200" kern="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+</a:t>
                      </a:r>
                      <a:endParaRPr lang="uk-UA" sz="1100" kern="100" dirty="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200" kern="1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Гарант ОПП</a:t>
                      </a:r>
                      <a:endParaRPr lang="uk-UA" sz="1100" kern="1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200" kern="1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Доповнення розділу актуальною інформацією про членів проектної групи</a:t>
                      </a:r>
                      <a:endParaRPr lang="uk-UA" sz="1100" kern="1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73025" marR="73025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7265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200" kern="1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Матриці відповідності програмних компетентностей (ЗК, ФК) компонентам освітньої програми (ОК) і забезпечення програмних результатів навчання (ПРН) відповідними компонентами освітньої програми (ОК)</a:t>
                      </a:r>
                      <a:endParaRPr lang="uk-UA" sz="1100" kern="1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200" kern="1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  <a:endParaRPr lang="uk-UA" sz="1100" kern="1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200" kern="1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+</a:t>
                      </a:r>
                      <a:endParaRPr lang="uk-UA" sz="1100" kern="1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200" kern="1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Гарант ОПП, Рекомендація ЕГ під час акредитаційного процесу 2026</a:t>
                      </a:r>
                      <a:endParaRPr lang="uk-UA" sz="1100" kern="1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200" kern="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Уточнення і виправлення технічних неточностей у матрицях відповідності</a:t>
                      </a:r>
                      <a:endParaRPr lang="uk-UA" sz="1100" kern="100" dirty="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73025" marR="73025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98109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>
            <a:extLst>
              <a:ext uri="{FF2B5EF4-FFF2-40B4-BE49-F238E27FC236}">
                <a16:creationId xmlns:a16="http://schemas.microsoft.com/office/drawing/2014/main" id="{82FB4397-5CDB-4F69-9FFF-659579B4BE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6082" y="965013"/>
            <a:ext cx="8385096" cy="4351338"/>
          </a:xfrm>
        </p:spPr>
        <p:txBody>
          <a:bodyPr/>
          <a:lstStyle/>
          <a:p>
            <a:pPr marL="0" indent="0" algn="ctr">
              <a:buNone/>
            </a:pP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Каталог </a:t>
            </a:r>
            <a:r>
              <a:rPr lang="uk-UA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загальнофакультетських</a:t>
            </a: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навчальних дисциплін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0614C0DF-E201-4F16-A5C0-EC5DC220FC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237" y="1372419"/>
            <a:ext cx="4045576" cy="555729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AD97A534-E4D0-4A17-9F45-37E276D200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60925" y="1300701"/>
            <a:ext cx="4045576" cy="5484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3252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03E059A-D469-3C28-FE35-2D74B9DCBC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1382" y="1399308"/>
            <a:ext cx="8042090" cy="706583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денний:</a:t>
            </a:r>
            <a:br>
              <a:rPr lang="uk-UA" dirty="0"/>
            </a:br>
            <a:endParaRPr lang="uk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1A3E13B-B79D-D429-FFBA-7C77BD8DC8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9923" y="1819565"/>
            <a:ext cx="9531927" cy="4904508"/>
          </a:xfrm>
        </p:spPr>
        <p:txBody>
          <a:bodyPr>
            <a:normAutofit fontScale="77500" lnSpcReduction="2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Про продовження терміну дії трудової угоди  </a:t>
            </a:r>
            <a:r>
              <a:rPr lang="uk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д.пед.н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., проф. кафедри економічної географії та екологічного менеджменту </a:t>
            </a:r>
            <a:r>
              <a:rPr lang="uk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Чубрей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О.С.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Доповідає голова комісії з регламенту та кадрової політики </a:t>
            </a:r>
            <a:r>
              <a:rPr lang="uk-UA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проф.Сухий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П.О.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Про студентську наукову роботу та діяльність наукових гуртків у 2025 р.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Доповідає заст. декана Поп'юк Я.А.</a:t>
            </a:r>
            <a:endParaRPr lang="uk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Звіт про наукову роботу на географічному факультеті у 2025 р.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Доповідає заст. декана Поп'юк Я.А.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Про затвердження робочих навчальних планів 20026-2027 </a:t>
            </a:r>
            <a:r>
              <a:rPr lang="uk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н.р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Доповідає заст. декана доцент Андрусяк Н.С.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Про кадровий потенціал географічного факультету (відповідність Ліцензійним умовам провадження освітньої діяльності)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Доповідають заступник голови вченої ради проф. Сухий П.О, декан географічного факультету </a:t>
            </a:r>
            <a:r>
              <a:rPr lang="uk-UA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Заячук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М.Д.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Про затвердження програм співбесіди та фахових випробувань для абітурієнтів 2026 року вступу.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Доповідає декан географічного факультету </a:t>
            </a:r>
            <a:r>
              <a:rPr lang="uk-UA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Заячук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М.Д.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Про захисти дисертацій здобувачів ступеня доктора філософії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Доповідають проф. </a:t>
            </a:r>
            <a:r>
              <a:rPr lang="uk-UA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Заячук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М.Д., доц. Дарчук К.П.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71995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Объект 7">
            <a:extLst>
              <a:ext uri="{FF2B5EF4-FFF2-40B4-BE49-F238E27FC236}">
                <a16:creationId xmlns:a16="http://schemas.microsoft.com/office/drawing/2014/main" id="{8D1A76B7-2D5C-4707-B9F9-9E464672222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69819" y="1308847"/>
            <a:ext cx="4974127" cy="2700836"/>
          </a:xfr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57B1BEB9-5F96-43F0-858C-2C3888309F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7221" y="1308847"/>
            <a:ext cx="4177555" cy="5529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401503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1C459D2-9235-2045-0BEB-CF6BA94EBF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РІЗНЕ</a:t>
            </a:r>
          </a:p>
        </p:txBody>
      </p:sp>
    </p:spTree>
    <p:extLst>
      <p:ext uri="{BB962C8B-B14F-4D97-AF65-F5344CB8AC3E}">
        <p14:creationId xmlns:p14="http://schemas.microsoft.com/office/powerpoint/2010/main" val="2594668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67FE8B-1844-B112-F0BA-C601534F4F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7095573-2814-B851-D0AC-2152DDDEA5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309" y="1536376"/>
            <a:ext cx="9494982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sz="3100" b="1" dirty="0">
                <a:solidFill>
                  <a:srgbClr val="FF0000"/>
                </a:solidFill>
              </a:rPr>
              <a:t>Наукова атестація. Фінансове стимулювання.</a:t>
            </a:r>
          </a:p>
          <a:p>
            <a:pPr marL="0" indent="0" algn="just">
              <a:buNone/>
            </a:pPr>
            <a:r>
              <a:rPr lang="uk-UA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Накази МОН України №507 від 24.03.2026 і №412 від 05.03.2026</a:t>
            </a:r>
          </a:p>
          <a:p>
            <a:pPr marL="457200" indent="-457200" algn="just">
              <a:buAutoNum type="arabicPeriod"/>
            </a:pP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Кошти на стимулювання кращих підрозділів:</a:t>
            </a:r>
          </a:p>
          <a:p>
            <a:pPr algn="just">
              <a:buFontTx/>
              <a:buChar char="-"/>
            </a:pP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гуманітарно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-мистецький напрям 6,039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млн.грн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природничо-математичний напрям 4,550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млн.грн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Кошти на розвиток дослідницької інфраструктури:</a:t>
            </a:r>
          </a:p>
          <a:p>
            <a:pPr marL="0" indent="0" algn="just"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гуманітарно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-мистецький 1,909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млн.грн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природничо-математичний 1,449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млн.грн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КЕКВ 3210 + ремонти</a:t>
            </a:r>
          </a:p>
          <a:p>
            <a:pPr marL="0" indent="0" algn="just"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Кошти на розвиток настанови:</a:t>
            </a:r>
          </a:p>
          <a:p>
            <a:pPr marL="0" indent="0" algn="just"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гуманітарно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-мистецький напрям 1,300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млн.грн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природничо-математичний напрям 1,019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млн.грн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8417125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E293AC-CFAB-D9BD-15BB-B8CF4C6BE3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919AF76-B857-ED6A-85D1-5C6BB29B78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309" y="1536376"/>
            <a:ext cx="9494982" cy="5321624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uk-UA" sz="3100" b="1" dirty="0">
                <a:solidFill>
                  <a:srgbClr val="FF0000"/>
                </a:solidFill>
              </a:rPr>
              <a:t>Наукова атестація. Фінансове стимулювання.</a:t>
            </a:r>
          </a:p>
          <a:p>
            <a:pPr marL="0" indent="0" algn="just">
              <a:buNone/>
            </a:pP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Місце кафедр:</a:t>
            </a:r>
          </a:p>
          <a:p>
            <a:pPr marL="0" indent="0" algn="just"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А. </a:t>
            </a:r>
            <a:r>
              <a:rPr lang="uk-UA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Гуманітарно</a:t>
            </a: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-мистецький напрям:</a:t>
            </a:r>
          </a:p>
          <a:p>
            <a:pPr marL="457200" indent="-457200" algn="just">
              <a:buAutoNum type="arabicPeriod"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іноземних мов для гуманітарних факультетів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( 12.87 %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частка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атестації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ЗВО)</a:t>
            </a:r>
          </a:p>
          <a:p>
            <a:pPr marL="457200" indent="-457200" algn="just">
              <a:buAutoNum type="arabicPeriod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іноземних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мов та перекладу (10.63 %)</a:t>
            </a:r>
          </a:p>
          <a:p>
            <a:pPr marL="457200" indent="-457200" algn="just">
              <a:buAutoNum type="arabicPeriod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зарубіжної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(9.56%)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AutoNum type="arabicPeriod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декоративноприкладного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образотворчого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мистецтва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(7.36%)</a:t>
            </a:r>
          </a:p>
          <a:p>
            <a:pPr marL="457200" indent="-457200" algn="just">
              <a:buAutoNum type="arabicPeriod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(7.08 %)</a:t>
            </a:r>
          </a:p>
          <a:p>
            <a:pPr marL="457200" indent="-457200" algn="just">
              <a:buAutoNum type="arabicPeriod"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румунської та класичної філології (6.6 %)</a:t>
            </a:r>
          </a:p>
          <a:p>
            <a:pPr marL="457200" indent="-457200" algn="just">
              <a:buAutoNum type="arabicPeriod"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стор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ї України (6.02%)</a:t>
            </a:r>
          </a:p>
          <a:p>
            <a:pPr marL="457200" indent="-457200" algn="just">
              <a:buAutoNum type="arabicPeriod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германської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філології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перекладу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( 5.67%)</a:t>
            </a:r>
          </a:p>
          <a:p>
            <a:pPr marL="457200" indent="-457200" algn="just">
              <a:buAutoNum type="arabicPeriod"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філософії та культурології (5.32 %)</a:t>
            </a:r>
          </a:p>
          <a:p>
            <a:pPr marL="457200" indent="-457200" algn="just">
              <a:buAutoNum type="arabicPeriod"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всесвітньої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стор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ї (4,98 %)</a:t>
            </a:r>
          </a:p>
          <a:p>
            <a:pPr marL="457200" indent="-457200" algn="just">
              <a:buAutoNum type="arabicPeriod"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лінгвістики та перекладу (4.28 %)</a:t>
            </a:r>
          </a:p>
          <a:p>
            <a:pPr marL="457200" indent="-457200" algn="just">
              <a:buAutoNum type="arabicPeriod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романської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філології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перекладу (4.08%)</a:t>
            </a:r>
          </a:p>
          <a:p>
            <a:pPr marL="457200" indent="-457200" algn="just">
              <a:buAutoNum type="arabicPeriod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тератури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(3.85 %)</a:t>
            </a:r>
          </a:p>
          <a:p>
            <a:pPr marL="457200" indent="-457200" algn="just">
              <a:buAutoNum type="arabicPeriod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iсторiї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(3.69%)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AutoNum type="arabicPeriod"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англійської мови ( 3.68 % )</a:t>
            </a:r>
          </a:p>
          <a:p>
            <a:pPr marL="457200" indent="-457200" algn="just">
              <a:buAutoNum type="arabicPeriod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іноземних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мов для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природничих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факультетів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(3%)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AutoNum type="arabicPeriod"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музики (1.33 %)</a:t>
            </a:r>
          </a:p>
          <a:p>
            <a:pPr marL="0" indent="0" algn="just">
              <a:buNone/>
            </a:pP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82534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0D84B8-621C-1A0F-7F80-722148F52C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331BBDE-7501-BF8C-F303-C4B4451424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309" y="1536376"/>
            <a:ext cx="9494982" cy="5123042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uk-UA" sz="3100" b="1" dirty="0">
                <a:solidFill>
                  <a:srgbClr val="FF0000"/>
                </a:solidFill>
              </a:rPr>
              <a:t>Наукова атестація. Фінансове стимулювання.</a:t>
            </a:r>
          </a:p>
          <a:p>
            <a:pPr marL="0" indent="0" algn="just">
              <a:buNone/>
            </a:pP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Місце кафедр:</a:t>
            </a:r>
          </a:p>
          <a:p>
            <a:pPr marL="0" indent="0" algn="just"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Б. Природничо-математичний напрям:</a:t>
            </a:r>
          </a:p>
          <a:p>
            <a:pPr marL="457200" indent="-457200" algn="just">
              <a:buAutoNum type="arabicPeriod"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екології та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біомоніторингу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( 12.84 %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частка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атестації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ЗВО)</a:t>
            </a:r>
          </a:p>
          <a:p>
            <a:pPr marL="457200" indent="-457200" algn="just">
              <a:buAutoNum type="arabicPeriod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оптики i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видавничо-поліграфічної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(12.53 %)</a:t>
            </a:r>
          </a:p>
          <a:p>
            <a:pPr marL="457200" indent="-457200" algn="just">
              <a:buAutoNum type="arabicPeriod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енергетики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(8.95 %)</a:t>
            </a:r>
          </a:p>
          <a:p>
            <a:pPr marL="457200" indent="-457200" algn="just">
              <a:buAutoNum type="arabicPeriod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хімії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експертизи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харчової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(8.44%)</a:t>
            </a:r>
          </a:p>
          <a:p>
            <a:pPr marL="457200" indent="-457200" algn="just">
              <a:buAutoNum type="arabicPeriod"/>
            </a:pP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ф</a:t>
            </a:r>
            <a:r>
              <a:rPr lang="en-US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зичної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географ</a:t>
            </a:r>
            <a:r>
              <a:rPr lang="en-US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ї,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геоморфології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палеогеографії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(8.05 %)</a:t>
            </a:r>
          </a:p>
          <a:p>
            <a:pPr marL="457200" indent="-457200" algn="just">
              <a:buAutoNum type="arabicPeriod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молекулярної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генетики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біотехнології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(7.43 %)</a:t>
            </a:r>
          </a:p>
          <a:p>
            <a:pPr marL="457200" indent="-457200" algn="just">
              <a:buAutoNum type="arabicPeriod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технологічної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(5.08 %)</a:t>
            </a:r>
          </a:p>
          <a:p>
            <a:pPr marL="457200" indent="-457200" algn="just">
              <a:buAutoNum type="arabicPeriod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математичного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анал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(4.94 %)</a:t>
            </a:r>
          </a:p>
          <a:p>
            <a:pPr marL="457200" indent="-457200" algn="just">
              <a:buAutoNum type="arabicPeriod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ботаніки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природоохоронної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(4.84 %)</a:t>
            </a:r>
          </a:p>
          <a:p>
            <a:pPr marL="457200" indent="-457200" algn="just">
              <a:buAutoNum type="arabicPeriod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б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ох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ї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біотехнології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(4.52 %)</a:t>
            </a:r>
          </a:p>
          <a:p>
            <a:pPr marL="457200" indent="-457200" algn="just">
              <a:buAutoNum type="arabicPeriod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кореляц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оптики (4.47 %)</a:t>
            </a:r>
          </a:p>
          <a:p>
            <a:pPr marL="457200" indent="-457200" algn="just">
              <a:buAutoNum type="arabicPeriod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комп'ютерної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(4.24 %)</a:t>
            </a:r>
          </a:p>
          <a:p>
            <a:pPr marL="457200" indent="-457200" algn="just">
              <a:buAutoNum type="arabicPeriod"/>
            </a:pP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географiї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регіоналістики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№2 (3.75 %)</a:t>
            </a:r>
          </a:p>
          <a:p>
            <a:pPr marL="457200" indent="-457200" algn="just">
              <a:buAutoNum type="arabicPeriod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алгебри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інформатики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(3.73 %)</a:t>
            </a:r>
          </a:p>
          <a:p>
            <a:pPr marL="457200" indent="-457200" algn="just">
              <a:buAutoNum type="arabicPeriod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диференц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альних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внянь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(3.40 %)</a:t>
            </a:r>
          </a:p>
          <a:p>
            <a:pPr marL="457200" indent="-457200" algn="just">
              <a:buAutoNum type="arabicPeriod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Кафедра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математики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(2.75 %)</a:t>
            </a:r>
          </a:p>
          <a:p>
            <a:pPr marL="457200" indent="-457200" algn="just">
              <a:buAutoNum type="arabicPeriod"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AutoNum type="arabicPeriod"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AutoNum type="arabicPeriod"/>
            </a:pP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158158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A3F02F-AC32-A9D8-BF5A-CFC8098F27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0AF915E-C48F-93B1-C84A-357B732217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309" y="1536376"/>
            <a:ext cx="9494982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3100" b="1" dirty="0">
                <a:solidFill>
                  <a:srgbClr val="FF0000"/>
                </a:solidFill>
              </a:rPr>
              <a:t>Наукова атестація. Фінансове стимулювання.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Розрахунковий місячний розмір надбавки на одного працівника підрозділу на 2026 р. (грн):</a:t>
            </a:r>
          </a:p>
          <a:p>
            <a:pPr algn="just">
              <a:buFontTx/>
              <a:buChar char="-"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географії України та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регіоналістики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(природничий сектор) по 1650 грн 5 штатних працівників;</a:t>
            </a:r>
          </a:p>
          <a:p>
            <a:pPr algn="just">
              <a:buFontTx/>
              <a:buChar char="-"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фізичної географії, геоморфології та палеогеографії по 2100 грн 7 штатних працівників.</a:t>
            </a:r>
          </a:p>
          <a:p>
            <a:pPr marL="0" indent="0" algn="just">
              <a:buNone/>
            </a:pP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57197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6254" y="931796"/>
            <a:ext cx="9555595" cy="1035549"/>
          </a:xfrm>
        </p:spPr>
        <p:txBody>
          <a:bodyPr/>
          <a:lstStyle/>
          <a:p>
            <a:pPr algn="ctr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денний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3890" y="1639302"/>
            <a:ext cx="9647959" cy="5218698"/>
          </a:xfrm>
        </p:spPr>
        <p:txBody>
          <a:bodyPr>
            <a:noAutofit/>
          </a:bodyPr>
          <a:lstStyle/>
          <a:p>
            <a:pPr marL="0" marR="0" lvl="0" indent="0" algn="just" defTabSz="729143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None/>
              <a:tabLst/>
              <a:defRPr/>
            </a:pPr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uk-UA" sz="1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8. Про внесення змін до ОП: «Регіональний розвиток і просторове планування» (магістр); міждисциплінарна С6+Е4 «Географія» (магістр)</a:t>
            </a:r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«Геосистеми та </a:t>
            </a:r>
            <a:r>
              <a:rPr lang="uk-UA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геогризики</a:t>
            </a:r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(бакалавр); Середня освіта (географія) (бакалаври та магістри); «Міжнародний туризм і </a:t>
            </a:r>
            <a:r>
              <a:rPr lang="uk-UA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туроперейтинг</a:t>
            </a:r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(магістри); «Гідрологія» (магістр), «Гідрометеорологія» (бакалавр).</a:t>
            </a:r>
            <a:endParaRPr kumimoji="0" lang="uk-UA" sz="16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just" defTabSz="729143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None/>
              <a:tabLst/>
              <a:defRPr/>
            </a:pPr>
            <a:r>
              <a:rPr kumimoji="0" lang="uk-UA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Доповідають Гаранти освітніх програм, завідувачі кафедр</a:t>
            </a:r>
          </a:p>
          <a:p>
            <a:pPr marL="182286" marR="0" lvl="0" indent="-182286" algn="just" defTabSz="729143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uk-UA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9. Про підсумки виробничої та асистентської практик у 2025 -2026 н. р.</a:t>
            </a:r>
          </a:p>
          <a:p>
            <a:pPr marL="0" marR="0" lvl="0" indent="0" algn="just" defTabSz="729143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None/>
              <a:tabLst/>
              <a:defRPr/>
            </a:pPr>
            <a:r>
              <a:rPr kumimoji="0" lang="uk-UA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Доповідають зав. каф. проф. </a:t>
            </a:r>
            <a:r>
              <a:rPr kumimoji="0" lang="uk-UA" sz="1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Рідуш</a:t>
            </a:r>
            <a:r>
              <a:rPr kumimoji="0" lang="uk-UA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Б., проф. Руденко В., проф. </a:t>
            </a:r>
            <a:r>
              <a:rPr kumimoji="0" lang="uk-UA" sz="1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Костащук</a:t>
            </a:r>
            <a:r>
              <a:rPr kumimoji="0" lang="uk-UA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І., доц. Дарчук К., доц. Король О.</a:t>
            </a:r>
            <a:endParaRPr kumimoji="0" lang="uk-UA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182286" marR="0" lvl="0" indent="-182286" algn="just" defTabSz="729143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uk-UA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10. Про коригування тем кваліфікаційних робіт здобувачів першого (бакалаврського) рівня </a:t>
            </a:r>
          </a:p>
          <a:p>
            <a:pPr marL="0" marR="0" lvl="0" indent="0" algn="just" defTabSz="729143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uk-UA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uk-UA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Доповідають </a:t>
            </a:r>
            <a:r>
              <a:rPr kumimoji="0" lang="uk-UA" sz="1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завкаф</a:t>
            </a:r>
            <a:r>
              <a:rPr kumimoji="0" lang="uk-UA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 проф. </a:t>
            </a:r>
            <a:r>
              <a:rPr kumimoji="0" lang="uk-UA" sz="1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Рідуш</a:t>
            </a:r>
            <a:r>
              <a:rPr kumimoji="0" lang="uk-UA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Б., проф. Руденко В., проф. </a:t>
            </a:r>
            <a:r>
              <a:rPr kumimoji="0" lang="uk-UA" sz="1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Костащук</a:t>
            </a:r>
            <a:r>
              <a:rPr kumimoji="0" lang="uk-UA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І., доц. Дарчук К., доц. Король О.</a:t>
            </a:r>
            <a:endParaRPr kumimoji="0" lang="uk-UA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182286" marR="0" lvl="0" indent="-182286" algn="just" defTabSz="729143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uk-UA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11. Про стан наповнення платформи дистанційного навчання та </a:t>
            </a:r>
            <a:r>
              <a:rPr kumimoji="0" lang="uk-UA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репозитарію</a:t>
            </a:r>
            <a:r>
              <a:rPr kumimoji="0" lang="uk-UA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</a:p>
          <a:p>
            <a:pPr marL="0" marR="0" lvl="0" indent="0" algn="just" defTabSz="729143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None/>
              <a:tabLst/>
              <a:defRPr/>
            </a:pPr>
            <a:r>
              <a:rPr kumimoji="0" lang="uk-UA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Доповідають: голова проф. комісії </a:t>
            </a:r>
            <a:r>
              <a:rPr kumimoji="0" lang="uk-UA" sz="1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проф</a:t>
            </a:r>
            <a:r>
              <a:rPr kumimoji="0" lang="uk-UA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uk-UA" sz="1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Костащук</a:t>
            </a:r>
            <a:r>
              <a:rPr kumimoji="0" lang="uk-UA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І.І., заст. декана Поп'юк Я..А.</a:t>
            </a:r>
            <a:endParaRPr kumimoji="0" lang="uk-UA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182286" marR="0" lvl="0" indent="-182286" algn="just" defTabSz="729143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uk-UA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12. Про дисципліни вільного вибору здобувачів вищої освіти затвердження каталогів </a:t>
            </a:r>
          </a:p>
          <a:p>
            <a:pPr marL="0" marR="0" lvl="0" indent="0" algn="just" defTabSz="729143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None/>
              <a:tabLst/>
              <a:defRPr/>
            </a:pPr>
            <a:r>
              <a:rPr kumimoji="0" lang="uk-UA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Доповідає заст. декана  доц. Андрусяк Н.С.</a:t>
            </a:r>
            <a:endParaRPr kumimoji="0" lang="uk-UA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182286" marR="0" lvl="0" indent="-182286" algn="just" defTabSz="729143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uk-UA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Різне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r>
              <a:rPr lang="uk-UA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Доповнення: 13. Про створення проєктної групи з розробки ОНП третього (</a:t>
            </a:r>
            <a:r>
              <a:rPr lang="uk-UA" sz="1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освітньо-накового</a:t>
            </a:r>
            <a:r>
              <a:rPr lang="uk-UA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рівня вищої освіти зі спеціальності  Е4 «Науки про Землю» </a:t>
            </a:r>
            <a:r>
              <a:rPr lang="uk-UA" sz="16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(зав. каф. проф. </a:t>
            </a:r>
            <a:r>
              <a:rPr lang="uk-UA" sz="16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Рідуш</a:t>
            </a:r>
            <a:r>
              <a:rPr lang="uk-UA" sz="16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Б.)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r>
              <a:rPr lang="uk-UA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14. Про започаткування ОНП «</a:t>
            </a:r>
            <a:r>
              <a:rPr lang="uk-UA" sz="1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Геомоніторинг</a:t>
            </a:r>
            <a:r>
              <a:rPr lang="uk-UA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uk-UA" sz="1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геоконсалтинг</a:t>
            </a:r>
            <a:r>
              <a:rPr lang="uk-UA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другого (магістерського) рівня вищої освіти зі спеціальності Е4 «Науки про Землю»</a:t>
            </a:r>
            <a:r>
              <a:rPr lang="uk-UA" sz="16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(доц.  Кирилюк С.М.).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r>
              <a:rPr lang="uk-UA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15. Про формування редакційної колегії наукового видання зі спеціальності Е4 «Науки про Землю </a:t>
            </a:r>
            <a:r>
              <a:rPr lang="uk-UA" sz="16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uk-UA" sz="16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зав.каф</a:t>
            </a:r>
            <a:r>
              <a:rPr lang="uk-UA" sz="16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., проф. </a:t>
            </a:r>
            <a:r>
              <a:rPr lang="uk-UA" sz="16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Рідуш</a:t>
            </a:r>
            <a:r>
              <a:rPr lang="uk-UA" sz="16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Б.Т.)</a:t>
            </a:r>
          </a:p>
        </p:txBody>
      </p:sp>
    </p:spTree>
    <p:extLst>
      <p:ext uri="{BB962C8B-B14F-4D97-AF65-F5344CB8AC3E}">
        <p14:creationId xmlns:p14="http://schemas.microsoft.com/office/powerpoint/2010/main" val="18500277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C35A6704-CD3F-4955-84EC-8973DC2A11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8797" y="951866"/>
            <a:ext cx="8385096" cy="1325563"/>
          </a:xfrm>
        </p:spPr>
        <p:txBody>
          <a:bodyPr>
            <a:normAutofit/>
          </a:bodyPr>
          <a:lstStyle/>
          <a:p>
            <a:r>
              <a:rPr lang="uk-UA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Типові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навчальні плани: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85E8228-6038-4724-8DDB-47365954A714}"/>
              </a:ext>
            </a:extLst>
          </p:cNvPr>
          <p:cNvSpPr txBox="1"/>
          <p:nvPr/>
        </p:nvSpPr>
        <p:spPr>
          <a:xfrm>
            <a:off x="312420" y="1770937"/>
            <a:ext cx="486156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uk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Геодезія та землеустрій (бакалавр)</a:t>
            </a:r>
          </a:p>
          <a:p>
            <a:pPr marL="342900" indent="-342900">
              <a:buAutoNum type="arabicPeriod"/>
            </a:pPr>
            <a:r>
              <a:rPr lang="uk-UA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Геодезія (магістр)</a:t>
            </a:r>
            <a:endParaRPr lang="uk-UA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8063F00-5B3F-495C-BC61-41FD7081AC59}"/>
              </a:ext>
            </a:extLst>
          </p:cNvPr>
          <p:cNvSpPr txBox="1"/>
          <p:nvPr/>
        </p:nvSpPr>
        <p:spPr>
          <a:xfrm>
            <a:off x="312420" y="2417268"/>
            <a:ext cx="4861560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Робочі</a:t>
            </a:r>
            <a:r>
              <a:rPr lang="uk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навчальні плани </a:t>
            </a:r>
            <a:r>
              <a:rPr lang="uk-UA" sz="1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ОР Бакалавр</a:t>
            </a:r>
            <a:r>
              <a:rPr lang="uk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:</a:t>
            </a:r>
          </a:p>
          <a:p>
            <a:pPr marL="342900" indent="-342900">
              <a:buAutoNum type="arabicPeriod"/>
            </a:pPr>
            <a:r>
              <a:rPr lang="uk-UA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Географія – 2, 3, 4 курси;</a:t>
            </a:r>
          </a:p>
          <a:p>
            <a:pPr marL="342900" indent="-342900">
              <a:buAutoNum type="arabicPeriod"/>
            </a:pPr>
            <a:r>
              <a:rPr lang="uk-UA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Регіон. </a:t>
            </a:r>
            <a:r>
              <a:rPr lang="uk-UA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розв</a:t>
            </a:r>
            <a:r>
              <a:rPr lang="uk-UA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– 1, 2, 3;</a:t>
            </a:r>
          </a:p>
          <a:p>
            <a:pPr marL="342900" indent="-342900">
              <a:buAutoNum type="arabicPeriod"/>
            </a:pPr>
            <a:r>
              <a:rPr lang="uk-UA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Геодезія – 1, 2, 4;</a:t>
            </a:r>
          </a:p>
          <a:p>
            <a:pPr marL="342900" indent="-342900">
              <a:buAutoNum type="arabicPeriod"/>
            </a:pPr>
            <a:r>
              <a:rPr lang="uk-UA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Менеджмент – 1-4; </a:t>
            </a:r>
          </a:p>
          <a:p>
            <a:pPr marL="342900" indent="-342900">
              <a:buAutoNum type="arabicPeriod"/>
            </a:pPr>
            <a:r>
              <a:rPr lang="uk-UA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Геосистеми та </a:t>
            </a:r>
            <a:r>
              <a:rPr lang="uk-UA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георизики</a:t>
            </a:r>
            <a:r>
              <a:rPr lang="uk-UA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– 2, 3;</a:t>
            </a:r>
          </a:p>
          <a:p>
            <a:pPr marL="342900" indent="-342900">
              <a:buAutoNum type="arabicPeriod"/>
            </a:pPr>
            <a:r>
              <a:rPr lang="uk-UA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Середня освіта – 2;</a:t>
            </a:r>
          </a:p>
          <a:p>
            <a:pPr marL="342900" indent="-342900">
              <a:buAutoNum type="arabicPeriod"/>
            </a:pPr>
            <a:r>
              <a:rPr lang="uk-UA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Міжнародний туризм – 1, 2;</a:t>
            </a:r>
          </a:p>
          <a:p>
            <a:pPr marL="342900" indent="-342900">
              <a:buAutoNum type="arabicPeriod"/>
            </a:pPr>
            <a:r>
              <a:rPr lang="uk-UA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Туризм і сфера гостинності – 1, 2.</a:t>
            </a:r>
            <a:endParaRPr lang="uk-UA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50CBB2E-C447-4D26-B678-4B5FD4EDB174}"/>
              </a:ext>
            </a:extLst>
          </p:cNvPr>
          <p:cNvSpPr txBox="1"/>
          <p:nvPr/>
        </p:nvSpPr>
        <p:spPr>
          <a:xfrm>
            <a:off x="4671060" y="2417268"/>
            <a:ext cx="4861560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Робочі</a:t>
            </a:r>
            <a:r>
              <a:rPr lang="uk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навчальні плани </a:t>
            </a:r>
            <a:r>
              <a:rPr lang="uk-UA" sz="1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ОР Магістр:</a:t>
            </a:r>
          </a:p>
          <a:p>
            <a:r>
              <a:rPr lang="uk-UA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Геодезія – 1, 2;</a:t>
            </a:r>
          </a:p>
          <a:p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Гідрологія – 2;</a:t>
            </a:r>
          </a:p>
          <a:p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Менеджмент – 1,2;</a:t>
            </a:r>
          </a:p>
          <a:p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Міжнародний туризм і </a:t>
            </a:r>
            <a:r>
              <a:rPr lang="uk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туроперейтинг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2;</a:t>
            </a:r>
          </a:p>
          <a:p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Регіональний розвиток – 2;</a:t>
            </a:r>
          </a:p>
          <a:p>
            <a:endParaRPr lang="uk-UA" dirty="0"/>
          </a:p>
          <a:p>
            <a:r>
              <a:rPr lang="uk-UA" dirty="0"/>
              <a:t>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046657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43E4516-2245-3D7B-CDFC-25601D3E36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600" y="1067090"/>
            <a:ext cx="9421091" cy="1325563"/>
          </a:xfrm>
        </p:spPr>
        <p:txBody>
          <a:bodyPr>
            <a:normAutofit/>
          </a:bodyPr>
          <a:lstStyle/>
          <a:p>
            <a:pPr algn="just"/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 кадровий потенціал географічного факультету </a:t>
            </a:r>
            <a:r>
              <a:rPr lang="uk-UA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(відповідність Ліцензійним умовам провадження освітньої діяльності)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F4A99F2-237C-D35A-0306-1E9464F89E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600" y="2318326"/>
            <a:ext cx="9620249" cy="4539673"/>
          </a:xfrm>
        </p:spPr>
        <p:txBody>
          <a:bodyPr>
            <a:normAutofit fontScale="92500" lnSpcReduction="10000"/>
          </a:bodyPr>
          <a:lstStyle/>
          <a:p>
            <a:r>
              <a:rPr lang="uk-UA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Сумісники які працюють понад 0.5 ставки !</a:t>
            </a:r>
          </a:p>
          <a:p>
            <a:r>
              <a:rPr lang="uk-UA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Проєктні групи ОП !!!</a:t>
            </a:r>
          </a:p>
          <a:p>
            <a:r>
              <a:rPr lang="uk-UA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Відповідність ОК !!!!!</a:t>
            </a:r>
          </a:p>
          <a:p>
            <a:r>
              <a:rPr lang="uk-UA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Публікації в </a:t>
            </a:r>
            <a:r>
              <a:rPr lang="uk-UA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наукометричних</a:t>
            </a:r>
            <a:r>
              <a:rPr lang="uk-UA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базах !!!!</a:t>
            </a:r>
          </a:p>
          <a:p>
            <a:r>
              <a:rPr lang="uk-UA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даними ЄДЕБО </a:t>
            </a:r>
            <a:r>
              <a:rPr lang="uk-UA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(28.03.2026):</a:t>
            </a:r>
          </a:p>
          <a:p>
            <a:pPr marL="457200" indent="-457200">
              <a:buAutoNum type="arabicPeriod"/>
            </a:pPr>
            <a:r>
              <a:rPr lang="uk-UA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фізичної географії, геоморфології та палеогеографії:</a:t>
            </a:r>
          </a:p>
          <a:p>
            <a:pPr>
              <a:buFontTx/>
              <a:buChar char="-"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доц., 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к.геогр.н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r>
              <a:rPr lang="uk-UA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Добинда</a:t>
            </a: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І.П.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(6)  -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3; 4; 12;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15; 19</a:t>
            </a:r>
          </a:p>
          <a:p>
            <a:pPr marL="0" indent="0">
              <a:buNone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Інше: гарант ОП; куратор; 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ютуб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канал «Цілком Природно»</a:t>
            </a:r>
          </a:p>
          <a:p>
            <a:pPr>
              <a:buFontTx/>
              <a:buChar char="-"/>
            </a:pP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асист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., 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к.геогр.н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Ковбінька</a:t>
            </a: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Г.Д.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(7) – </a:t>
            </a:r>
            <a:r>
              <a:rPr kumimoji="0" lang="uk-UA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№</a:t>
            </a:r>
            <a:r>
              <a:rPr kumimoji="0" lang="uk-U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</a:t>
            </a:r>
            <a:r>
              <a:rPr kumimoji="0" lang="uk-UA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; </a:t>
            </a:r>
            <a:r>
              <a:rPr kumimoji="0" lang="uk-U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3; 4; 12; </a:t>
            </a:r>
            <a:r>
              <a:rPr kumimoji="0" lang="uk-UA" sz="2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8; </a:t>
            </a:r>
            <a:r>
              <a:rPr kumimoji="0" lang="uk-UA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15; 19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Інше: гарант ОП; куратор; Науковий вісник ЧНУ</a:t>
            </a:r>
          </a:p>
          <a:p>
            <a:pPr>
              <a:buFontTx/>
              <a:buChar char="-"/>
            </a:pP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асист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., 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к.геогр.н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Дячук А.І.  (3)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№ </a:t>
            </a: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4;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5; 19</a:t>
            </a:r>
          </a:p>
          <a:p>
            <a:pPr marL="0" indent="0">
              <a:buNone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Інше: </a:t>
            </a:r>
          </a:p>
        </p:txBody>
      </p:sp>
    </p:spTree>
    <p:extLst>
      <p:ext uri="{BB962C8B-B14F-4D97-AF65-F5344CB8AC3E}">
        <p14:creationId xmlns:p14="http://schemas.microsoft.com/office/powerpoint/2010/main" val="34491334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CA3BD2-4B10-CE31-A26F-7377232862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B2A5074-675F-D732-F20E-B92FFF390A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600" y="1067090"/>
            <a:ext cx="9421091" cy="1325563"/>
          </a:xfrm>
        </p:spPr>
        <p:txBody>
          <a:bodyPr>
            <a:normAutofit/>
          </a:bodyPr>
          <a:lstStyle/>
          <a:p>
            <a:pPr algn="just"/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 кадровий потенціал географічного факультету </a:t>
            </a:r>
            <a:r>
              <a:rPr lang="uk-UA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(відповідність Ліцензійним умовам провадження освітньої діяльності)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DAE7A69-FC35-F095-AEA5-F8230E48D1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600" y="2318326"/>
            <a:ext cx="9620249" cy="45396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Кафедра економічної географії та екологічного менеджменту:</a:t>
            </a:r>
          </a:p>
          <a:p>
            <a:pPr>
              <a:buFontTx/>
              <a:buChar char="-"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доц., 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к.геогр.н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r>
              <a:rPr lang="uk-UA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Ємчук</a:t>
            </a: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Т.В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(6)  -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3; 4; 12;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14; 19</a:t>
            </a:r>
          </a:p>
          <a:p>
            <a:pPr marL="0" indent="0">
              <a:buNone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Інше: куратор; </a:t>
            </a:r>
          </a:p>
          <a:p>
            <a:pPr>
              <a:buFontTx/>
              <a:buChar char="-"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доц., 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к.геогр.н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Єремія Г.І. (4)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kumimoji="0" lang="uk-UA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№</a:t>
            </a:r>
            <a:r>
              <a:rPr kumimoji="0" lang="uk-UA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</a:t>
            </a:r>
            <a:r>
              <a:rPr kumimoji="0" lang="uk-UA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; </a:t>
            </a:r>
            <a:r>
              <a:rPr kumimoji="0" lang="uk-UA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3; 4; </a:t>
            </a:r>
            <a:r>
              <a:rPr kumimoji="0" lang="uk-UA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19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Інше: куратор</a:t>
            </a:r>
          </a:p>
          <a:p>
            <a:pPr>
              <a:buFontTx/>
              <a:buChar char="-"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доц., 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к.геогр.н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Наконечний К.П. (6)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№ 1, 3, 4; 12,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11; 19</a:t>
            </a:r>
          </a:p>
          <a:p>
            <a:pPr marL="0" indent="0">
              <a:buNone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Інше: </a:t>
            </a:r>
          </a:p>
          <a:p>
            <a:pPr>
              <a:buFontTx/>
              <a:buChar char="-"/>
            </a:pP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асист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., к. 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геогр.н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Паламарюк</a:t>
            </a: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М.Ю. (7)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kumimoji="0" lang="uk-UA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№ 1, 3, 4; 12, </a:t>
            </a:r>
            <a:r>
              <a:rPr kumimoji="0" lang="uk-UA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15; 19;20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Інше: куратор, екскурсійне обслуговування в ЧНУ;</a:t>
            </a:r>
          </a:p>
        </p:txBody>
      </p:sp>
    </p:spTree>
    <p:extLst>
      <p:ext uri="{BB962C8B-B14F-4D97-AF65-F5344CB8AC3E}">
        <p14:creationId xmlns:p14="http://schemas.microsoft.com/office/powerpoint/2010/main" val="41844783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55DA3D-91A5-9305-E538-25F0E01CC2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F6B6EC-800F-51E3-9D95-728DA2B925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600" y="1067090"/>
            <a:ext cx="9421091" cy="1325563"/>
          </a:xfrm>
        </p:spPr>
        <p:txBody>
          <a:bodyPr>
            <a:normAutofit/>
          </a:bodyPr>
          <a:lstStyle/>
          <a:p>
            <a:pPr algn="just"/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 кадровий потенціал географічного факультету </a:t>
            </a:r>
            <a:r>
              <a:rPr lang="uk-UA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(відповідність Ліцензійним умовам провадження освітньої діяльності)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1441CBF-D8BD-CD19-07CF-32CDADAD50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600" y="2318326"/>
            <a:ext cx="9620249" cy="45396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Кафедра економічної географії та екологічного менеджменту:</a:t>
            </a:r>
          </a:p>
          <a:p>
            <a:pPr>
              <a:buFontTx/>
              <a:buChar char="-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доц., к.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е.н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Підгірна В.Н. (8)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3; 4; 12;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8; 9;14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19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Інше: гарант ОП; куратор;</a:t>
            </a:r>
          </a:p>
          <a:p>
            <a:pPr>
              <a:buFontTx/>
              <a:buChar char="-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доц.,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к.геогр.н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Цепенда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М.М. (6)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kumimoji="0" lang="uk-UA" sz="2233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№</a:t>
            </a:r>
            <a:r>
              <a:rPr kumimoji="0" lang="uk-UA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</a:t>
            </a:r>
            <a:r>
              <a:rPr kumimoji="0" lang="uk-UA" sz="2233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; </a:t>
            </a:r>
            <a:r>
              <a:rPr kumimoji="0" lang="uk-UA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3; 4; 12; </a:t>
            </a:r>
            <a:r>
              <a:rPr kumimoji="0" lang="uk-UA" sz="2233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14; 19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Інше:  куратор; </a:t>
            </a:r>
          </a:p>
          <a:p>
            <a:pPr marL="182286" marR="0" lvl="0" indent="-182286" algn="l" defTabSz="729143" rtl="0" eaLnBrk="1" fontAlgn="auto" latinLnBrk="0" hangingPunct="1">
              <a:lnSpc>
                <a:spcPct val="90000"/>
              </a:lnSpc>
              <a:spcBef>
                <a:spcPts val="797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доц.,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к.геогр.н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Ячнюк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М.О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(7) –</a:t>
            </a:r>
            <a:r>
              <a:rPr kumimoji="0" lang="uk-UA" sz="2233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№</a:t>
            </a:r>
            <a:r>
              <a:rPr kumimoji="0" lang="uk-UA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</a:t>
            </a:r>
            <a:r>
              <a:rPr kumimoji="0" lang="uk-UA" sz="2233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; </a:t>
            </a:r>
            <a:r>
              <a:rPr kumimoji="0" lang="uk-UA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3; 4; 12; </a:t>
            </a:r>
            <a:r>
              <a:rPr kumimoji="0" lang="uk-UA" sz="2233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14; 15; 19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Інше: </a:t>
            </a:r>
            <a:r>
              <a:rPr kumimoji="0" lang="uk-UA" sz="2233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гарант ОП; куратор;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13620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233154-D415-B443-BB66-772A41869C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A41318D-C6DF-F411-8FF1-609A4A1CFB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600" y="1067090"/>
            <a:ext cx="9421091" cy="1325563"/>
          </a:xfrm>
        </p:spPr>
        <p:txBody>
          <a:bodyPr>
            <a:normAutofit/>
          </a:bodyPr>
          <a:lstStyle/>
          <a:p>
            <a:pPr algn="just"/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 кадровий потенціал географічного факультету </a:t>
            </a:r>
            <a:r>
              <a:rPr lang="uk-UA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(відповідність Ліцензійним умовам провадження освітньої діяльності)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2413D77-2F22-64C9-D5B9-E278489525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600" y="2318326"/>
            <a:ext cx="9620249" cy="45396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Кафедра географії України та </a:t>
            </a:r>
            <a:r>
              <a:rPr lang="uk-UA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регіоналістики</a:t>
            </a:r>
            <a:r>
              <a:rPr lang="uk-UA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buFontTx/>
              <a:buChar char="-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доц., к. 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геогр.н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Костащук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В.І.  (6) -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№1; 4; 12;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14;15; 19</a:t>
            </a:r>
          </a:p>
          <a:p>
            <a:pPr marL="0" indent="0">
              <a:buNone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Інше:  куратор</a:t>
            </a:r>
          </a:p>
          <a:p>
            <a:pPr marL="0" marR="0" lvl="0" indent="0" algn="l" defTabSz="729143" rtl="0" eaLnBrk="1" fontAlgn="auto" latinLnBrk="0" hangingPunct="1">
              <a:lnSpc>
                <a:spcPct val="90000"/>
              </a:lnSpc>
              <a:spcBef>
                <a:spcPts val="79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uk-UA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kumimoji="0" lang="uk-UA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 Кафедра геодезії, картографії та управління територіями:</a:t>
            </a:r>
            <a:endParaRPr lang="uk-UA" sz="28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доц., 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к.геогр.н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Білокриницький</a:t>
            </a:r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С.М. (4)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kumimoji="0" lang="uk-UA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№ 3; 4; </a:t>
            </a:r>
            <a:r>
              <a:rPr kumimoji="0" lang="uk-UA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19; 20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Інше:  </a:t>
            </a:r>
          </a:p>
          <a:p>
            <a:pPr>
              <a:buFontTx/>
              <a:buChar char="-"/>
            </a:pP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асист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Сабадаш В.І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(6) – </a:t>
            </a:r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№ 3; 4;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11; 15; 19; 20</a:t>
            </a:r>
          </a:p>
          <a:p>
            <a:pPr marL="0" indent="0">
              <a:buNone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Інше: куратор</a:t>
            </a:r>
          </a:p>
        </p:txBody>
      </p:sp>
    </p:spTree>
    <p:extLst>
      <p:ext uri="{BB962C8B-B14F-4D97-AF65-F5344CB8AC3E}">
        <p14:creationId xmlns:p14="http://schemas.microsoft.com/office/powerpoint/2010/main" val="23275932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74B892-EF87-4162-65C0-3F5C8646A8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69FE090-4324-7D3E-6A2D-30612CC90C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600" y="1067090"/>
            <a:ext cx="9421091" cy="1325563"/>
          </a:xfrm>
        </p:spPr>
        <p:txBody>
          <a:bodyPr>
            <a:normAutofit/>
          </a:bodyPr>
          <a:lstStyle/>
          <a:p>
            <a:pPr algn="just"/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 кадровий потенціал географічного факультету </a:t>
            </a:r>
            <a:r>
              <a:rPr lang="uk-UA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(відповідність Ліцензійним умовам провадження освітньої діяльності)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7C34140-0D56-7C18-327E-2BC1A4809B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600" y="2318326"/>
            <a:ext cx="9620249" cy="453967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Кафедра географії та менеджменту туризму:</a:t>
            </a:r>
          </a:p>
          <a:p>
            <a:pPr>
              <a:buFontTx/>
              <a:buChar char="-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доц., 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к.геогр.н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Брик С.Д. (6) 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3; 4; 12;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14; 19</a:t>
            </a:r>
          </a:p>
          <a:p>
            <a:pPr marL="0" indent="0">
              <a:buNone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Інше: куратор; 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заст.декана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buFontTx/>
              <a:buChar char="-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доц., 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к.геогр.н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Іванунік</a:t>
            </a:r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В.О. (6)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kumimoji="0" lang="uk-UA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№</a:t>
            </a:r>
            <a:r>
              <a:rPr kumimoji="0" lang="uk-UA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</a:t>
            </a:r>
            <a:r>
              <a:rPr kumimoji="0" lang="uk-UA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; </a:t>
            </a:r>
            <a:r>
              <a:rPr kumimoji="0" lang="uk-UA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3; 4; 12;</a:t>
            </a:r>
            <a:r>
              <a:rPr kumimoji="0" lang="uk-UA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19;20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Інше: куратор</a:t>
            </a:r>
          </a:p>
          <a:p>
            <a:pPr>
              <a:buFontTx/>
              <a:buChar char="-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доц., 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к.геогр.н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Скутар</a:t>
            </a:r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Т.Д. (6)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№ 3; 4; 12; </a:t>
            </a:r>
            <a:r>
              <a:rPr lang="uk-UA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14; 19</a:t>
            </a:r>
          </a:p>
          <a:p>
            <a:pPr marL="0" indent="0">
              <a:buNone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Інше: гарант ОП, куратор</a:t>
            </a:r>
          </a:p>
          <a:p>
            <a:pPr>
              <a:buFontTx/>
              <a:buChar char="-"/>
            </a:pP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асист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., к. 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геогр.н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Смик О.С. (5)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№</a:t>
            </a:r>
            <a:r>
              <a:rPr kumimoji="0" lang="uk-UA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№</a:t>
            </a:r>
            <a:r>
              <a:rPr kumimoji="0" lang="uk-UA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</a:t>
            </a:r>
            <a:r>
              <a:rPr kumimoji="0" lang="uk-UA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; </a:t>
            </a:r>
            <a:r>
              <a:rPr kumimoji="0" lang="uk-UA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3; 4; 12;</a:t>
            </a:r>
            <a:r>
              <a:rPr kumimoji="0" lang="uk-UA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19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Інше: куратор, секретар 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методради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270984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</TotalTime>
  <Words>3470</Words>
  <Application>Microsoft Office PowerPoint</Application>
  <PresentationFormat>Довільний</PresentationFormat>
  <Paragraphs>383</Paragraphs>
  <Slides>25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25</vt:i4>
      </vt:variant>
    </vt:vector>
  </HeadingPairs>
  <TitlesOfParts>
    <vt:vector size="30" baseType="lpstr">
      <vt:lpstr>Arial</vt:lpstr>
      <vt:lpstr>Calibri</vt:lpstr>
      <vt:lpstr>Calibri Light</vt:lpstr>
      <vt:lpstr>Times New Roman</vt:lpstr>
      <vt:lpstr>Тема Office</vt:lpstr>
      <vt:lpstr>Презентація PowerPoint</vt:lpstr>
      <vt:lpstr>Порядок денний: </vt:lpstr>
      <vt:lpstr>Порядок денний</vt:lpstr>
      <vt:lpstr>Типові навчальні плани:</vt:lpstr>
      <vt:lpstr>Про кадровий потенціал географічного факультету (відповідність Ліцензійним умовам провадження освітньої діяльності)</vt:lpstr>
      <vt:lpstr>Про кадровий потенціал географічного факультету (відповідність Ліцензійним умовам провадження освітньої діяльності)</vt:lpstr>
      <vt:lpstr>Про кадровий потенціал географічного факультету (відповідність Ліцензійним умовам провадження освітньої діяльності)</vt:lpstr>
      <vt:lpstr>Про кадровий потенціал географічного факультету (відповідність Ліцензійним умовам провадження освітньої діяльності)</vt:lpstr>
      <vt:lpstr>Про кадровий потенціал географічного факультету (відповідність Ліцензійним умовам провадження освітньої діяльності)</vt:lpstr>
      <vt:lpstr>Зміни до ОП «Регіональний розвиток і просторове планування» (магістр)</vt:lpstr>
      <vt:lpstr>Зміни до ОП «Регіональний розвиток і просторове планування» (магістр)</vt:lpstr>
      <vt:lpstr>Зміни до ОП «Регіональний розвиток і просторове планування» (магістр)</vt:lpstr>
      <vt:lpstr>Зміни до ОП «Регіональний розвиток і просторове планування» (магістр)</vt:lpstr>
      <vt:lpstr>Зміни до ОП «Геосистеми та георизики» (бакалавр)</vt:lpstr>
      <vt:lpstr>Зміни до ОП «Геосистеми та георизики» (бакалавр)</vt:lpstr>
      <vt:lpstr>Зміни до ОП «Геосистеми та георизики» (бакалавр)</vt:lpstr>
      <vt:lpstr>Зміни до ОП «Геосистеми та георизики» (бакалавр)</vt:lpstr>
      <vt:lpstr>Зміни до ОП «Геосистеми та георизики» (бакалавр)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Admin</cp:lastModifiedBy>
  <cp:revision>65</cp:revision>
  <cp:lastPrinted>2025-03-12T11:48:10Z</cp:lastPrinted>
  <dcterms:created xsi:type="dcterms:W3CDTF">2023-02-14T20:40:49Z</dcterms:created>
  <dcterms:modified xsi:type="dcterms:W3CDTF">2026-04-17T06:20:15Z</dcterms:modified>
</cp:coreProperties>
</file>