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9" r:id="rId2"/>
    <p:sldId id="256" r:id="rId3"/>
    <p:sldId id="302" r:id="rId4"/>
    <p:sldId id="323" r:id="rId5"/>
    <p:sldId id="324" r:id="rId6"/>
    <p:sldId id="258" r:id="rId7"/>
    <p:sldId id="306" r:id="rId8"/>
    <p:sldId id="260" r:id="rId9"/>
    <p:sldId id="332" r:id="rId10"/>
    <p:sldId id="311" r:id="rId11"/>
    <p:sldId id="314" r:id="rId12"/>
    <p:sldId id="315" r:id="rId13"/>
    <p:sldId id="316" r:id="rId14"/>
    <p:sldId id="317" r:id="rId15"/>
    <p:sldId id="266" r:id="rId16"/>
    <p:sldId id="313" r:id="rId17"/>
    <p:sldId id="321" r:id="rId18"/>
    <p:sldId id="341" r:id="rId19"/>
    <p:sldId id="342" r:id="rId20"/>
    <p:sldId id="319" r:id="rId21"/>
    <p:sldId id="320" r:id="rId22"/>
    <p:sldId id="339" r:id="rId23"/>
    <p:sldId id="340" r:id="rId24"/>
    <p:sldId id="343" r:id="rId25"/>
    <p:sldId id="318" r:id="rId26"/>
    <p:sldId id="322" r:id="rId27"/>
    <p:sldId id="330" r:id="rId28"/>
    <p:sldId id="331" r:id="rId29"/>
    <p:sldId id="325" r:id="rId30"/>
    <p:sldId id="326" r:id="rId31"/>
    <p:sldId id="327" r:id="rId32"/>
    <p:sldId id="335" r:id="rId33"/>
    <p:sldId id="334" r:id="rId34"/>
    <p:sldId id="333" r:id="rId35"/>
    <p:sldId id="336" r:id="rId36"/>
    <p:sldId id="344" r:id="rId37"/>
    <p:sldId id="338" r:id="rId38"/>
    <p:sldId id="279" r:id="rId39"/>
    <p:sldId id="288" r:id="rId40"/>
    <p:sldId id="345" r:id="rId41"/>
    <p:sldId id="346" r:id="rId42"/>
    <p:sldId id="347" r:id="rId43"/>
    <p:sldId id="348" r:id="rId44"/>
    <p:sldId id="349" r:id="rId45"/>
    <p:sldId id="301" r:id="rId46"/>
    <p:sldId id="308" r:id="rId47"/>
    <p:sldId id="312" r:id="rId48"/>
    <p:sldId id="310" r:id="rId49"/>
    <p:sldId id="309"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86" autoAdjust="0"/>
    <p:restoredTop sz="94676" autoAdjust="0"/>
  </p:normalViewPr>
  <p:slideViewPr>
    <p:cSldViewPr>
      <p:cViewPr>
        <p:scale>
          <a:sx n="94" d="100"/>
          <a:sy n="94" d="100"/>
        </p:scale>
        <p:origin x="-2124" y="-45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B19B0651-EE4F-4900-A07F-96A6BFA9D0F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04.12.2024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pPr/>
              <a:t>04.12.2024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zakon.rada.gov.ua/laws/show/z0155-17" TargetMode="External"/><Relationship Id="rId2" Type="http://schemas.openxmlformats.org/officeDocument/2006/relationships/hyperlink" Target="https://mon.gov.ua/nauka/nauka-2/atestatsiya-kadriv-vishchoi-kvalifikatsii/naukovi-fakhovi-vidannya" TargetMode="External"/><Relationship Id="rId1" Type="http://schemas.openxmlformats.org/officeDocument/2006/relationships/slideLayout" Target="../slideLayouts/slideLayout2.xml"/><Relationship Id="rId4" Type="http://schemas.openxmlformats.org/officeDocument/2006/relationships/hyperlink" Target="https://www.chnu.edu.ua/media/hzljd51f/polozhennia-pro-atestatsiiu-zdobuvachiv-vyshchoi-osvity-stupenia-doktora-filosofii.pdf"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ips.ligazakon.net/document/view/re37976?an=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ebinar.ukrintei.ua/playback/presentation/2.3/6c79f5a6b4b803f3de374a2c789e34c26dec34c2-1693897897376" TargetMode="External"/><Relationship Id="rId2" Type="http://schemas.openxmlformats.org/officeDocument/2006/relationships/hyperlink" Target="https://dir.ukrintei.u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3141110"/>
          </a:xfrm>
        </p:spPr>
        <p:txBody>
          <a:bodyPr/>
          <a:lstStyle/>
          <a:p>
            <a:pPr algn="ctr"/>
            <a:r>
              <a:rPr lang="uk-UA" b="1" dirty="0">
                <a:solidFill>
                  <a:srgbClr val="C00000"/>
                </a:solidFill>
                <a:effectLst/>
                <a:latin typeface="Times New Roman" panose="02020603050405020304" pitchFamily="18" charset="0"/>
                <a:cs typeface="Times New Roman" panose="02020603050405020304" pitchFamily="18" charset="0"/>
              </a:rPr>
              <a:t>Атестація </a:t>
            </a:r>
            <a:r>
              <a:rPr lang="en-US" b="1" dirty="0">
                <a:solidFill>
                  <a:srgbClr val="C00000"/>
                </a:solidFill>
                <a:effectLst/>
                <a:latin typeface="Times New Roman" panose="02020603050405020304" pitchFamily="18" charset="0"/>
                <a:cs typeface="Times New Roman" panose="02020603050405020304" pitchFamily="18" charset="0"/>
              </a:rPr>
              <a:t>PhD 2024</a:t>
            </a:r>
            <a:endParaRPr lang="ru-RU" b="1" dirty="0">
              <a:solidFill>
                <a:srgbClr val="C00000"/>
              </a:solidFill>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432560" y="1850064"/>
            <a:ext cx="7406640" cy="2293316"/>
          </a:xfrm>
        </p:spPr>
        <p:txBody>
          <a:bodyPr/>
          <a:lstStyle/>
          <a:p>
            <a:endParaRPr lang="ru-RU" dirty="0"/>
          </a:p>
        </p:txBody>
      </p:sp>
    </p:spTree>
    <p:extLst>
      <p:ext uri="{BB962C8B-B14F-4D97-AF65-F5344CB8AC3E}">
        <p14:creationId xmlns="" xmlns:p14="http://schemas.microsoft.com/office/powerpoint/2010/main" val="2669379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225536"/>
          </a:xfrm>
        </p:spPr>
        <p:txBody>
          <a:bodyPr>
            <a:normAutofit/>
          </a:bodyPr>
          <a:lstStyle/>
          <a:p>
            <a:pPr algn="ctr"/>
            <a:r>
              <a:rPr lang="uk-UA" sz="3200" b="1" dirty="0" smtClean="0">
                <a:solidFill>
                  <a:srgbClr val="FF0000"/>
                </a:solidFill>
              </a:rPr>
              <a:t>за 9 місяців </a:t>
            </a:r>
            <a:br>
              <a:rPr lang="uk-UA" sz="3200" b="1" dirty="0" smtClean="0">
                <a:solidFill>
                  <a:srgbClr val="FF0000"/>
                </a:solidFill>
              </a:rPr>
            </a:br>
            <a:r>
              <a:rPr lang="uk-UA" sz="3200" b="1" dirty="0" smtClean="0">
                <a:solidFill>
                  <a:srgbClr val="FF0000"/>
                </a:solidFill>
              </a:rPr>
              <a:t>до завершення терміну навчання</a:t>
            </a:r>
            <a:endParaRPr lang="uk-UA" sz="3200" dirty="0">
              <a:solidFill>
                <a:srgbClr val="FF0000"/>
              </a:solidFill>
            </a:endParaRPr>
          </a:p>
        </p:txBody>
      </p:sp>
      <p:sp>
        <p:nvSpPr>
          <p:cNvPr id="3" name="Содержимое 2"/>
          <p:cNvSpPr>
            <a:spLocks noGrp="1"/>
          </p:cNvSpPr>
          <p:nvPr>
            <p:ph idx="1"/>
          </p:nvPr>
        </p:nvSpPr>
        <p:spPr>
          <a:xfrm>
            <a:off x="1435608" y="1785926"/>
            <a:ext cx="7498080" cy="4929222"/>
          </a:xfrm>
        </p:spPr>
        <p:txBody>
          <a:bodyPr>
            <a:normAutofit/>
          </a:bodyPr>
          <a:lstStyle/>
          <a:p>
            <a:pPr lvl="0">
              <a:buNone/>
            </a:pPr>
            <a:r>
              <a:rPr lang="uk-UA" sz="4000" b="1" dirty="0" smtClean="0"/>
              <a:t>1. Перевірка наявності необхідних публікацій аспіранта до захисту </a:t>
            </a:r>
          </a:p>
          <a:p>
            <a:pPr>
              <a:buNone/>
            </a:pPr>
            <a:r>
              <a:rPr lang="uk-UA" sz="4000" dirty="0" smtClean="0">
                <a:solidFill>
                  <a:srgbClr val="FF0000"/>
                </a:solidFill>
              </a:rPr>
              <a:t>    (У</a:t>
            </a:r>
            <a:r>
              <a:rPr lang="uk-UA" sz="4000" i="1" dirty="0" smtClean="0">
                <a:solidFill>
                  <a:srgbClr val="FF0000"/>
                </a:solidFill>
              </a:rPr>
              <a:t>чений секретар</a:t>
            </a:r>
            <a:r>
              <a:rPr lang="uk-UA" sz="4000" dirty="0" smtClean="0">
                <a:solidFill>
                  <a:srgbClr val="FF0000"/>
                </a:solidFill>
              </a:rPr>
              <a:t>)</a:t>
            </a:r>
          </a:p>
          <a:p>
            <a:pPr algn="just">
              <a:buNone/>
            </a:pPr>
            <a:r>
              <a:rPr lang="uk-UA" sz="5000" b="1" dirty="0" smtClean="0"/>
              <a:t> </a:t>
            </a:r>
            <a:endParaRPr lang="uk-UA" sz="5000" dirty="0" smtClean="0"/>
          </a:p>
          <a:p>
            <a:pPr>
              <a:buNone/>
            </a:pPr>
            <a:r>
              <a:rPr lang="uk-UA" dirty="0" smtClean="0"/>
              <a:t> </a:t>
            </a:r>
          </a:p>
          <a:p>
            <a:pPr>
              <a:buNone/>
            </a:pP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b="1" dirty="0" smtClean="0"/>
              <a:t>Наукові результати дисертації мають бути висвітлені не менше ніж у трьох наукових публікаціях</a:t>
            </a:r>
            <a:r>
              <a:rPr lang="uk-UA" sz="2800" dirty="0" smtClean="0"/>
              <a:t>, до яких зараховуються: </a:t>
            </a:r>
            <a:endParaRPr lang="uk-UA" sz="2800" dirty="0"/>
          </a:p>
        </p:txBody>
      </p:sp>
      <p:sp>
        <p:nvSpPr>
          <p:cNvPr id="3" name="Содержимое 2"/>
          <p:cNvSpPr>
            <a:spLocks noGrp="1"/>
          </p:cNvSpPr>
          <p:nvPr>
            <p:ph idx="1"/>
          </p:nvPr>
        </p:nvSpPr>
        <p:spPr/>
        <p:txBody>
          <a:bodyPr>
            <a:normAutofit fontScale="25000" lnSpcReduction="20000"/>
          </a:bodyPr>
          <a:lstStyle/>
          <a:p>
            <a:pPr>
              <a:buNone/>
            </a:pPr>
            <a:r>
              <a:rPr lang="uk-UA" dirty="0" smtClean="0"/>
              <a:t> </a:t>
            </a:r>
          </a:p>
          <a:p>
            <a:pPr marL="996696" indent="-914400" algn="just">
              <a:buNone/>
            </a:pPr>
            <a:r>
              <a:rPr lang="uk-UA" sz="6400" dirty="0" smtClean="0"/>
              <a:t>1.1. </a:t>
            </a:r>
            <a:r>
              <a:rPr lang="uk-UA" sz="6400" b="1" dirty="0" smtClean="0">
                <a:solidFill>
                  <a:srgbClr val="FF0000"/>
                </a:solidFill>
              </a:rPr>
              <a:t>статті у наукових виданнях, включених на дату опублікування до</a:t>
            </a:r>
          </a:p>
          <a:p>
            <a:pPr marL="996696" indent="-914400" algn="just">
              <a:buNone/>
            </a:pPr>
            <a:r>
              <a:rPr lang="uk-UA" sz="6400" b="1" dirty="0" smtClean="0">
                <a:solidFill>
                  <a:srgbClr val="FF0000"/>
                </a:solidFill>
              </a:rPr>
              <a:t>переліку наукових фахових видань України</a:t>
            </a:r>
            <a:r>
              <a:rPr lang="uk-UA" sz="6400" dirty="0" smtClean="0"/>
              <a:t>. Якщо така стаття опублікована у</a:t>
            </a:r>
          </a:p>
          <a:p>
            <a:pPr marL="996696" indent="-914400" algn="just">
              <a:buNone/>
            </a:pPr>
            <a:r>
              <a:rPr lang="uk-UA" sz="6400" dirty="0" smtClean="0"/>
              <a:t>співавторстві, у дисертації зазначається особистий внесок кожного автора.</a:t>
            </a:r>
          </a:p>
          <a:p>
            <a:pPr marL="996696" indent="-914400" algn="just">
              <a:buNone/>
            </a:pPr>
            <a:r>
              <a:rPr lang="uk-UA" sz="6400" dirty="0" smtClean="0"/>
              <a:t>Якщо число співавторів у такій статті (разом із здобувачем) становить більше</a:t>
            </a:r>
          </a:p>
          <a:p>
            <a:pPr marL="996696" indent="-914400" algn="just">
              <a:buNone/>
            </a:pPr>
            <a:r>
              <a:rPr lang="uk-UA" sz="6400" dirty="0" smtClean="0"/>
              <a:t>двох осіб, така стаття прирівнюється до 0,5 публікації (крім публікацій,</a:t>
            </a:r>
          </a:p>
          <a:p>
            <a:pPr marL="996696" indent="-914400" algn="just">
              <a:buNone/>
            </a:pPr>
            <a:r>
              <a:rPr lang="uk-UA" sz="6400" dirty="0" smtClean="0"/>
              <a:t>визначених підпунктом 2 цього пункту); </a:t>
            </a:r>
          </a:p>
          <a:p>
            <a:pPr marL="996696" indent="-914400" algn="just">
              <a:buNone/>
            </a:pPr>
            <a:r>
              <a:rPr lang="uk-UA" sz="6400" dirty="0" smtClean="0"/>
              <a:t>1.2. </a:t>
            </a:r>
            <a:r>
              <a:rPr lang="uk-UA" sz="6400" b="1" dirty="0" smtClean="0">
                <a:solidFill>
                  <a:srgbClr val="FF0000"/>
                </a:solidFill>
              </a:rPr>
              <a:t>статті у періодичних наукових виданнях, проіндексованих у базах даних</a:t>
            </a:r>
          </a:p>
          <a:p>
            <a:pPr marL="996696" indent="-914400" algn="just">
              <a:buNone/>
            </a:pPr>
            <a:r>
              <a:rPr lang="en-US" sz="6400" dirty="0" smtClean="0">
                <a:solidFill>
                  <a:srgbClr val="FF0000"/>
                </a:solidFill>
              </a:rPr>
              <a:t>Web of Science Core Collection </a:t>
            </a:r>
            <a:r>
              <a:rPr lang="uk-UA" sz="6400" dirty="0" smtClean="0">
                <a:solidFill>
                  <a:srgbClr val="FF0000"/>
                </a:solidFill>
              </a:rPr>
              <a:t>та/або </a:t>
            </a:r>
            <a:r>
              <a:rPr lang="en-US" sz="6400" dirty="0" smtClean="0">
                <a:solidFill>
                  <a:srgbClr val="FF0000"/>
                </a:solidFill>
              </a:rPr>
              <a:t>Scopus </a:t>
            </a:r>
            <a:r>
              <a:rPr lang="en-US" sz="6400" dirty="0" smtClean="0"/>
              <a:t>(</a:t>
            </a:r>
            <a:r>
              <a:rPr lang="uk-UA" sz="6400" b="1" u="sng" dirty="0" smtClean="0"/>
              <a:t>крім видань держави,</a:t>
            </a:r>
          </a:p>
          <a:p>
            <a:pPr marL="996696" indent="-914400" algn="just">
              <a:buNone/>
            </a:pPr>
            <a:r>
              <a:rPr lang="uk-UA" sz="6400" b="1" u="sng" dirty="0" smtClean="0"/>
              <a:t>визнаної Верховною Радою України державою-агресором</a:t>
            </a:r>
            <a:r>
              <a:rPr lang="uk-UA" sz="6400" dirty="0" smtClean="0"/>
              <a:t>); </a:t>
            </a:r>
          </a:p>
          <a:p>
            <a:pPr marL="996696" indent="-914400" algn="just">
              <a:buNone/>
            </a:pPr>
            <a:r>
              <a:rPr lang="uk-UA" sz="6400" dirty="0" smtClean="0"/>
              <a:t>1.3. </a:t>
            </a:r>
            <a:r>
              <a:rPr lang="uk-UA" sz="6400" b="1" dirty="0" smtClean="0">
                <a:solidFill>
                  <a:srgbClr val="FF0000"/>
                </a:solidFill>
              </a:rPr>
              <a:t>не більше одного патенту на винахід, що пройшов кваліфікаційну</a:t>
            </a:r>
          </a:p>
          <a:p>
            <a:pPr marL="996696" indent="-914400" algn="just">
              <a:buNone/>
            </a:pPr>
            <a:r>
              <a:rPr lang="uk-UA" sz="6400" b="1" dirty="0" smtClean="0">
                <a:solidFill>
                  <a:srgbClr val="FF0000"/>
                </a:solidFill>
              </a:rPr>
              <a:t>експертизу та безпосередньо стосується наукових результатів дисертації,</a:t>
            </a:r>
            <a:r>
              <a:rPr lang="uk-UA" sz="6400" dirty="0" smtClean="0">
                <a:solidFill>
                  <a:srgbClr val="FF0000"/>
                </a:solidFill>
              </a:rPr>
              <a:t> </a:t>
            </a:r>
            <a:r>
              <a:rPr lang="uk-UA" sz="6400" dirty="0" smtClean="0"/>
              <a:t>що</a:t>
            </a:r>
          </a:p>
          <a:p>
            <a:pPr marL="996696" indent="-914400" algn="just">
              <a:buNone/>
            </a:pPr>
            <a:r>
              <a:rPr lang="uk-UA" sz="6400" dirty="0" smtClean="0"/>
              <a:t>прирівнюється до однієї наукової публікації; </a:t>
            </a:r>
          </a:p>
          <a:p>
            <a:pPr marL="996696" indent="-914400" algn="just">
              <a:buNone/>
            </a:pPr>
            <a:r>
              <a:rPr lang="uk-UA" sz="6400" dirty="0" smtClean="0"/>
              <a:t>1.4. </a:t>
            </a:r>
            <a:r>
              <a:rPr lang="uk-UA" sz="6400" b="1" dirty="0" smtClean="0">
                <a:solidFill>
                  <a:srgbClr val="FF0000"/>
                </a:solidFill>
              </a:rPr>
              <a:t>одноосібні монографії, що рекомендовані до друку вченими радами</a:t>
            </a:r>
          </a:p>
          <a:p>
            <a:pPr marL="996696" indent="-914400" algn="just">
              <a:buNone/>
            </a:pPr>
            <a:r>
              <a:rPr lang="uk-UA" sz="6400" b="1" dirty="0" smtClean="0">
                <a:solidFill>
                  <a:srgbClr val="FF0000"/>
                </a:solidFill>
              </a:rPr>
              <a:t>закладів та пройшли рецензування</a:t>
            </a:r>
            <a:r>
              <a:rPr lang="uk-UA" sz="6400" dirty="0" smtClean="0"/>
              <a:t>, </a:t>
            </a:r>
            <a:r>
              <a:rPr lang="uk-UA" sz="6400" b="1" u="sng" dirty="0" smtClean="0"/>
              <a:t>крім одноосібних монографій, виданих у</a:t>
            </a:r>
          </a:p>
          <a:p>
            <a:pPr marL="996696" indent="-914400" algn="just">
              <a:buNone/>
            </a:pPr>
            <a:r>
              <a:rPr lang="uk-UA" sz="6400" b="1" u="sng" dirty="0" smtClean="0"/>
              <a:t>державі, визнаній Верховною Радою України державою-агресором</a:t>
            </a:r>
            <a:r>
              <a:rPr lang="uk-UA" sz="6400" dirty="0" smtClean="0"/>
              <a:t>. </a:t>
            </a:r>
            <a:r>
              <a:rPr lang="uk-UA" sz="6400" i="1" dirty="0" smtClean="0">
                <a:solidFill>
                  <a:srgbClr val="FF0000"/>
                </a:solidFill>
              </a:rPr>
              <a:t>До</a:t>
            </a:r>
          </a:p>
          <a:p>
            <a:pPr marL="996696" indent="-914400" algn="just">
              <a:buNone/>
            </a:pPr>
            <a:r>
              <a:rPr lang="uk-UA" sz="6400" i="1" dirty="0" smtClean="0">
                <a:solidFill>
                  <a:srgbClr val="FF0000"/>
                </a:solidFill>
              </a:rPr>
              <a:t>одноосібних монографій прирівнюються одноосібні розділи у колективних</a:t>
            </a:r>
          </a:p>
          <a:p>
            <a:pPr marL="996696" indent="-914400" algn="just">
              <a:buNone/>
            </a:pPr>
            <a:r>
              <a:rPr lang="uk-UA" sz="6400" i="1" dirty="0" smtClean="0">
                <a:solidFill>
                  <a:srgbClr val="FF0000"/>
                </a:solidFill>
              </a:rPr>
              <a:t>монографіях за тих же умов.</a:t>
            </a:r>
            <a:endParaRPr lang="uk-UA" sz="6400" i="1"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368280"/>
          </a:xfrm>
        </p:spPr>
        <p:txBody>
          <a:bodyPr>
            <a:normAutofit fontScale="90000"/>
          </a:bodyPr>
          <a:lstStyle/>
          <a:p>
            <a:endParaRPr lang="uk-UA" dirty="0"/>
          </a:p>
        </p:txBody>
      </p:sp>
      <p:sp>
        <p:nvSpPr>
          <p:cNvPr id="3" name="Содержимое 2"/>
          <p:cNvSpPr>
            <a:spLocks noGrp="1"/>
          </p:cNvSpPr>
          <p:nvPr>
            <p:ph idx="1"/>
          </p:nvPr>
        </p:nvSpPr>
        <p:spPr>
          <a:xfrm>
            <a:off x="1435608" y="1142984"/>
            <a:ext cx="7498080" cy="5105416"/>
          </a:xfrm>
        </p:spPr>
        <p:txBody>
          <a:bodyPr>
            <a:normAutofit fontScale="70000" lnSpcReduction="20000"/>
          </a:bodyPr>
          <a:lstStyle/>
          <a:p>
            <a:r>
              <a:rPr lang="uk-UA" dirty="0" smtClean="0"/>
              <a:t>Стаття у виданні, віднесеному до першого – третього </a:t>
            </a:r>
            <a:r>
              <a:rPr lang="uk-UA" dirty="0" err="1" smtClean="0"/>
              <a:t>квартилів</a:t>
            </a:r>
            <a:r>
              <a:rPr lang="uk-UA" dirty="0" smtClean="0"/>
              <a:t> (</a:t>
            </a:r>
            <a:r>
              <a:rPr lang="en-US" dirty="0" smtClean="0"/>
              <a:t>Q1 – Q3) </a:t>
            </a:r>
            <a:r>
              <a:rPr lang="uk-UA" dirty="0" smtClean="0"/>
              <a:t>відповідно до класифікації </a:t>
            </a:r>
            <a:r>
              <a:rPr lang="en-US" dirty="0" err="1" smtClean="0"/>
              <a:t>SCImago</a:t>
            </a:r>
            <a:r>
              <a:rPr lang="en-US" dirty="0" smtClean="0"/>
              <a:t> Journal and Country Rank </a:t>
            </a:r>
            <a:r>
              <a:rPr lang="uk-UA" dirty="0" smtClean="0"/>
              <a:t>або </a:t>
            </a:r>
            <a:r>
              <a:rPr lang="en-US" dirty="0" smtClean="0"/>
              <a:t>Journal Citation Reports, </a:t>
            </a:r>
            <a:r>
              <a:rPr lang="uk-UA" dirty="0" smtClean="0"/>
              <a:t>чи одноосібна монографія, що відповідає зазначеним вимогам, прирівнюється до двох наукових публікацій. </a:t>
            </a:r>
          </a:p>
          <a:p>
            <a:pPr>
              <a:buNone/>
            </a:pPr>
            <a:endParaRPr lang="uk-UA" dirty="0" smtClean="0"/>
          </a:p>
          <a:p>
            <a:r>
              <a:rPr lang="uk-UA" dirty="0" smtClean="0"/>
              <a:t>Належність наукового видання до першого – третього </a:t>
            </a:r>
            <a:r>
              <a:rPr lang="uk-UA" dirty="0" err="1" smtClean="0"/>
              <a:t>квартилів</a:t>
            </a:r>
            <a:r>
              <a:rPr lang="uk-UA" dirty="0" smtClean="0"/>
              <a:t> (</a:t>
            </a:r>
            <a:r>
              <a:rPr lang="en-US" dirty="0" smtClean="0"/>
              <a:t>Q1 –Q3) </a:t>
            </a:r>
            <a:r>
              <a:rPr lang="uk-UA" dirty="0" smtClean="0"/>
              <a:t>відповідно до класифікації </a:t>
            </a:r>
            <a:r>
              <a:rPr lang="en-US" dirty="0" err="1" smtClean="0"/>
              <a:t>SCImago</a:t>
            </a:r>
            <a:r>
              <a:rPr lang="en-US" dirty="0" smtClean="0"/>
              <a:t> Journal and Country Rank </a:t>
            </a:r>
            <a:r>
              <a:rPr lang="uk-UA" dirty="0" smtClean="0"/>
              <a:t>або </a:t>
            </a:r>
            <a:r>
              <a:rPr lang="en-US" dirty="0" smtClean="0"/>
              <a:t>Journal Citation Reports </a:t>
            </a:r>
            <a:r>
              <a:rPr lang="uk-UA" dirty="0" smtClean="0"/>
              <a:t>визначається згідно з рейтингом у році, в якому опублікована відповідна публікація здобувача або у разі, коли рейтинг за відповідний рік не опублікований на дату утворення разової ради, згідно з останнім 7 опублікованим рейтингом.</a:t>
            </a: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85000" lnSpcReduction="20000"/>
          </a:bodyPr>
          <a:lstStyle/>
          <a:p>
            <a:r>
              <a:rPr lang="uk-UA" b="1" dirty="0" smtClean="0"/>
              <a:t>Наукові публікації здобувача, що видаються в Україні, публікуються державною мовою, англійською мовою та/або іншими офіційними мовами Європейського Союзу</a:t>
            </a:r>
            <a:r>
              <a:rPr lang="uk-UA" dirty="0" smtClean="0"/>
              <a:t>. Публікація, оприлюднена в Україні англійською мовою та/або іншими офіційними мовами Європейського Союзу, має супроводжуватися анотацією та переліком ключових слів державною мовою. </a:t>
            </a:r>
          </a:p>
          <a:p>
            <a:r>
              <a:rPr lang="uk-UA" dirty="0" smtClean="0"/>
              <a:t>Для статей, опублікованих у міжнародних фахових виданнях іншими, ніж англійська, мовами, разова рада своїм рішенням може зобов'язати надати переклад або коротку анотацію статті державною мовою.</a:t>
            </a:r>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ru-RU" dirty="0" err="1" smtClean="0"/>
              <a:t>Статті</a:t>
            </a:r>
            <a:r>
              <a:rPr lang="ru-RU" dirty="0" smtClean="0"/>
              <a:t> </a:t>
            </a:r>
            <a:r>
              <a:rPr lang="ru-RU" dirty="0" err="1" smtClean="0"/>
              <a:t>зараховуються</a:t>
            </a:r>
            <a:r>
              <a:rPr lang="ru-RU" dirty="0" smtClean="0"/>
              <a:t> за темою </a:t>
            </a:r>
            <a:r>
              <a:rPr lang="ru-RU" dirty="0" err="1" smtClean="0"/>
              <a:t>дисертації</a:t>
            </a:r>
            <a:r>
              <a:rPr lang="ru-RU" dirty="0" smtClean="0"/>
              <a:t> за </a:t>
            </a:r>
            <a:r>
              <a:rPr lang="ru-RU" dirty="0" err="1" smtClean="0"/>
              <a:t>умови</a:t>
            </a:r>
            <a:r>
              <a:rPr lang="ru-RU" dirty="0" smtClean="0"/>
              <a:t> </a:t>
            </a:r>
            <a:r>
              <a:rPr lang="ru-RU" dirty="0" err="1" smtClean="0"/>
              <a:t>обґрунтування</a:t>
            </a:r>
            <a:r>
              <a:rPr lang="ru-RU" dirty="0" smtClean="0"/>
              <a:t> </a:t>
            </a:r>
            <a:r>
              <a:rPr lang="ru-RU" dirty="0" err="1" smtClean="0"/>
              <a:t>отриманих</a:t>
            </a:r>
            <a:r>
              <a:rPr lang="ru-RU" dirty="0" smtClean="0"/>
              <a:t> </a:t>
            </a:r>
            <a:r>
              <a:rPr lang="ru-RU" dirty="0" err="1" smtClean="0"/>
              <a:t>наукових</a:t>
            </a:r>
            <a:r>
              <a:rPr lang="ru-RU" dirty="0" smtClean="0"/>
              <a:t> </a:t>
            </a:r>
            <a:r>
              <a:rPr lang="ru-RU" dirty="0" err="1" smtClean="0"/>
              <a:t>результатів</a:t>
            </a:r>
            <a:r>
              <a:rPr lang="ru-RU" dirty="0" smtClean="0"/>
              <a:t> </a:t>
            </a:r>
            <a:r>
              <a:rPr lang="ru-RU" dirty="0" err="1" smtClean="0"/>
              <a:t>відповідно</a:t>
            </a:r>
            <a:r>
              <a:rPr lang="ru-RU" dirty="0" smtClean="0"/>
              <a:t> до мети </a:t>
            </a:r>
            <a:r>
              <a:rPr lang="ru-RU" dirty="0" err="1" smtClean="0"/>
              <a:t>статті</a:t>
            </a:r>
            <a:r>
              <a:rPr lang="ru-RU" dirty="0" smtClean="0"/>
              <a:t> (</a:t>
            </a:r>
            <a:r>
              <a:rPr lang="ru-RU" dirty="0" err="1" smtClean="0"/>
              <a:t>поставленого</a:t>
            </a:r>
            <a:r>
              <a:rPr lang="ru-RU" dirty="0" smtClean="0"/>
              <a:t> </a:t>
            </a:r>
            <a:r>
              <a:rPr lang="ru-RU" dirty="0" err="1" smtClean="0"/>
              <a:t>завдання</a:t>
            </a:r>
            <a:r>
              <a:rPr lang="ru-RU" dirty="0" smtClean="0"/>
              <a:t>) та </a:t>
            </a:r>
            <a:r>
              <a:rPr lang="ru-RU" dirty="0" err="1" smtClean="0"/>
              <a:t>висновків</a:t>
            </a:r>
            <a:r>
              <a:rPr lang="ru-RU" dirty="0" smtClean="0"/>
              <a:t>, а </a:t>
            </a:r>
            <a:r>
              <a:rPr lang="ru-RU" dirty="0" err="1" smtClean="0"/>
              <a:t>також</a:t>
            </a:r>
            <a:r>
              <a:rPr lang="ru-RU" dirty="0" smtClean="0"/>
              <a:t> </a:t>
            </a:r>
            <a:r>
              <a:rPr lang="ru-RU" b="1" dirty="0" err="1" smtClean="0">
                <a:solidFill>
                  <a:srgbClr val="FF0000"/>
                </a:solidFill>
              </a:rPr>
              <a:t>опублікування</a:t>
            </a:r>
            <a:r>
              <a:rPr lang="ru-RU" b="1" dirty="0" smtClean="0">
                <a:solidFill>
                  <a:srgbClr val="FF0000"/>
                </a:solidFill>
              </a:rPr>
              <a:t> не </a:t>
            </a:r>
            <a:r>
              <a:rPr lang="ru-RU" b="1" dirty="0" err="1" smtClean="0">
                <a:solidFill>
                  <a:srgbClr val="FF0000"/>
                </a:solidFill>
              </a:rPr>
              <a:t>більше</a:t>
            </a:r>
            <a:r>
              <a:rPr lang="ru-RU" b="1" dirty="0" smtClean="0">
                <a:solidFill>
                  <a:srgbClr val="FF0000"/>
                </a:solidFill>
              </a:rPr>
              <a:t> </a:t>
            </a:r>
            <a:r>
              <a:rPr lang="ru-RU" b="1" dirty="0" err="1" smtClean="0">
                <a:solidFill>
                  <a:srgbClr val="FF0000"/>
                </a:solidFill>
              </a:rPr>
              <a:t>ніж</a:t>
            </a:r>
            <a:r>
              <a:rPr lang="ru-RU" b="1" dirty="0" smtClean="0">
                <a:solidFill>
                  <a:srgbClr val="FF0000"/>
                </a:solidFill>
              </a:rPr>
              <a:t> </a:t>
            </a:r>
            <a:r>
              <a:rPr lang="ru-RU" b="1" dirty="0" err="1" smtClean="0">
                <a:solidFill>
                  <a:srgbClr val="FF0000"/>
                </a:solidFill>
              </a:rPr>
              <a:t>однієї</a:t>
            </a:r>
            <a:r>
              <a:rPr lang="ru-RU" b="1" dirty="0" smtClean="0">
                <a:solidFill>
                  <a:srgbClr val="FF0000"/>
                </a:solidFill>
              </a:rPr>
              <a:t> </a:t>
            </a:r>
            <a:r>
              <a:rPr lang="ru-RU" b="1" dirty="0" err="1" smtClean="0">
                <a:solidFill>
                  <a:srgbClr val="FF0000"/>
                </a:solidFill>
              </a:rPr>
              <a:t>статті</a:t>
            </a:r>
            <a:r>
              <a:rPr lang="ru-RU" b="1" dirty="0" smtClean="0">
                <a:solidFill>
                  <a:srgbClr val="FF0000"/>
                </a:solidFill>
              </a:rPr>
              <a:t> в одному </a:t>
            </a:r>
            <a:r>
              <a:rPr lang="ru-RU" b="1" dirty="0" err="1" smtClean="0">
                <a:solidFill>
                  <a:srgbClr val="FF0000"/>
                </a:solidFill>
              </a:rPr>
              <a:t>випуску</a:t>
            </a:r>
            <a:r>
              <a:rPr lang="ru-RU" b="1" dirty="0" smtClean="0">
                <a:solidFill>
                  <a:srgbClr val="FF0000"/>
                </a:solidFill>
              </a:rPr>
              <a:t> (</a:t>
            </a:r>
            <a:r>
              <a:rPr lang="ru-RU" b="1" dirty="0" err="1" smtClean="0">
                <a:solidFill>
                  <a:srgbClr val="FF0000"/>
                </a:solidFill>
              </a:rPr>
              <a:t>номері</a:t>
            </a:r>
            <a:r>
              <a:rPr lang="ru-RU" b="1" dirty="0" smtClean="0">
                <a:solidFill>
                  <a:srgbClr val="FF0000"/>
                </a:solidFill>
              </a:rPr>
              <a:t>) </a:t>
            </a:r>
            <a:r>
              <a:rPr lang="ru-RU" b="1" dirty="0" err="1" smtClean="0">
                <a:solidFill>
                  <a:srgbClr val="FF0000"/>
                </a:solidFill>
              </a:rPr>
              <a:t>наукового</a:t>
            </a:r>
            <a:r>
              <a:rPr lang="ru-RU" b="1" dirty="0" smtClean="0">
                <a:solidFill>
                  <a:srgbClr val="FF0000"/>
                </a:solidFill>
              </a:rPr>
              <a:t> </a:t>
            </a:r>
            <a:r>
              <a:rPr lang="ru-RU" b="1" dirty="0" err="1" smtClean="0">
                <a:solidFill>
                  <a:srgbClr val="FF0000"/>
                </a:solidFill>
              </a:rPr>
              <a:t>видання</a:t>
            </a:r>
            <a:r>
              <a:rPr lang="ru-RU" b="1" dirty="0" smtClean="0">
                <a:solidFill>
                  <a:srgbClr val="FF0000"/>
                </a:solidFill>
              </a:rPr>
              <a:t>.</a:t>
            </a:r>
            <a:endParaRPr lang="uk-UA" b="1"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a:bodyPr>
          <a:lstStyle/>
          <a:p>
            <a:r>
              <a:rPr lang="ru-RU" dirty="0" err="1"/>
              <a:t>Статті</a:t>
            </a:r>
            <a:r>
              <a:rPr lang="ru-RU" dirty="0"/>
              <a:t>, </a:t>
            </a:r>
            <a:r>
              <a:rPr lang="ru-RU" dirty="0" err="1"/>
              <a:t>опубліковані</a:t>
            </a:r>
            <a:r>
              <a:rPr lang="ru-RU" dirty="0"/>
              <a:t> </a:t>
            </a:r>
            <a:r>
              <a:rPr lang="ru-RU" dirty="0" err="1"/>
              <a:t>після</a:t>
            </a:r>
            <a:r>
              <a:rPr lang="ru-RU" dirty="0"/>
              <a:t> </a:t>
            </a:r>
            <a:r>
              <a:rPr lang="ru-RU" dirty="0" err="1"/>
              <a:t>набрання</a:t>
            </a:r>
            <a:r>
              <a:rPr lang="ru-RU" dirty="0"/>
              <a:t> </a:t>
            </a:r>
            <a:r>
              <a:rPr lang="ru-RU" dirty="0" err="1"/>
              <a:t>чинності</a:t>
            </a:r>
            <a:r>
              <a:rPr lang="ru-RU" dirty="0"/>
              <a:t> «Порядку </a:t>
            </a:r>
            <a:r>
              <a:rPr lang="ru-RU" dirty="0" err="1"/>
              <a:t>присудження</a:t>
            </a:r>
            <a:r>
              <a:rPr lang="ru-RU" dirty="0"/>
              <a:t> </a:t>
            </a:r>
            <a:r>
              <a:rPr lang="ru-RU" dirty="0" err="1"/>
              <a:t>ступеня</a:t>
            </a:r>
            <a:r>
              <a:rPr lang="ru-RU" dirty="0"/>
              <a:t> доктора </a:t>
            </a:r>
            <a:r>
              <a:rPr lang="ru-RU" dirty="0" err="1"/>
              <a:t>філософії</a:t>
            </a:r>
            <a:r>
              <a:rPr lang="ru-RU" dirty="0"/>
              <a:t> та </a:t>
            </a:r>
            <a:r>
              <a:rPr lang="ru-RU" dirty="0" err="1"/>
              <a:t>скасування</a:t>
            </a:r>
            <a:r>
              <a:rPr lang="ru-RU" dirty="0"/>
              <a:t> </a:t>
            </a:r>
            <a:r>
              <a:rPr lang="ru-RU" dirty="0" err="1"/>
              <a:t>рішення</a:t>
            </a:r>
            <a:r>
              <a:rPr lang="ru-RU" dirty="0"/>
              <a:t> </a:t>
            </a:r>
            <a:r>
              <a:rPr lang="ru-RU" dirty="0" err="1"/>
              <a:t>разової</a:t>
            </a:r>
            <a:r>
              <a:rPr lang="ru-RU" dirty="0"/>
              <a:t> </a:t>
            </a:r>
            <a:r>
              <a:rPr lang="ru-RU" dirty="0" err="1"/>
              <a:t>спеціалізованої</a:t>
            </a:r>
            <a:r>
              <a:rPr lang="ru-RU" dirty="0"/>
              <a:t> </a:t>
            </a:r>
            <a:r>
              <a:rPr lang="ru-RU" dirty="0" err="1"/>
              <a:t>вченої</a:t>
            </a:r>
            <a:r>
              <a:rPr lang="ru-RU" dirty="0"/>
              <a:t> ради закладу </a:t>
            </a:r>
            <a:r>
              <a:rPr lang="ru-RU" dirty="0" err="1"/>
              <a:t>вищої</a:t>
            </a:r>
            <a:r>
              <a:rPr lang="ru-RU" dirty="0"/>
              <a:t> </a:t>
            </a:r>
            <a:r>
              <a:rPr lang="ru-RU" dirty="0" err="1"/>
              <a:t>освіти</a:t>
            </a:r>
            <a:r>
              <a:rPr lang="ru-RU" dirty="0"/>
              <a:t>, </a:t>
            </a:r>
            <a:r>
              <a:rPr lang="ru-RU" dirty="0" err="1"/>
              <a:t>наукової</a:t>
            </a:r>
            <a:r>
              <a:rPr lang="ru-RU" dirty="0"/>
              <a:t> установи про </a:t>
            </a:r>
            <a:r>
              <a:rPr lang="ru-RU" dirty="0" err="1"/>
              <a:t>присудження</a:t>
            </a:r>
            <a:r>
              <a:rPr lang="ru-RU" dirty="0"/>
              <a:t> </a:t>
            </a:r>
            <a:r>
              <a:rPr lang="ru-RU" dirty="0" err="1"/>
              <a:t>ступеня</a:t>
            </a:r>
            <a:r>
              <a:rPr lang="ru-RU" dirty="0"/>
              <a:t> доктора </a:t>
            </a:r>
            <a:r>
              <a:rPr lang="ru-RU" dirty="0" err="1"/>
              <a:t>філософії</a:t>
            </a:r>
            <a:r>
              <a:rPr lang="ru-RU" dirty="0"/>
              <a:t>» (</a:t>
            </a:r>
            <a:r>
              <a:rPr lang="ru-RU" b="1" dirty="0">
                <a:solidFill>
                  <a:srgbClr val="C00000"/>
                </a:solidFill>
              </a:rPr>
              <a:t>27.01.2022 р.</a:t>
            </a:r>
            <a:r>
              <a:rPr lang="ru-RU" dirty="0"/>
              <a:t>), </a:t>
            </a:r>
            <a:r>
              <a:rPr lang="ru-RU" b="1" dirty="0" err="1">
                <a:solidFill>
                  <a:srgbClr val="C00000"/>
                </a:solidFill>
              </a:rPr>
              <a:t>зараховуються</a:t>
            </a:r>
            <a:r>
              <a:rPr lang="ru-RU" b="1" dirty="0">
                <a:solidFill>
                  <a:srgbClr val="C00000"/>
                </a:solidFill>
              </a:rPr>
              <a:t> за темою </a:t>
            </a:r>
            <a:r>
              <a:rPr lang="ru-RU" b="1" dirty="0" err="1">
                <a:solidFill>
                  <a:srgbClr val="C00000"/>
                </a:solidFill>
              </a:rPr>
              <a:t>дисертації</a:t>
            </a:r>
            <a:r>
              <a:rPr lang="ru-RU" b="1" dirty="0">
                <a:solidFill>
                  <a:srgbClr val="C00000"/>
                </a:solidFill>
              </a:rPr>
              <a:t> </a:t>
            </a:r>
            <a:r>
              <a:rPr lang="ru-RU" b="1" dirty="0" err="1">
                <a:solidFill>
                  <a:srgbClr val="C00000"/>
                </a:solidFill>
              </a:rPr>
              <a:t>лише</a:t>
            </a:r>
            <a:r>
              <a:rPr lang="ru-RU" b="1" dirty="0">
                <a:solidFill>
                  <a:srgbClr val="C00000"/>
                </a:solidFill>
              </a:rPr>
              <a:t> за </a:t>
            </a:r>
            <a:r>
              <a:rPr lang="ru-RU" b="1" dirty="0" err="1">
                <a:solidFill>
                  <a:srgbClr val="C00000"/>
                </a:solidFill>
              </a:rPr>
              <a:t>наявності</a:t>
            </a:r>
            <a:r>
              <a:rPr lang="ru-RU" b="1" dirty="0">
                <a:solidFill>
                  <a:srgbClr val="C00000"/>
                </a:solidFill>
              </a:rPr>
              <a:t> у них активного </a:t>
            </a:r>
            <a:r>
              <a:rPr lang="ru-RU" b="1" dirty="0" err="1">
                <a:solidFill>
                  <a:srgbClr val="C00000"/>
                </a:solidFill>
              </a:rPr>
              <a:t>ідентифікатора</a:t>
            </a:r>
            <a:r>
              <a:rPr lang="ru-RU" b="1" dirty="0">
                <a:solidFill>
                  <a:srgbClr val="C00000"/>
                </a:solidFill>
              </a:rPr>
              <a:t> </a:t>
            </a:r>
            <a:r>
              <a:rPr lang="en-US" b="1" dirty="0">
                <a:solidFill>
                  <a:srgbClr val="C00000"/>
                </a:solidFill>
              </a:rPr>
              <a:t>DOI </a:t>
            </a:r>
            <a:r>
              <a:rPr lang="en-US" dirty="0"/>
              <a:t>(Digital Object Identifier)</a:t>
            </a:r>
            <a:endParaRPr lang="ru-RU" dirty="0"/>
          </a:p>
        </p:txBody>
      </p:sp>
    </p:spTree>
    <p:extLst>
      <p:ext uri="{BB962C8B-B14F-4D97-AF65-F5344CB8AC3E}">
        <p14:creationId xmlns="" xmlns:p14="http://schemas.microsoft.com/office/powerpoint/2010/main" val="3833909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a:bodyPr>
          <a:lstStyle/>
          <a:p>
            <a:pPr marL="596646" lvl="0" indent="-514350">
              <a:buNone/>
            </a:pPr>
            <a:r>
              <a:rPr lang="uk-UA" dirty="0" smtClean="0"/>
              <a:t>2. </a:t>
            </a:r>
            <a:r>
              <a:rPr lang="uk-UA" b="1" dirty="0" smtClean="0"/>
              <a:t>Попередня перевірка </a:t>
            </a:r>
            <a:r>
              <a:rPr lang="uk-UA" b="1" dirty="0" smtClean="0">
                <a:solidFill>
                  <a:srgbClr val="FF0000"/>
                </a:solidFill>
              </a:rPr>
              <a:t>спроможності</a:t>
            </a:r>
          </a:p>
          <a:p>
            <a:pPr marL="596646" lvl="0" indent="-514350">
              <a:buNone/>
            </a:pPr>
            <a:r>
              <a:rPr lang="uk-UA" b="1" dirty="0" smtClean="0">
                <a:solidFill>
                  <a:srgbClr val="FF0000"/>
                </a:solidFill>
              </a:rPr>
              <a:t>створення ради в університеті </a:t>
            </a:r>
            <a:r>
              <a:rPr lang="uk-UA" b="1" dirty="0" smtClean="0"/>
              <a:t>-</a:t>
            </a:r>
          </a:p>
          <a:p>
            <a:pPr marL="596646" lvl="0" indent="-514350">
              <a:buNone/>
            </a:pPr>
            <a:r>
              <a:rPr lang="uk-UA" i="1" dirty="0" smtClean="0"/>
              <a:t>наявність фахівців за тематикою</a:t>
            </a:r>
          </a:p>
          <a:p>
            <a:pPr marL="596646" lvl="0" indent="-514350">
              <a:buNone/>
            </a:pPr>
            <a:r>
              <a:rPr lang="uk-UA" i="1" dirty="0" smtClean="0"/>
              <a:t>дослідження аспіранта</a:t>
            </a:r>
            <a:r>
              <a:rPr lang="uk-UA" dirty="0" smtClean="0"/>
              <a:t> </a:t>
            </a:r>
          </a:p>
          <a:p>
            <a:pPr marL="596646" indent="-514350">
              <a:buNone/>
            </a:pPr>
            <a:r>
              <a:rPr lang="uk-UA" dirty="0" smtClean="0">
                <a:solidFill>
                  <a:srgbClr val="FF0000"/>
                </a:solidFill>
              </a:rPr>
              <a:t>(</a:t>
            </a:r>
            <a:r>
              <a:rPr lang="uk-UA" i="1" dirty="0" smtClean="0">
                <a:solidFill>
                  <a:srgbClr val="FF0000"/>
                </a:solidFill>
              </a:rPr>
              <a:t>кафедра та учений секретар</a:t>
            </a:r>
            <a:r>
              <a:rPr lang="uk-UA" dirty="0" smtClean="0">
                <a:solidFill>
                  <a:srgbClr val="FF0000"/>
                </a:solidFill>
              </a:rPr>
              <a:t>)</a:t>
            </a:r>
          </a:p>
          <a:p>
            <a:pPr marL="596646" indent="-514350">
              <a:buNone/>
            </a:pPr>
            <a:endParaRPr lang="uk-UA" dirty="0" smtClean="0">
              <a:solidFill>
                <a:srgbClr val="FF0000"/>
              </a:solidFill>
            </a:endParaRPr>
          </a:p>
          <a:p>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solidFill>
                  <a:srgbClr val="FF0000"/>
                </a:solidFill>
              </a:rPr>
              <a:t>Спеціалізована разова рада </a:t>
            </a:r>
            <a:endParaRPr lang="uk-UA" b="1" dirty="0">
              <a:solidFill>
                <a:srgbClr val="FF0000"/>
              </a:solidFill>
            </a:endParaRPr>
          </a:p>
        </p:txBody>
      </p:sp>
      <p:sp>
        <p:nvSpPr>
          <p:cNvPr id="3" name="Содержимое 2"/>
          <p:cNvSpPr>
            <a:spLocks noGrp="1"/>
          </p:cNvSpPr>
          <p:nvPr>
            <p:ph idx="1"/>
          </p:nvPr>
        </p:nvSpPr>
        <p:spPr/>
        <p:txBody>
          <a:bodyPr>
            <a:normAutofit fontScale="85000" lnSpcReduction="20000"/>
          </a:bodyPr>
          <a:lstStyle/>
          <a:p>
            <a:pPr>
              <a:buNone/>
            </a:pPr>
            <a:r>
              <a:rPr lang="ru-RU" dirty="0" err="1" smtClean="0"/>
              <a:t>Формується</a:t>
            </a:r>
            <a:r>
              <a:rPr lang="ru-RU" dirty="0" smtClean="0"/>
              <a:t> у </a:t>
            </a:r>
            <a:r>
              <a:rPr lang="ru-RU" dirty="0" err="1" smtClean="0"/>
              <a:t>складі</a:t>
            </a:r>
            <a:r>
              <a:rPr lang="ru-RU" dirty="0" smtClean="0"/>
              <a:t> </a:t>
            </a:r>
            <a:r>
              <a:rPr lang="ru-RU" b="1" dirty="0" err="1" smtClean="0">
                <a:solidFill>
                  <a:srgbClr val="FF0000"/>
                </a:solidFill>
              </a:rPr>
              <a:t>п’яти</a:t>
            </a:r>
            <a:r>
              <a:rPr lang="ru-RU" b="1" dirty="0" smtClean="0">
                <a:solidFill>
                  <a:srgbClr val="FF0000"/>
                </a:solidFill>
              </a:rPr>
              <a:t> </a:t>
            </a:r>
            <a:r>
              <a:rPr lang="ru-RU" b="1" dirty="0" err="1" smtClean="0">
                <a:solidFill>
                  <a:srgbClr val="FF0000"/>
                </a:solidFill>
              </a:rPr>
              <a:t>осіб</a:t>
            </a:r>
            <a:r>
              <a:rPr lang="ru-RU" dirty="0" smtClean="0"/>
              <a:t>:</a:t>
            </a:r>
          </a:p>
          <a:p>
            <a:pPr>
              <a:buNone/>
            </a:pPr>
            <a:r>
              <a:rPr lang="ru-RU" b="1" dirty="0" smtClean="0"/>
              <a:t>голова </a:t>
            </a:r>
            <a:r>
              <a:rPr lang="ru-RU" b="1" dirty="0" err="1" smtClean="0"/>
              <a:t>разової</a:t>
            </a:r>
            <a:r>
              <a:rPr lang="ru-RU" b="1" dirty="0" smtClean="0"/>
              <a:t> ради;</a:t>
            </a:r>
          </a:p>
          <a:p>
            <a:pPr>
              <a:buNone/>
            </a:pPr>
            <a:r>
              <a:rPr lang="ru-RU" b="1" dirty="0" err="1" smtClean="0"/>
              <a:t>двоє</a:t>
            </a:r>
            <a:r>
              <a:rPr lang="ru-RU" b="1" dirty="0" smtClean="0"/>
              <a:t> </a:t>
            </a:r>
            <a:r>
              <a:rPr lang="ru-RU" b="1" dirty="0" err="1" smtClean="0"/>
              <a:t>рецензентів</a:t>
            </a:r>
            <a:r>
              <a:rPr lang="ru-RU" b="1" dirty="0" smtClean="0"/>
              <a:t>;</a:t>
            </a:r>
          </a:p>
          <a:p>
            <a:pPr>
              <a:buNone/>
            </a:pPr>
            <a:r>
              <a:rPr lang="ru-RU" b="1" dirty="0" err="1" smtClean="0"/>
              <a:t>двоє</a:t>
            </a:r>
            <a:r>
              <a:rPr lang="ru-RU" b="1" dirty="0" smtClean="0"/>
              <a:t> </a:t>
            </a:r>
            <a:r>
              <a:rPr lang="ru-RU" b="1" dirty="0" err="1" smtClean="0"/>
              <a:t>офіційних</a:t>
            </a:r>
            <a:r>
              <a:rPr lang="ru-RU" b="1" dirty="0" smtClean="0"/>
              <a:t> </a:t>
            </a:r>
            <a:r>
              <a:rPr lang="ru-RU" b="1" dirty="0" err="1" smtClean="0"/>
              <a:t>опонентів</a:t>
            </a:r>
            <a:r>
              <a:rPr lang="ru-RU" dirty="0" smtClean="0"/>
              <a:t>.</a:t>
            </a:r>
          </a:p>
          <a:p>
            <a:pPr>
              <a:buNone/>
            </a:pPr>
            <a:endParaRPr lang="ru-RU" dirty="0" smtClean="0"/>
          </a:p>
          <a:p>
            <a:pPr>
              <a:buNone/>
            </a:pPr>
            <a:r>
              <a:rPr lang="ru-RU" sz="3000" dirty="0" smtClean="0"/>
              <a:t>У </a:t>
            </a:r>
            <a:r>
              <a:rPr lang="ru-RU" sz="3000" dirty="0" err="1" smtClean="0"/>
              <a:t>разі</a:t>
            </a:r>
            <a:r>
              <a:rPr lang="ru-RU" sz="3000" dirty="0" smtClean="0"/>
              <a:t> </a:t>
            </a:r>
            <a:r>
              <a:rPr lang="ru-RU" sz="3000" dirty="0" err="1" smtClean="0"/>
              <a:t>відсутності</a:t>
            </a:r>
            <a:r>
              <a:rPr lang="ru-RU" sz="3000" dirty="0" smtClean="0"/>
              <a:t> </a:t>
            </a:r>
            <a:r>
              <a:rPr lang="ru-RU" sz="3000" dirty="0" err="1" smtClean="0"/>
              <a:t>у</a:t>
            </a:r>
            <a:r>
              <a:rPr lang="ru-RU" sz="3000" dirty="0" smtClean="0"/>
              <a:t> </a:t>
            </a:r>
            <a:r>
              <a:rPr lang="ru-RU" sz="3000" dirty="0" err="1" smtClean="0"/>
              <a:t>закладі</a:t>
            </a:r>
            <a:r>
              <a:rPr lang="ru-RU" sz="3000" dirty="0" smtClean="0"/>
              <a:t> </a:t>
            </a:r>
            <a:r>
              <a:rPr lang="ru-RU" sz="3000" dirty="0" err="1" smtClean="0"/>
              <a:t>можливості</a:t>
            </a:r>
            <a:endParaRPr lang="ru-RU" sz="3000" dirty="0" smtClean="0"/>
          </a:p>
          <a:p>
            <a:pPr>
              <a:buNone/>
            </a:pPr>
            <a:r>
              <a:rPr lang="ru-RU" sz="3000" dirty="0" err="1" smtClean="0"/>
              <a:t>призначити</a:t>
            </a:r>
            <a:r>
              <a:rPr lang="ru-RU" sz="3000" dirty="0" smtClean="0"/>
              <a:t> </a:t>
            </a:r>
            <a:r>
              <a:rPr lang="ru-RU" sz="3000" dirty="0" err="1" smtClean="0"/>
              <a:t>двох</a:t>
            </a:r>
            <a:r>
              <a:rPr lang="ru-RU" sz="3000" dirty="0" smtClean="0"/>
              <a:t> </a:t>
            </a:r>
            <a:r>
              <a:rPr lang="ru-RU" sz="3000" dirty="0" err="1" smtClean="0"/>
              <a:t>рецензентів</a:t>
            </a:r>
            <a:r>
              <a:rPr lang="ru-RU" sz="3000" dirty="0" smtClean="0"/>
              <a:t>, </a:t>
            </a:r>
            <a:r>
              <a:rPr lang="ru-RU" sz="3000" dirty="0" err="1" smtClean="0"/>
              <a:t>разова</a:t>
            </a:r>
            <a:r>
              <a:rPr lang="ru-RU" sz="3000" dirty="0" smtClean="0"/>
              <a:t> рада</a:t>
            </a:r>
          </a:p>
          <a:p>
            <a:pPr>
              <a:buNone/>
            </a:pPr>
            <a:r>
              <a:rPr lang="ru-RU" sz="3000" dirty="0" err="1" smtClean="0"/>
              <a:t>утворюється</a:t>
            </a:r>
            <a:r>
              <a:rPr lang="ru-RU" sz="3000" dirty="0" smtClean="0"/>
              <a:t> у </a:t>
            </a:r>
            <a:r>
              <a:rPr lang="ru-RU" sz="3000" dirty="0" err="1" smtClean="0"/>
              <a:t>складі</a:t>
            </a:r>
            <a:r>
              <a:rPr lang="ru-RU" dirty="0" smtClean="0"/>
              <a:t>:</a:t>
            </a:r>
          </a:p>
          <a:p>
            <a:pPr>
              <a:buNone/>
            </a:pPr>
            <a:r>
              <a:rPr lang="ru-RU" b="1" dirty="0" smtClean="0"/>
              <a:t>голова ради;</a:t>
            </a:r>
          </a:p>
          <a:p>
            <a:pPr>
              <a:buNone/>
            </a:pPr>
            <a:r>
              <a:rPr lang="ru-RU" b="1" dirty="0" smtClean="0"/>
              <a:t>один рецензент;</a:t>
            </a:r>
          </a:p>
          <a:p>
            <a:pPr>
              <a:buNone/>
            </a:pPr>
            <a:r>
              <a:rPr lang="ru-RU" b="1" dirty="0" err="1" smtClean="0"/>
              <a:t>троє</a:t>
            </a:r>
            <a:r>
              <a:rPr lang="ru-RU" b="1" dirty="0" smtClean="0"/>
              <a:t> </a:t>
            </a:r>
            <a:r>
              <a:rPr lang="ru-RU" b="1" dirty="0" err="1" smtClean="0"/>
              <a:t>офіційних</a:t>
            </a:r>
            <a:r>
              <a:rPr lang="ru-RU" b="1" dirty="0" smtClean="0"/>
              <a:t> </a:t>
            </a:r>
            <a:r>
              <a:rPr lang="ru-RU" b="1" dirty="0" err="1" smtClean="0"/>
              <a:t>опонентів</a:t>
            </a:r>
            <a:endParaRPr lang="uk-UA"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FF0000"/>
                </a:solidFill>
              </a:rPr>
              <a:t>Особа не </a:t>
            </a:r>
            <a:r>
              <a:rPr lang="ru-RU" sz="3600" b="1" dirty="0" err="1" smtClean="0">
                <a:solidFill>
                  <a:srgbClr val="FF0000"/>
                </a:solidFill>
              </a:rPr>
              <a:t>може</a:t>
            </a:r>
            <a:r>
              <a:rPr lang="ru-RU" sz="3600" b="1" dirty="0" smtClean="0">
                <a:solidFill>
                  <a:srgbClr val="FF0000"/>
                </a:solidFill>
              </a:rPr>
              <a:t> </a:t>
            </a:r>
            <a:r>
              <a:rPr lang="ru-RU" sz="3600" b="1" dirty="0" err="1" smtClean="0">
                <a:solidFill>
                  <a:srgbClr val="FF0000"/>
                </a:solidFill>
              </a:rPr>
              <a:t>входити</a:t>
            </a:r>
            <a:r>
              <a:rPr lang="ru-RU" sz="3600" b="1" dirty="0" smtClean="0">
                <a:solidFill>
                  <a:srgbClr val="FF0000"/>
                </a:solidFill>
              </a:rPr>
              <a:t> до складу </a:t>
            </a:r>
            <a:r>
              <a:rPr lang="ru-RU" sz="3600" b="1" dirty="0" err="1" smtClean="0">
                <a:solidFill>
                  <a:srgbClr val="FF0000"/>
                </a:solidFill>
              </a:rPr>
              <a:t>разової</a:t>
            </a:r>
            <a:r>
              <a:rPr lang="ru-RU" sz="3600" b="1" dirty="0" smtClean="0">
                <a:solidFill>
                  <a:srgbClr val="FF0000"/>
                </a:solidFill>
              </a:rPr>
              <a:t> ради </a:t>
            </a:r>
            <a:r>
              <a:rPr lang="ru-RU" sz="3600" dirty="0" smtClean="0"/>
              <a:t>у </a:t>
            </a:r>
            <a:r>
              <a:rPr lang="ru-RU" sz="3600" dirty="0" err="1" smtClean="0"/>
              <a:t>разі</a:t>
            </a:r>
            <a:r>
              <a:rPr lang="ru-RU" sz="3600" dirty="0" smtClean="0"/>
              <a:t>, коли вона:</a:t>
            </a:r>
            <a:endParaRPr lang="uk-UA" sz="3600" dirty="0"/>
          </a:p>
        </p:txBody>
      </p:sp>
      <p:sp>
        <p:nvSpPr>
          <p:cNvPr id="3" name="Содержимое 2"/>
          <p:cNvSpPr>
            <a:spLocks noGrp="1"/>
          </p:cNvSpPr>
          <p:nvPr>
            <p:ph idx="1"/>
          </p:nvPr>
        </p:nvSpPr>
        <p:spPr/>
        <p:txBody>
          <a:bodyPr>
            <a:normAutofit fontScale="47500" lnSpcReduction="20000"/>
          </a:bodyPr>
          <a:lstStyle/>
          <a:p>
            <a:pPr marL="596646" indent="-514350">
              <a:buNone/>
            </a:pPr>
            <a:r>
              <a:rPr lang="uk-UA" b="1" dirty="0" smtClean="0"/>
              <a:t>1) є науковим керівником здобувача; </a:t>
            </a:r>
          </a:p>
          <a:p>
            <a:pPr marL="596646" indent="-514350">
              <a:buNone/>
            </a:pPr>
            <a:r>
              <a:rPr lang="uk-UA" b="1" dirty="0" smtClean="0"/>
              <a:t>2) є керівником закладу, в якому утворюється разова рада; </a:t>
            </a:r>
          </a:p>
          <a:p>
            <a:pPr marL="596646" indent="-514350">
              <a:buNone/>
            </a:pPr>
            <a:r>
              <a:rPr lang="uk-UA" b="1" dirty="0" smtClean="0"/>
              <a:t>3) є співавтором наукових публікацій здобувача; </a:t>
            </a:r>
          </a:p>
          <a:p>
            <a:pPr marL="596646" indent="-514350">
              <a:buNone/>
            </a:pPr>
            <a:r>
              <a:rPr lang="uk-UA" b="1" dirty="0" smtClean="0"/>
              <a:t>4) має реальний чи потенційний конфлікт інтересів щодо здобувача</a:t>
            </a:r>
          </a:p>
          <a:p>
            <a:pPr marL="596646" indent="-514350">
              <a:buNone/>
            </a:pPr>
            <a:r>
              <a:rPr lang="uk-UA" b="1" dirty="0" smtClean="0"/>
              <a:t>(зокрема, є його близькою особою) та/або його наукового керівника</a:t>
            </a:r>
          </a:p>
          <a:p>
            <a:pPr marL="596646" indent="-514350">
              <a:buNone/>
            </a:pPr>
            <a:r>
              <a:rPr lang="uk-UA" b="1" dirty="0" smtClean="0"/>
              <a:t>та/або іншого члена разової ради; </a:t>
            </a:r>
          </a:p>
          <a:p>
            <a:pPr marL="596646" indent="-514350">
              <a:buNone/>
            </a:pPr>
            <a:r>
              <a:rPr lang="uk-UA" b="1" dirty="0" smtClean="0"/>
              <a:t>5) притягувалася до академічної відповідальності за порушення</a:t>
            </a:r>
          </a:p>
          <a:p>
            <a:pPr marL="596646" indent="-514350">
              <a:buNone/>
            </a:pPr>
            <a:r>
              <a:rPr lang="uk-UA" b="1" dirty="0" smtClean="0"/>
              <a:t>академічної доброчесності, зокрема щодо позбавлення права участі у</a:t>
            </a:r>
          </a:p>
          <a:p>
            <a:pPr marL="596646" indent="-514350">
              <a:buNone/>
            </a:pPr>
            <a:r>
              <a:rPr lang="uk-UA" b="1" dirty="0" smtClean="0"/>
              <a:t>роботі спеціалізованих вчених рад відповідно до Законів України </a:t>
            </a:r>
            <a:r>
              <a:rPr lang="uk-UA" b="1" dirty="0" err="1" smtClean="0"/>
              <a:t>“Про</a:t>
            </a:r>
            <a:endParaRPr lang="uk-UA" b="1" dirty="0" smtClean="0"/>
          </a:p>
          <a:p>
            <a:pPr marL="596646" indent="-514350">
              <a:buNone/>
            </a:pPr>
            <a:r>
              <a:rPr lang="uk-UA" b="1" dirty="0" smtClean="0"/>
              <a:t>вищу </a:t>
            </a:r>
            <a:r>
              <a:rPr lang="uk-UA" b="1" dirty="0" err="1" smtClean="0"/>
              <a:t>освіту”</a:t>
            </a:r>
            <a:r>
              <a:rPr lang="uk-UA" b="1" dirty="0" smtClean="0"/>
              <a:t>, </a:t>
            </a:r>
            <a:r>
              <a:rPr lang="uk-UA" b="1" dirty="0" err="1" smtClean="0"/>
              <a:t>“Про</a:t>
            </a:r>
            <a:r>
              <a:rPr lang="uk-UA" b="1" dirty="0" smtClean="0"/>
              <a:t> наукову і науково-технічну </a:t>
            </a:r>
            <a:r>
              <a:rPr lang="uk-UA" b="1" dirty="0" err="1" smtClean="0"/>
              <a:t>діяльність”</a:t>
            </a:r>
            <a:r>
              <a:rPr lang="uk-UA" b="1" dirty="0" smtClean="0"/>
              <a:t>; </a:t>
            </a:r>
          </a:p>
          <a:p>
            <a:pPr marL="596646" indent="-514350">
              <a:buNone/>
            </a:pPr>
            <a:r>
              <a:rPr lang="uk-UA" b="1" dirty="0" smtClean="0"/>
              <a:t>6) працює (працювала) на керівних посадах у закладах, установах,</a:t>
            </a:r>
          </a:p>
          <a:p>
            <a:pPr marL="596646" indent="-514350">
              <a:buNone/>
            </a:pPr>
            <a:r>
              <a:rPr lang="uk-UA" b="1" dirty="0" smtClean="0"/>
              <a:t>організаціях, що незаконно провадять (провадили) свою діяльність на тимчасово</a:t>
            </a:r>
          </a:p>
          <a:p>
            <a:pPr marL="596646" indent="-514350">
              <a:buNone/>
            </a:pPr>
            <a:r>
              <a:rPr lang="uk-UA" b="1" dirty="0" smtClean="0"/>
              <a:t>окупованих територіях України; </a:t>
            </a:r>
          </a:p>
          <a:p>
            <a:pPr marL="596646" indent="-514350">
              <a:buNone/>
            </a:pPr>
            <a:r>
              <a:rPr lang="uk-UA" b="1" dirty="0" smtClean="0"/>
              <a:t>7) не володіє мовою захисту дисертації в обсязі, достатньому для кваліфікованого</a:t>
            </a:r>
          </a:p>
          <a:p>
            <a:pPr marL="596646" indent="-514350">
              <a:buNone/>
            </a:pPr>
            <a:r>
              <a:rPr lang="uk-UA" b="1" dirty="0" smtClean="0"/>
              <a:t>проведення атестації здобувача; </a:t>
            </a:r>
          </a:p>
          <a:p>
            <a:pPr marL="596646" indent="-514350">
              <a:buNone/>
            </a:pPr>
            <a:r>
              <a:rPr lang="uk-UA" b="1" dirty="0" smtClean="0"/>
              <a:t>8) отримала диплом доктора філософії (кандидата наук) менше ніж за три роки до</a:t>
            </a:r>
          </a:p>
          <a:p>
            <a:pPr marL="596646" indent="-514350">
              <a:buNone/>
            </a:pPr>
            <a:r>
              <a:rPr lang="uk-UA" b="1" smtClean="0"/>
              <a:t>дати утворення </a:t>
            </a:r>
            <a:r>
              <a:rPr lang="uk-UA" b="1" dirty="0" smtClean="0"/>
              <a:t>разової ради.</a:t>
            </a:r>
            <a:endParaRPr lang="uk-UA"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011222"/>
          </a:xfrm>
        </p:spPr>
        <p:txBody>
          <a:bodyPr>
            <a:normAutofit/>
          </a:bodyPr>
          <a:lstStyle/>
          <a:p>
            <a:r>
              <a:rPr lang="ru-RU" dirty="0" smtClean="0">
                <a:solidFill>
                  <a:srgbClr val="FF0000"/>
                </a:solidFill>
              </a:rPr>
              <a:t>УВАГА !!!!!</a:t>
            </a:r>
            <a:endParaRPr lang="ru-RU" dirty="0">
              <a:solidFill>
                <a:srgbClr val="FF0000"/>
              </a:solidFill>
            </a:endParaRPr>
          </a:p>
        </p:txBody>
      </p:sp>
      <p:sp>
        <p:nvSpPr>
          <p:cNvPr id="3" name="Объект 2"/>
          <p:cNvSpPr>
            <a:spLocks noGrp="1"/>
          </p:cNvSpPr>
          <p:nvPr>
            <p:ph idx="1"/>
          </p:nvPr>
        </p:nvSpPr>
        <p:spPr>
          <a:xfrm>
            <a:off x="1000100" y="1571612"/>
            <a:ext cx="7818072" cy="3857652"/>
          </a:xfrm>
        </p:spPr>
        <p:txBody>
          <a:bodyPr>
            <a:normAutofit lnSpcReduction="10000"/>
          </a:bodyPr>
          <a:lstStyle/>
          <a:p>
            <a:pPr marL="82296" indent="0">
              <a:buNone/>
            </a:pPr>
            <a:endParaRPr lang="ru-RU" sz="2400" b="1" dirty="0"/>
          </a:p>
          <a:p>
            <a:pPr marL="82296" indent="0" algn="just">
              <a:buNone/>
            </a:pPr>
            <a:r>
              <a:rPr lang="ru-RU" sz="2400" b="1" dirty="0" err="1" smtClean="0"/>
              <a:t>Офіційні</a:t>
            </a:r>
            <a:r>
              <a:rPr lang="ru-RU" sz="2400" b="1" dirty="0" smtClean="0"/>
              <a:t> </a:t>
            </a:r>
            <a:r>
              <a:rPr lang="ru-RU" sz="2400" b="1" dirty="0" err="1" smtClean="0"/>
              <a:t>опоненти</a:t>
            </a:r>
            <a:r>
              <a:rPr lang="ru-RU" sz="2400" b="1" dirty="0" smtClean="0"/>
              <a:t> </a:t>
            </a:r>
            <a:r>
              <a:rPr lang="ru-RU" sz="2400" dirty="0" smtClean="0"/>
              <a:t>не </a:t>
            </a:r>
            <a:r>
              <a:rPr lang="ru-RU" sz="2400" dirty="0" err="1" smtClean="0"/>
              <a:t>можуть</a:t>
            </a:r>
            <a:r>
              <a:rPr lang="ru-RU" sz="2400" dirty="0" smtClean="0"/>
              <a:t> </a:t>
            </a:r>
            <a:r>
              <a:rPr lang="ru-RU" sz="2400" dirty="0" err="1" smtClean="0"/>
              <a:t>працювати</a:t>
            </a:r>
            <a:r>
              <a:rPr lang="ru-RU" sz="2400" dirty="0" smtClean="0"/>
              <a:t> в одному </a:t>
            </a:r>
            <a:r>
              <a:rPr lang="ru-RU" sz="2400" dirty="0" err="1" smtClean="0"/>
              <a:t>і</a:t>
            </a:r>
            <a:r>
              <a:rPr lang="ru-RU" sz="2400" dirty="0" smtClean="0"/>
              <a:t> тому ж </a:t>
            </a:r>
            <a:r>
              <a:rPr lang="ru-RU" sz="2400" dirty="0" err="1" smtClean="0"/>
              <a:t>закладі</a:t>
            </a:r>
            <a:r>
              <a:rPr lang="ru-RU" sz="2400" dirty="0" smtClean="0"/>
              <a:t>, </a:t>
            </a:r>
            <a:r>
              <a:rPr lang="ru-RU" sz="2400" b="1" dirty="0" err="1" smtClean="0">
                <a:solidFill>
                  <a:srgbClr val="FF0000"/>
                </a:solidFill>
              </a:rPr>
              <a:t>мати</a:t>
            </a:r>
            <a:r>
              <a:rPr lang="ru-RU" sz="2400" b="1" dirty="0" smtClean="0">
                <a:solidFill>
                  <a:srgbClr val="FF0000"/>
                </a:solidFill>
              </a:rPr>
              <a:t> </a:t>
            </a:r>
            <a:r>
              <a:rPr lang="ru-RU" sz="2400" b="1" dirty="0" err="1" smtClean="0">
                <a:solidFill>
                  <a:srgbClr val="FF0000"/>
                </a:solidFill>
              </a:rPr>
              <a:t>спільні</a:t>
            </a:r>
            <a:r>
              <a:rPr lang="ru-RU" sz="2400" b="1" dirty="0" smtClean="0">
                <a:solidFill>
                  <a:srgbClr val="FF0000"/>
                </a:solidFill>
              </a:rPr>
              <a:t> </a:t>
            </a:r>
            <a:r>
              <a:rPr lang="ru-RU" sz="2400" b="1" dirty="0" err="1" smtClean="0">
                <a:solidFill>
                  <a:srgbClr val="FF0000"/>
                </a:solidFill>
              </a:rPr>
              <a:t>публікації</a:t>
            </a:r>
            <a:r>
              <a:rPr lang="ru-RU" sz="2400" b="1" dirty="0" smtClean="0">
                <a:solidFill>
                  <a:srgbClr val="FF0000"/>
                </a:solidFill>
              </a:rPr>
              <a:t> за </a:t>
            </a:r>
            <a:r>
              <a:rPr lang="ru-RU" sz="2400" b="1" dirty="0" err="1" smtClean="0">
                <a:solidFill>
                  <a:srgbClr val="FF0000"/>
                </a:solidFill>
              </a:rPr>
              <a:t>останні</a:t>
            </a:r>
            <a:r>
              <a:rPr lang="ru-RU" sz="2400" b="1" dirty="0" smtClean="0">
                <a:solidFill>
                  <a:srgbClr val="FF0000"/>
                </a:solidFill>
              </a:rPr>
              <a:t> </a:t>
            </a:r>
            <a:r>
              <a:rPr lang="ru-RU" sz="2400" b="1" dirty="0" err="1" smtClean="0">
                <a:solidFill>
                  <a:srgbClr val="FF0000"/>
                </a:solidFill>
              </a:rPr>
              <a:t>п’ять</a:t>
            </a:r>
            <a:r>
              <a:rPr lang="ru-RU" sz="2400" b="1" dirty="0" smtClean="0">
                <a:solidFill>
                  <a:srgbClr val="FF0000"/>
                </a:solidFill>
              </a:rPr>
              <a:t> </a:t>
            </a:r>
            <a:r>
              <a:rPr lang="ru-RU" sz="2400" b="1" dirty="0" err="1" smtClean="0">
                <a:solidFill>
                  <a:srgbClr val="FF0000"/>
                </a:solidFill>
              </a:rPr>
              <a:t>років</a:t>
            </a:r>
            <a:r>
              <a:rPr lang="ru-RU" sz="2400" b="1" dirty="0" smtClean="0">
                <a:solidFill>
                  <a:srgbClr val="FF0000"/>
                </a:solidFill>
              </a:rPr>
              <a:t> </a:t>
            </a:r>
            <a:r>
              <a:rPr lang="ru-RU" sz="2400" b="1" dirty="0" err="1" smtClean="0">
                <a:solidFill>
                  <a:srgbClr val="FF0000"/>
                </a:solidFill>
              </a:rPr>
              <a:t>з</a:t>
            </a:r>
            <a:r>
              <a:rPr lang="ru-RU" sz="2400" b="1" dirty="0" smtClean="0">
                <a:solidFill>
                  <a:srgbClr val="FF0000"/>
                </a:solidFill>
              </a:rPr>
              <a:t> головою, рецензентами та </a:t>
            </a:r>
            <a:r>
              <a:rPr lang="ru-RU" sz="2400" b="1" dirty="0" err="1" smtClean="0">
                <a:solidFill>
                  <a:srgbClr val="FF0000"/>
                </a:solidFill>
              </a:rPr>
              <a:t>науковим</a:t>
            </a:r>
            <a:r>
              <a:rPr lang="ru-RU" sz="2400" b="1" dirty="0" smtClean="0">
                <a:solidFill>
                  <a:srgbClr val="FF0000"/>
                </a:solidFill>
              </a:rPr>
              <a:t> </a:t>
            </a:r>
            <a:r>
              <a:rPr lang="ru-RU" sz="2400" b="1" dirty="0" err="1" smtClean="0">
                <a:solidFill>
                  <a:srgbClr val="FF0000"/>
                </a:solidFill>
              </a:rPr>
              <a:t>керівником</a:t>
            </a:r>
            <a:r>
              <a:rPr lang="ru-RU" sz="2400" dirty="0" smtClean="0"/>
              <a:t> </a:t>
            </a:r>
            <a:r>
              <a:rPr lang="ru-RU" sz="2400" dirty="0" err="1" smtClean="0"/>
              <a:t>та</a:t>
            </a:r>
            <a:r>
              <a:rPr lang="ru-RU" sz="2400" dirty="0" smtClean="0"/>
              <a:t> </a:t>
            </a:r>
            <a:r>
              <a:rPr lang="ru-RU" sz="2400" dirty="0" err="1" smtClean="0"/>
              <a:t>включаються</a:t>
            </a:r>
            <a:r>
              <a:rPr lang="ru-RU" sz="2400" dirty="0" smtClean="0"/>
              <a:t> до складу </a:t>
            </a:r>
            <a:r>
              <a:rPr lang="ru-RU" sz="2400" dirty="0" err="1" smtClean="0"/>
              <a:t>разової</a:t>
            </a:r>
            <a:r>
              <a:rPr lang="ru-RU" sz="2400" dirty="0" smtClean="0"/>
              <a:t> ради за </a:t>
            </a:r>
            <a:r>
              <a:rPr lang="ru-RU" sz="2400" dirty="0" err="1" smtClean="0"/>
              <a:t>їх</a:t>
            </a:r>
            <a:r>
              <a:rPr lang="ru-RU" sz="2400" dirty="0" smtClean="0"/>
              <a:t> </a:t>
            </a:r>
            <a:r>
              <a:rPr lang="ru-RU" sz="2400" dirty="0" err="1" smtClean="0"/>
              <a:t>письмовою</a:t>
            </a:r>
            <a:r>
              <a:rPr lang="ru-RU" sz="2400" dirty="0" smtClean="0"/>
              <a:t> </a:t>
            </a:r>
            <a:r>
              <a:rPr lang="ru-RU" sz="2400" dirty="0" err="1" smtClean="0"/>
              <a:t>згодою</a:t>
            </a:r>
            <a:r>
              <a:rPr lang="ru-RU" sz="2400" dirty="0" smtClean="0"/>
              <a:t>. </a:t>
            </a:r>
          </a:p>
          <a:p>
            <a:pPr marL="82296" indent="0" algn="just">
              <a:buNone/>
            </a:pPr>
            <a:endParaRPr lang="ru-RU" sz="2400" dirty="0" smtClean="0"/>
          </a:p>
          <a:p>
            <a:pPr marL="82296" indent="0" algn="just">
              <a:buNone/>
            </a:pPr>
            <a:r>
              <a:rPr lang="ru-RU" sz="2400" dirty="0" smtClean="0"/>
              <a:t>Одна особа </a:t>
            </a:r>
            <a:r>
              <a:rPr lang="ru-RU" sz="2400" dirty="0" err="1" smtClean="0"/>
              <a:t>протягом</a:t>
            </a:r>
            <a:r>
              <a:rPr lang="ru-RU" sz="2400" dirty="0" smtClean="0"/>
              <a:t> календарного року </a:t>
            </a:r>
            <a:r>
              <a:rPr lang="ru-RU" sz="2400" dirty="0" err="1" smtClean="0"/>
              <a:t>може</a:t>
            </a:r>
            <a:r>
              <a:rPr lang="ru-RU" sz="2400" dirty="0" smtClean="0"/>
              <a:t> </a:t>
            </a:r>
            <a:r>
              <a:rPr lang="ru-RU" sz="2400" dirty="0" err="1" smtClean="0"/>
              <a:t>брати</a:t>
            </a:r>
            <a:r>
              <a:rPr lang="ru-RU" sz="2400" dirty="0" smtClean="0"/>
              <a:t> участь як член </a:t>
            </a:r>
            <a:r>
              <a:rPr lang="ru-RU" sz="2400" dirty="0" err="1" smtClean="0"/>
              <a:t>разової</a:t>
            </a:r>
            <a:r>
              <a:rPr lang="ru-RU" sz="2400" dirty="0" smtClean="0"/>
              <a:t> ради </a:t>
            </a:r>
            <a:r>
              <a:rPr lang="ru-RU" sz="2400" b="1" dirty="0" smtClean="0">
                <a:solidFill>
                  <a:srgbClr val="FF0000"/>
                </a:solidFill>
              </a:rPr>
              <a:t>не </a:t>
            </a:r>
            <a:r>
              <a:rPr lang="ru-RU" sz="2400" b="1" dirty="0" err="1" smtClean="0">
                <a:solidFill>
                  <a:srgbClr val="FF0000"/>
                </a:solidFill>
              </a:rPr>
              <a:t>більш</a:t>
            </a:r>
            <a:r>
              <a:rPr lang="ru-RU" sz="2400" b="1" dirty="0" smtClean="0">
                <a:solidFill>
                  <a:srgbClr val="FF0000"/>
                </a:solidFill>
              </a:rPr>
              <a:t> як у восьми </a:t>
            </a:r>
            <a:r>
              <a:rPr lang="ru-RU" sz="2400" b="1" dirty="0" err="1" smtClean="0">
                <a:solidFill>
                  <a:srgbClr val="FF0000"/>
                </a:solidFill>
              </a:rPr>
              <a:t>захистах</a:t>
            </a:r>
            <a:r>
              <a:rPr lang="ru-RU" sz="2400" b="1" dirty="0" smtClean="0">
                <a:solidFill>
                  <a:srgbClr val="FF0000"/>
                </a:solidFill>
              </a:rPr>
              <a:t> </a:t>
            </a:r>
            <a:r>
              <a:rPr lang="ru-RU" sz="2400" b="1" dirty="0" err="1" smtClean="0">
                <a:solidFill>
                  <a:srgbClr val="FF0000"/>
                </a:solidFill>
              </a:rPr>
              <a:t>дисертацій</a:t>
            </a:r>
            <a:r>
              <a:rPr lang="ru-RU" sz="2400" b="1" dirty="0" smtClean="0">
                <a:solidFill>
                  <a:srgbClr val="FF0000"/>
                </a:solidFill>
              </a:rPr>
              <a:t>.</a:t>
            </a:r>
            <a:endParaRPr lang="ru-RU" sz="2400" b="1" dirty="0">
              <a:solidFill>
                <a:srgbClr val="FF0000"/>
              </a:solidFill>
            </a:endParaRPr>
          </a:p>
        </p:txBody>
      </p:sp>
    </p:spTree>
    <p:extLst>
      <p:ext uri="{BB962C8B-B14F-4D97-AF65-F5344CB8AC3E}">
        <p14:creationId xmlns="" xmlns:p14="http://schemas.microsoft.com/office/powerpoint/2010/main" val="1672997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116774"/>
          </a:xfrm>
        </p:spPr>
        <p:txBody>
          <a:bodyPr>
            <a:normAutofit fontScale="90000"/>
          </a:bodyPr>
          <a:lstStyle/>
          <a:p>
            <a:endParaRPr lang="ru-RU" dirty="0"/>
          </a:p>
        </p:txBody>
      </p:sp>
      <p:sp>
        <p:nvSpPr>
          <p:cNvPr id="3" name="Подзаголовок 2"/>
          <p:cNvSpPr>
            <a:spLocks noGrp="1"/>
          </p:cNvSpPr>
          <p:nvPr>
            <p:ph type="subTitle" idx="1"/>
          </p:nvPr>
        </p:nvSpPr>
        <p:spPr>
          <a:xfrm>
            <a:off x="1432560" y="620688"/>
            <a:ext cx="7406640" cy="5616624"/>
          </a:xfrm>
        </p:spPr>
        <p:txBody>
          <a:bodyPr>
            <a:normAutofit fontScale="92500"/>
          </a:bodyPr>
          <a:lstStyle/>
          <a:p>
            <a:r>
              <a:rPr lang="ru-RU" dirty="0"/>
              <a:t>1 </a:t>
            </a:r>
            <a:r>
              <a:rPr lang="ru-RU" dirty="0" err="1"/>
              <a:t>січня</a:t>
            </a:r>
            <a:r>
              <a:rPr lang="ru-RU" dirty="0"/>
              <a:t> 2024 року </a:t>
            </a:r>
            <a:r>
              <a:rPr lang="ru-RU" dirty="0" err="1" smtClean="0"/>
              <a:t>набув</a:t>
            </a:r>
            <a:r>
              <a:rPr lang="ru-RU" dirty="0" smtClean="0"/>
              <a:t> </a:t>
            </a:r>
            <a:r>
              <a:rPr lang="ru-RU" dirty="0" err="1"/>
              <a:t>чинності</a:t>
            </a:r>
            <a:r>
              <a:rPr lang="ru-RU" dirty="0"/>
              <a:t> </a:t>
            </a:r>
            <a:r>
              <a:rPr lang="ru-RU" b="1" dirty="0">
                <a:solidFill>
                  <a:srgbClr val="C00000"/>
                </a:solidFill>
              </a:rPr>
              <a:t>Порядок </a:t>
            </a:r>
            <a:r>
              <a:rPr lang="ru-RU" b="1" dirty="0" err="1">
                <a:solidFill>
                  <a:srgbClr val="C00000"/>
                </a:solidFill>
              </a:rPr>
              <a:t>підготовки</a:t>
            </a:r>
            <a:r>
              <a:rPr lang="ru-RU" b="1" dirty="0">
                <a:solidFill>
                  <a:srgbClr val="C00000"/>
                </a:solidFill>
              </a:rPr>
              <a:t> </a:t>
            </a:r>
            <a:r>
              <a:rPr lang="ru-RU" b="1" dirty="0" err="1">
                <a:solidFill>
                  <a:srgbClr val="C00000"/>
                </a:solidFill>
              </a:rPr>
              <a:t>здобувачів</a:t>
            </a:r>
            <a:r>
              <a:rPr lang="ru-RU" b="1" dirty="0">
                <a:solidFill>
                  <a:srgbClr val="C00000"/>
                </a:solidFill>
              </a:rPr>
              <a:t> </a:t>
            </a:r>
            <a:r>
              <a:rPr lang="ru-RU" b="1" dirty="0" err="1">
                <a:solidFill>
                  <a:srgbClr val="C00000"/>
                </a:solidFill>
              </a:rPr>
              <a:t>вищої</a:t>
            </a:r>
            <a:r>
              <a:rPr lang="ru-RU" b="1" dirty="0">
                <a:solidFill>
                  <a:srgbClr val="C00000"/>
                </a:solidFill>
              </a:rPr>
              <a:t> </a:t>
            </a:r>
            <a:r>
              <a:rPr lang="ru-RU" b="1" dirty="0" err="1">
                <a:solidFill>
                  <a:srgbClr val="C00000"/>
                </a:solidFill>
              </a:rPr>
              <a:t>освіти</a:t>
            </a:r>
            <a:r>
              <a:rPr lang="ru-RU" b="1" dirty="0">
                <a:solidFill>
                  <a:srgbClr val="C00000"/>
                </a:solidFill>
              </a:rPr>
              <a:t> </a:t>
            </a:r>
            <a:r>
              <a:rPr lang="ru-RU" b="1" dirty="0" err="1">
                <a:solidFill>
                  <a:srgbClr val="C00000"/>
                </a:solidFill>
              </a:rPr>
              <a:t>ступеня</a:t>
            </a:r>
            <a:r>
              <a:rPr lang="ru-RU" b="1" dirty="0">
                <a:solidFill>
                  <a:srgbClr val="C00000"/>
                </a:solidFill>
              </a:rPr>
              <a:t> доктора </a:t>
            </a:r>
            <a:r>
              <a:rPr lang="ru-RU" b="1" dirty="0" err="1">
                <a:solidFill>
                  <a:srgbClr val="C00000"/>
                </a:solidFill>
              </a:rPr>
              <a:t>філософії</a:t>
            </a:r>
            <a:r>
              <a:rPr lang="ru-RU" b="1" dirty="0">
                <a:solidFill>
                  <a:srgbClr val="C00000"/>
                </a:solidFill>
              </a:rPr>
              <a:t> та доктора наук у закладах </a:t>
            </a:r>
            <a:r>
              <a:rPr lang="ru-RU" b="1" dirty="0" err="1">
                <a:solidFill>
                  <a:srgbClr val="C00000"/>
                </a:solidFill>
              </a:rPr>
              <a:t>вищої</a:t>
            </a:r>
            <a:r>
              <a:rPr lang="ru-RU" b="1" dirty="0">
                <a:solidFill>
                  <a:srgbClr val="C00000"/>
                </a:solidFill>
              </a:rPr>
              <a:t> </a:t>
            </a:r>
            <a:r>
              <a:rPr lang="ru-RU" b="1" dirty="0" err="1">
                <a:solidFill>
                  <a:srgbClr val="C00000"/>
                </a:solidFill>
              </a:rPr>
              <a:t>освіти</a:t>
            </a:r>
            <a:r>
              <a:rPr lang="ru-RU" b="1" dirty="0">
                <a:solidFill>
                  <a:srgbClr val="C00000"/>
                </a:solidFill>
              </a:rPr>
              <a:t> (</a:t>
            </a:r>
            <a:r>
              <a:rPr lang="ru-RU" b="1" dirty="0" err="1">
                <a:solidFill>
                  <a:srgbClr val="C00000"/>
                </a:solidFill>
              </a:rPr>
              <a:t>наукових</a:t>
            </a:r>
            <a:r>
              <a:rPr lang="ru-RU" b="1" dirty="0">
                <a:solidFill>
                  <a:srgbClr val="C00000"/>
                </a:solidFill>
              </a:rPr>
              <a:t> </a:t>
            </a:r>
            <a:r>
              <a:rPr lang="ru-RU" b="1" dirty="0" err="1">
                <a:solidFill>
                  <a:srgbClr val="C00000"/>
                </a:solidFill>
              </a:rPr>
              <a:t>установах</a:t>
            </a:r>
            <a:r>
              <a:rPr lang="ru-RU" b="1" dirty="0">
                <a:solidFill>
                  <a:srgbClr val="C00000"/>
                </a:solidFill>
              </a:rPr>
              <a:t>)</a:t>
            </a:r>
            <a:r>
              <a:rPr lang="ru-RU" b="1" dirty="0"/>
              <a:t>, </a:t>
            </a:r>
            <a:r>
              <a:rPr lang="ru-RU" b="1" dirty="0" err="1"/>
              <a:t>затверджений</a:t>
            </a:r>
            <a:r>
              <a:rPr lang="ru-RU" b="1" dirty="0"/>
              <a:t> </a:t>
            </a:r>
            <a:r>
              <a:rPr lang="ru-RU" b="1" dirty="0" err="1"/>
              <a:t>постановою</a:t>
            </a:r>
            <a:r>
              <a:rPr lang="ru-RU" b="1" dirty="0"/>
              <a:t> </a:t>
            </a:r>
            <a:r>
              <a:rPr lang="ru-RU" b="1" dirty="0" err="1"/>
              <a:t>Кабінету</a:t>
            </a:r>
            <a:r>
              <a:rPr lang="ru-RU" b="1" dirty="0"/>
              <a:t> </a:t>
            </a:r>
            <a:r>
              <a:rPr lang="ru-RU" b="1" dirty="0" err="1"/>
              <a:t>Міністрів</a:t>
            </a:r>
            <a:r>
              <a:rPr lang="ru-RU" b="1" dirty="0"/>
              <a:t> </a:t>
            </a:r>
            <a:r>
              <a:rPr lang="ru-RU" b="1" dirty="0" err="1"/>
              <a:t>України</a:t>
            </a:r>
            <a:r>
              <a:rPr lang="ru-RU" b="1" dirty="0"/>
              <a:t> </a:t>
            </a:r>
            <a:r>
              <a:rPr lang="ru-RU" b="1" dirty="0" err="1"/>
              <a:t>він</a:t>
            </a:r>
            <a:r>
              <a:rPr lang="ru-RU" b="1" dirty="0"/>
              <a:t> 19 </a:t>
            </a:r>
            <a:r>
              <a:rPr lang="ru-RU" b="1" dirty="0" err="1"/>
              <a:t>травня</a:t>
            </a:r>
            <a:r>
              <a:rPr lang="ru-RU" b="1" dirty="0"/>
              <a:t> 2023 року № 502 </a:t>
            </a:r>
            <a:r>
              <a:rPr lang="ru-RU" dirty="0"/>
              <a:t>«Про </a:t>
            </a:r>
            <a:r>
              <a:rPr lang="ru-RU" dirty="0" err="1"/>
              <a:t>внесення</a:t>
            </a:r>
            <a:r>
              <a:rPr lang="ru-RU" dirty="0"/>
              <a:t> </a:t>
            </a:r>
            <a:r>
              <a:rPr lang="ru-RU" dirty="0" err="1"/>
              <a:t>змін</a:t>
            </a:r>
            <a:r>
              <a:rPr lang="ru-RU" dirty="0"/>
              <a:t> до </a:t>
            </a:r>
            <a:r>
              <a:rPr lang="ru-RU" dirty="0" err="1"/>
              <a:t>деяких</a:t>
            </a:r>
            <a:r>
              <a:rPr lang="ru-RU" dirty="0"/>
              <a:t> постанов </a:t>
            </a:r>
            <a:r>
              <a:rPr lang="ru-RU" dirty="0" err="1"/>
              <a:t>Кабінету</a:t>
            </a:r>
            <a:r>
              <a:rPr lang="ru-RU" dirty="0"/>
              <a:t> </a:t>
            </a:r>
            <a:r>
              <a:rPr lang="ru-RU" dirty="0" err="1"/>
              <a:t>Міністрів</a:t>
            </a:r>
            <a:r>
              <a:rPr lang="ru-RU" dirty="0"/>
              <a:t> </a:t>
            </a:r>
            <a:r>
              <a:rPr lang="ru-RU" dirty="0" err="1"/>
              <a:t>України</a:t>
            </a:r>
            <a:r>
              <a:rPr lang="ru-RU" dirty="0"/>
              <a:t> з </a:t>
            </a:r>
            <a:r>
              <a:rPr lang="ru-RU" dirty="0" err="1"/>
              <a:t>питань</a:t>
            </a:r>
            <a:r>
              <a:rPr lang="ru-RU" dirty="0"/>
              <a:t> </a:t>
            </a:r>
            <a:r>
              <a:rPr lang="ru-RU" dirty="0" err="1"/>
              <a:t>підготовки</a:t>
            </a:r>
            <a:r>
              <a:rPr lang="ru-RU" dirty="0"/>
              <a:t> та </a:t>
            </a:r>
            <a:r>
              <a:rPr lang="ru-RU" dirty="0" err="1"/>
              <a:t>атестації</a:t>
            </a:r>
            <a:r>
              <a:rPr lang="ru-RU" dirty="0"/>
              <a:t> </a:t>
            </a:r>
            <a:r>
              <a:rPr lang="ru-RU" dirty="0" err="1"/>
              <a:t>здобувачів</a:t>
            </a:r>
            <a:r>
              <a:rPr lang="ru-RU" dirty="0"/>
              <a:t> </a:t>
            </a:r>
            <a:r>
              <a:rPr lang="ru-RU" dirty="0" err="1"/>
              <a:t>наукових</a:t>
            </a:r>
            <a:r>
              <a:rPr lang="ru-RU" dirty="0"/>
              <a:t> </a:t>
            </a:r>
            <a:r>
              <a:rPr lang="ru-RU" dirty="0" err="1"/>
              <a:t>ступенів</a:t>
            </a:r>
            <a:r>
              <a:rPr lang="ru-RU" dirty="0"/>
              <a:t>» (</a:t>
            </a:r>
            <a:r>
              <a:rPr lang="ru-RU" dirty="0" err="1"/>
              <a:t>далі</a:t>
            </a:r>
            <a:r>
              <a:rPr lang="ru-RU" dirty="0"/>
              <a:t> – Порядок № 502), та </a:t>
            </a:r>
            <a:r>
              <a:rPr lang="ru-RU" b="1" dirty="0" err="1"/>
              <a:t>зміни</a:t>
            </a:r>
            <a:r>
              <a:rPr lang="ru-RU" b="1" dirty="0"/>
              <a:t> до </a:t>
            </a:r>
            <a:r>
              <a:rPr lang="ru-RU" b="1" dirty="0">
                <a:solidFill>
                  <a:srgbClr val="C00000"/>
                </a:solidFill>
              </a:rPr>
              <a:t>Порядку </a:t>
            </a:r>
            <a:r>
              <a:rPr lang="ru-RU" b="1" dirty="0" err="1">
                <a:solidFill>
                  <a:srgbClr val="C00000"/>
                </a:solidFill>
              </a:rPr>
              <a:t>присудження</a:t>
            </a:r>
            <a:r>
              <a:rPr lang="ru-RU" b="1" dirty="0">
                <a:solidFill>
                  <a:srgbClr val="C00000"/>
                </a:solidFill>
              </a:rPr>
              <a:t> </a:t>
            </a:r>
            <a:r>
              <a:rPr lang="ru-RU" b="1" dirty="0" err="1">
                <a:solidFill>
                  <a:srgbClr val="C00000"/>
                </a:solidFill>
              </a:rPr>
              <a:t>ступеня</a:t>
            </a:r>
            <a:r>
              <a:rPr lang="ru-RU" b="1" dirty="0">
                <a:solidFill>
                  <a:srgbClr val="C00000"/>
                </a:solidFill>
              </a:rPr>
              <a:t> доктора </a:t>
            </a:r>
            <a:r>
              <a:rPr lang="ru-RU" b="1" dirty="0" err="1">
                <a:solidFill>
                  <a:srgbClr val="C00000"/>
                </a:solidFill>
              </a:rPr>
              <a:t>філософії</a:t>
            </a:r>
            <a:r>
              <a:rPr lang="ru-RU" b="1" dirty="0">
                <a:solidFill>
                  <a:srgbClr val="C00000"/>
                </a:solidFill>
              </a:rPr>
              <a:t> та </a:t>
            </a:r>
            <a:r>
              <a:rPr lang="ru-RU" b="1" dirty="0" err="1">
                <a:solidFill>
                  <a:srgbClr val="C00000"/>
                </a:solidFill>
              </a:rPr>
              <a:t>скасування</a:t>
            </a:r>
            <a:r>
              <a:rPr lang="ru-RU" b="1" dirty="0">
                <a:solidFill>
                  <a:srgbClr val="C00000"/>
                </a:solidFill>
              </a:rPr>
              <a:t> </a:t>
            </a:r>
            <a:r>
              <a:rPr lang="ru-RU" b="1" dirty="0" err="1">
                <a:solidFill>
                  <a:srgbClr val="C00000"/>
                </a:solidFill>
              </a:rPr>
              <a:t>рішення</a:t>
            </a:r>
            <a:r>
              <a:rPr lang="ru-RU" b="1" dirty="0">
                <a:solidFill>
                  <a:srgbClr val="C00000"/>
                </a:solidFill>
              </a:rPr>
              <a:t> </a:t>
            </a:r>
            <a:r>
              <a:rPr lang="ru-RU" b="1" dirty="0" err="1">
                <a:solidFill>
                  <a:srgbClr val="C00000"/>
                </a:solidFill>
              </a:rPr>
              <a:t>разової</a:t>
            </a:r>
            <a:r>
              <a:rPr lang="ru-RU" b="1" dirty="0">
                <a:solidFill>
                  <a:srgbClr val="C00000"/>
                </a:solidFill>
              </a:rPr>
              <a:t> </a:t>
            </a:r>
            <a:r>
              <a:rPr lang="ru-RU" b="1" dirty="0" err="1">
                <a:solidFill>
                  <a:srgbClr val="C00000"/>
                </a:solidFill>
              </a:rPr>
              <a:t>спеціалізованої</a:t>
            </a:r>
            <a:r>
              <a:rPr lang="ru-RU" b="1" dirty="0">
                <a:solidFill>
                  <a:srgbClr val="C00000"/>
                </a:solidFill>
              </a:rPr>
              <a:t> </a:t>
            </a:r>
            <a:r>
              <a:rPr lang="ru-RU" b="1" dirty="0" err="1">
                <a:solidFill>
                  <a:srgbClr val="C00000"/>
                </a:solidFill>
              </a:rPr>
              <a:t>вченої</a:t>
            </a:r>
            <a:r>
              <a:rPr lang="ru-RU" b="1" dirty="0">
                <a:solidFill>
                  <a:srgbClr val="C00000"/>
                </a:solidFill>
              </a:rPr>
              <a:t> ради закладу </a:t>
            </a:r>
            <a:r>
              <a:rPr lang="ru-RU" b="1" dirty="0" err="1">
                <a:solidFill>
                  <a:srgbClr val="C00000"/>
                </a:solidFill>
              </a:rPr>
              <a:t>вищої</a:t>
            </a:r>
            <a:r>
              <a:rPr lang="ru-RU" b="1" dirty="0">
                <a:solidFill>
                  <a:srgbClr val="C00000"/>
                </a:solidFill>
              </a:rPr>
              <a:t> </a:t>
            </a:r>
            <a:r>
              <a:rPr lang="ru-RU" b="1" dirty="0" err="1">
                <a:solidFill>
                  <a:srgbClr val="C00000"/>
                </a:solidFill>
              </a:rPr>
              <a:t>освіти</a:t>
            </a:r>
            <a:r>
              <a:rPr lang="ru-RU" b="1" dirty="0">
                <a:solidFill>
                  <a:srgbClr val="C00000"/>
                </a:solidFill>
              </a:rPr>
              <a:t>, </a:t>
            </a:r>
            <a:r>
              <a:rPr lang="ru-RU" b="1" dirty="0" err="1">
                <a:solidFill>
                  <a:srgbClr val="C00000"/>
                </a:solidFill>
              </a:rPr>
              <a:t>наукової</a:t>
            </a:r>
            <a:r>
              <a:rPr lang="ru-RU" b="1" dirty="0">
                <a:solidFill>
                  <a:srgbClr val="C00000"/>
                </a:solidFill>
              </a:rPr>
              <a:t> установи про </a:t>
            </a:r>
            <a:r>
              <a:rPr lang="ru-RU" b="1" dirty="0" err="1">
                <a:solidFill>
                  <a:srgbClr val="C00000"/>
                </a:solidFill>
              </a:rPr>
              <a:t>присудження</a:t>
            </a:r>
            <a:r>
              <a:rPr lang="ru-RU" b="1" dirty="0">
                <a:solidFill>
                  <a:srgbClr val="C00000"/>
                </a:solidFill>
              </a:rPr>
              <a:t> </a:t>
            </a:r>
            <a:r>
              <a:rPr lang="ru-RU" b="1" dirty="0" err="1">
                <a:solidFill>
                  <a:srgbClr val="C00000"/>
                </a:solidFill>
              </a:rPr>
              <a:t>ступеня</a:t>
            </a:r>
            <a:r>
              <a:rPr lang="ru-RU" b="1" dirty="0">
                <a:solidFill>
                  <a:srgbClr val="C00000"/>
                </a:solidFill>
              </a:rPr>
              <a:t> доктора </a:t>
            </a:r>
            <a:r>
              <a:rPr lang="ru-RU" b="1" dirty="0" err="1">
                <a:solidFill>
                  <a:srgbClr val="C00000"/>
                </a:solidFill>
              </a:rPr>
              <a:t>філософії</a:t>
            </a:r>
            <a:r>
              <a:rPr lang="ru-RU" b="1" dirty="0"/>
              <a:t>, </a:t>
            </a:r>
            <a:r>
              <a:rPr lang="ru-RU" b="1" dirty="0" err="1"/>
              <a:t>затвердженого</a:t>
            </a:r>
            <a:r>
              <a:rPr lang="ru-RU" b="1" dirty="0"/>
              <a:t> </a:t>
            </a:r>
            <a:r>
              <a:rPr lang="ru-RU" b="1" dirty="0" err="1"/>
              <a:t>постановою</a:t>
            </a:r>
            <a:r>
              <a:rPr lang="ru-RU" b="1" dirty="0"/>
              <a:t> </a:t>
            </a:r>
            <a:r>
              <a:rPr lang="ru-RU" b="1" dirty="0" err="1"/>
              <a:t>Кабінету</a:t>
            </a:r>
            <a:r>
              <a:rPr lang="ru-RU" b="1" dirty="0"/>
              <a:t> </a:t>
            </a:r>
            <a:r>
              <a:rPr lang="ru-RU" b="1" dirty="0" err="1"/>
              <a:t>Міністрів</a:t>
            </a:r>
            <a:r>
              <a:rPr lang="ru-RU" b="1" dirty="0"/>
              <a:t> </a:t>
            </a:r>
            <a:r>
              <a:rPr lang="ru-RU" b="1" dirty="0" err="1"/>
              <a:t>України</a:t>
            </a:r>
            <a:r>
              <a:rPr lang="ru-RU" b="1" dirty="0"/>
              <a:t> </a:t>
            </a:r>
            <a:r>
              <a:rPr lang="ru-RU" b="1" dirty="0" err="1"/>
              <a:t>від</a:t>
            </a:r>
            <a:r>
              <a:rPr lang="ru-RU" b="1" dirty="0"/>
              <a:t> 12 </a:t>
            </a:r>
            <a:r>
              <a:rPr lang="ru-RU" b="1" dirty="0" err="1"/>
              <a:t>січня</a:t>
            </a:r>
            <a:r>
              <a:rPr lang="ru-RU" b="1" dirty="0"/>
              <a:t> 2022 року </a:t>
            </a:r>
            <a:r>
              <a:rPr lang="ru-RU" b="1" dirty="0" smtClean="0"/>
              <a:t>№44 </a:t>
            </a:r>
            <a:r>
              <a:rPr lang="ru-RU" dirty="0"/>
              <a:t>(</a:t>
            </a:r>
            <a:r>
              <a:rPr lang="ru-RU" dirty="0" err="1"/>
              <a:t>далі</a:t>
            </a:r>
            <a:r>
              <a:rPr lang="ru-RU" dirty="0"/>
              <a:t> – Порядок </a:t>
            </a:r>
            <a:r>
              <a:rPr lang="ru-RU" dirty="0" smtClean="0"/>
              <a:t>№44</a:t>
            </a:r>
            <a:r>
              <a:rPr lang="ru-RU" dirty="0"/>
              <a:t>). </a:t>
            </a:r>
          </a:p>
        </p:txBody>
      </p:sp>
    </p:spTree>
    <p:extLst>
      <p:ext uri="{BB962C8B-B14F-4D97-AF65-F5344CB8AC3E}">
        <p14:creationId xmlns="" xmlns:p14="http://schemas.microsoft.com/office/powerpoint/2010/main" val="3579332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725602"/>
          </a:xfrm>
        </p:spPr>
        <p:txBody>
          <a:bodyPr>
            <a:normAutofit fontScale="90000"/>
          </a:bodyPr>
          <a:lstStyle/>
          <a:p>
            <a:r>
              <a:rPr lang="uk-UA" sz="2000" b="1" dirty="0" smtClean="0"/>
              <a:t>Компетентність членів разової ради за тематикою дослідження здобувача визначається наявністю </a:t>
            </a:r>
            <a:r>
              <a:rPr lang="uk-UA" sz="2000" b="1" dirty="0" smtClean="0">
                <a:solidFill>
                  <a:srgbClr val="FF0000"/>
                </a:solidFill>
              </a:rPr>
              <a:t>не менше трьох наукових публікацій за тематикою дослідження здобувача за умови їх опублікування </a:t>
            </a:r>
            <a:r>
              <a:rPr lang="uk-UA" sz="2000" b="1" u="sng" dirty="0" smtClean="0">
                <a:solidFill>
                  <a:srgbClr val="FF0000"/>
                </a:solidFill>
              </a:rPr>
              <a:t>протягом останніх п’яти років </a:t>
            </a:r>
            <a:r>
              <a:rPr lang="uk-UA" sz="2000" b="1" dirty="0" smtClean="0">
                <a:solidFill>
                  <a:srgbClr val="FF0000"/>
                </a:solidFill>
              </a:rPr>
              <a:t>до дня утворення разової ради та після присудження вченому ступеня доктора філософії (кандидата наук)</a:t>
            </a:r>
            <a:endParaRPr lang="uk-UA" sz="2000" b="1" dirty="0">
              <a:solidFill>
                <a:srgbClr val="FF0000"/>
              </a:solidFill>
            </a:endParaRPr>
          </a:p>
        </p:txBody>
      </p:sp>
      <p:sp>
        <p:nvSpPr>
          <p:cNvPr id="3" name="Содержимое 2"/>
          <p:cNvSpPr>
            <a:spLocks noGrp="1"/>
          </p:cNvSpPr>
          <p:nvPr>
            <p:ph idx="1"/>
          </p:nvPr>
        </p:nvSpPr>
        <p:spPr>
          <a:xfrm>
            <a:off x="1435608" y="2143116"/>
            <a:ext cx="7498080" cy="4105284"/>
          </a:xfrm>
        </p:spPr>
        <p:txBody>
          <a:bodyPr>
            <a:normAutofit fontScale="62500" lnSpcReduction="20000"/>
          </a:bodyPr>
          <a:lstStyle/>
          <a:p>
            <a:pPr marL="596646" indent="-514350">
              <a:buAutoNum type="arabicParenR"/>
            </a:pPr>
            <a:r>
              <a:rPr lang="uk-UA" b="1" dirty="0" smtClean="0">
                <a:solidFill>
                  <a:srgbClr val="FF0000"/>
                </a:solidFill>
              </a:rPr>
              <a:t>одноосібні монографії</a:t>
            </a:r>
            <a:r>
              <a:rPr lang="uk-UA" dirty="0" smtClean="0"/>
              <a:t>, що рекомендовані до друку вченими радами закладів та пройшли рецензування, </a:t>
            </a:r>
            <a:r>
              <a:rPr lang="uk-UA" b="1" u="sng" dirty="0" smtClean="0"/>
              <a:t>крім одноосібних монографій, виданих у державі, визнаній Верховною Радою України державою-агресором</a:t>
            </a:r>
            <a:r>
              <a:rPr lang="uk-UA" dirty="0" smtClean="0"/>
              <a:t>. </a:t>
            </a:r>
            <a:r>
              <a:rPr lang="uk-UA" dirty="0" smtClean="0">
                <a:solidFill>
                  <a:srgbClr val="FF0000"/>
                </a:solidFill>
              </a:rPr>
              <a:t>До одноосібних монографій прирівнюються одноосібні розділи у колективних монографіях </a:t>
            </a:r>
            <a:r>
              <a:rPr lang="uk-UA" dirty="0" smtClean="0"/>
              <a:t>за тих же умов (для іноземних видань – згідно з вимогами до наукових видань відповідної держави); </a:t>
            </a:r>
          </a:p>
          <a:p>
            <a:pPr marL="596646" indent="-514350">
              <a:buAutoNum type="arabicParenR"/>
            </a:pPr>
            <a:r>
              <a:rPr lang="uk-UA" b="1" dirty="0" smtClean="0">
                <a:solidFill>
                  <a:srgbClr val="FF0000"/>
                </a:solidFill>
              </a:rPr>
              <a:t>наукові статті, опубліковані у наукових виданнях, включених на дату опублікування до переліку наукових фахових видань України</a:t>
            </a:r>
            <a:r>
              <a:rPr lang="uk-UA" dirty="0" smtClean="0"/>
              <a:t>;</a:t>
            </a:r>
          </a:p>
          <a:p>
            <a:pPr marL="596646" indent="-514350">
              <a:buAutoNum type="arabicParenR"/>
            </a:pPr>
            <a:r>
              <a:rPr lang="uk-UA" b="1" dirty="0" smtClean="0">
                <a:solidFill>
                  <a:srgbClr val="FF0000"/>
                </a:solidFill>
              </a:rPr>
              <a:t>наукові статті, опубліковані у періодичних наукових виданнях, проіндексованих у базах даних </a:t>
            </a:r>
            <a:r>
              <a:rPr lang="en-US" b="1" dirty="0" smtClean="0">
                <a:solidFill>
                  <a:srgbClr val="FF0000"/>
                </a:solidFill>
              </a:rPr>
              <a:t>Web of Science Core Collection </a:t>
            </a:r>
            <a:r>
              <a:rPr lang="uk-UA" b="1" dirty="0" smtClean="0">
                <a:solidFill>
                  <a:srgbClr val="FF0000"/>
                </a:solidFill>
              </a:rPr>
              <a:t>та/або </a:t>
            </a:r>
            <a:r>
              <a:rPr lang="en-US" b="1" dirty="0" smtClean="0">
                <a:solidFill>
                  <a:srgbClr val="FF0000"/>
                </a:solidFill>
              </a:rPr>
              <a:t>Scopus</a:t>
            </a:r>
            <a:r>
              <a:rPr lang="en-US" dirty="0" smtClean="0"/>
              <a:t>, </a:t>
            </a:r>
            <a:r>
              <a:rPr lang="uk-UA" b="1" u="sng" dirty="0" smtClean="0"/>
              <a:t>крім видань держави, визнаної Верховною Радою України державою агресором</a:t>
            </a:r>
            <a:r>
              <a:rPr lang="uk-UA" dirty="0" smtClean="0"/>
              <a:t>. </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368280"/>
          </a:xfrm>
        </p:spPr>
        <p:txBody>
          <a:bodyPr>
            <a:normAutofit fontScale="90000"/>
          </a:bodyPr>
          <a:lstStyle/>
          <a:p>
            <a:endParaRPr lang="uk-UA" dirty="0"/>
          </a:p>
        </p:txBody>
      </p:sp>
      <p:sp>
        <p:nvSpPr>
          <p:cNvPr id="3" name="Содержимое 2"/>
          <p:cNvSpPr>
            <a:spLocks noGrp="1"/>
          </p:cNvSpPr>
          <p:nvPr>
            <p:ph idx="1"/>
          </p:nvPr>
        </p:nvSpPr>
        <p:spPr>
          <a:xfrm>
            <a:off x="1435608" y="928670"/>
            <a:ext cx="7498080" cy="5319730"/>
          </a:xfrm>
        </p:spPr>
        <p:txBody>
          <a:bodyPr>
            <a:normAutofit fontScale="70000" lnSpcReduction="20000"/>
          </a:bodyPr>
          <a:lstStyle/>
          <a:p>
            <a:pPr>
              <a:buNone/>
            </a:pPr>
            <a:r>
              <a:rPr lang="uk-UA" b="1" dirty="0" smtClean="0"/>
              <a:t>     Одноосібна монографія загальним обсягом не менше п’яти авторських аркушів або наукова публікація у періодичному науковому виданні, віднесеному до першого – третього </a:t>
            </a:r>
            <a:r>
              <a:rPr lang="uk-UA" b="1" dirty="0" err="1" smtClean="0"/>
              <a:t>квартилів</a:t>
            </a:r>
            <a:r>
              <a:rPr lang="uk-UA" b="1" dirty="0" smtClean="0"/>
              <a:t> (</a:t>
            </a:r>
            <a:r>
              <a:rPr lang="en-US" b="1" dirty="0" smtClean="0"/>
              <a:t>Q1-Q3) </a:t>
            </a:r>
            <a:r>
              <a:rPr lang="uk-UA" dirty="0" smtClean="0"/>
              <a:t>відповідно до класифікації </a:t>
            </a:r>
            <a:r>
              <a:rPr lang="en-US" dirty="0" err="1" smtClean="0"/>
              <a:t>SCImago</a:t>
            </a:r>
            <a:r>
              <a:rPr lang="en-US" dirty="0" smtClean="0"/>
              <a:t> Journal and Country Rank </a:t>
            </a:r>
            <a:r>
              <a:rPr lang="uk-UA" dirty="0" smtClean="0"/>
              <a:t>або </a:t>
            </a:r>
            <a:r>
              <a:rPr lang="en-US" dirty="0" smtClean="0"/>
              <a:t>Journal Citation Reports, </a:t>
            </a:r>
            <a:r>
              <a:rPr lang="uk-UA" b="1" dirty="0" smtClean="0">
                <a:solidFill>
                  <a:srgbClr val="FF0000"/>
                </a:solidFill>
              </a:rPr>
              <a:t>прирівнюється до двох наукових публікацій. </a:t>
            </a:r>
          </a:p>
          <a:p>
            <a:pPr>
              <a:buNone/>
            </a:pPr>
            <a:endParaRPr lang="uk-UA" dirty="0" smtClean="0"/>
          </a:p>
          <a:p>
            <a:pPr>
              <a:buNone/>
            </a:pPr>
            <a:r>
              <a:rPr lang="uk-UA" dirty="0" smtClean="0"/>
              <a:t>     Належність наукового видання до першого – третього </a:t>
            </a:r>
            <a:r>
              <a:rPr lang="uk-UA" dirty="0" err="1" smtClean="0"/>
              <a:t>квартилів</a:t>
            </a:r>
            <a:r>
              <a:rPr lang="uk-UA" dirty="0" smtClean="0"/>
              <a:t> (</a:t>
            </a:r>
            <a:r>
              <a:rPr lang="en-US" dirty="0" smtClean="0"/>
              <a:t>Q1-Q3) </a:t>
            </a:r>
            <a:r>
              <a:rPr lang="uk-UA" dirty="0" smtClean="0"/>
              <a:t>відповідно до класифікації </a:t>
            </a:r>
            <a:r>
              <a:rPr lang="en-US" dirty="0" err="1" smtClean="0"/>
              <a:t>SCImago</a:t>
            </a:r>
            <a:r>
              <a:rPr lang="en-US" dirty="0" smtClean="0"/>
              <a:t> Journal and Country Rank </a:t>
            </a:r>
            <a:r>
              <a:rPr lang="uk-UA" dirty="0" smtClean="0"/>
              <a:t>або </a:t>
            </a:r>
            <a:r>
              <a:rPr lang="en-US" dirty="0" smtClean="0"/>
              <a:t>Journal Citation Reports </a:t>
            </a:r>
            <a:r>
              <a:rPr lang="uk-UA" b="1" dirty="0" smtClean="0"/>
              <a:t>визначається згідно з рейтингом у році, в якому опублікована відповідна публікація члена разової ради </a:t>
            </a:r>
            <a:r>
              <a:rPr lang="uk-UA" dirty="0" smtClean="0"/>
              <a:t>або у разі, коли рейтинг за відповідний рік не опублікований на дату утворення разової ради, згідно з останнім опублікованим рейтингом. </a:t>
            </a:r>
            <a:endParaRPr lang="uk-U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pPr>
              <a:buNone/>
            </a:pPr>
            <a:r>
              <a:rPr lang="uk-UA" dirty="0" smtClean="0"/>
              <a:t>Відповідність публікацій потенційних</a:t>
            </a:r>
          </a:p>
          <a:p>
            <a:pPr>
              <a:buNone/>
            </a:pPr>
            <a:r>
              <a:rPr lang="uk-UA" dirty="0" smtClean="0"/>
              <a:t>членів ради перевіряється </a:t>
            </a:r>
            <a:r>
              <a:rPr lang="uk-UA" b="1" dirty="0" smtClean="0">
                <a:solidFill>
                  <a:srgbClr val="FF0000"/>
                </a:solidFill>
              </a:rPr>
              <a:t>збігом</a:t>
            </a:r>
            <a:endParaRPr lang="uk-UA" b="1" dirty="0" smtClean="0">
              <a:solidFill>
                <a:srgbClr val="FF0000"/>
              </a:solidFill>
            </a:endParaRPr>
          </a:p>
          <a:p>
            <a:pPr>
              <a:buNone/>
            </a:pPr>
            <a:r>
              <a:rPr lang="uk-UA" b="1" dirty="0" smtClean="0">
                <a:solidFill>
                  <a:srgbClr val="FF0000"/>
                </a:solidFill>
              </a:rPr>
              <a:t>ключових слів</a:t>
            </a:r>
            <a:r>
              <a:rPr lang="uk-UA" dirty="0" smtClean="0"/>
              <a:t> анотацій публікацій</a:t>
            </a:r>
          </a:p>
          <a:p>
            <a:pPr>
              <a:buNone/>
            </a:pPr>
            <a:r>
              <a:rPr lang="uk-UA" dirty="0" smtClean="0"/>
              <a:t>членів ради </a:t>
            </a:r>
            <a:r>
              <a:rPr lang="uk-UA" dirty="0" smtClean="0"/>
              <a:t>(</a:t>
            </a:r>
            <a:r>
              <a:rPr lang="uk-UA" b="1" dirty="0" smtClean="0">
                <a:solidFill>
                  <a:srgbClr val="FF0000"/>
                </a:solidFill>
              </a:rPr>
              <a:t>не менше 3 </a:t>
            </a:r>
            <a:r>
              <a:rPr lang="uk-UA" dirty="0" smtClean="0"/>
              <a:t>) </a:t>
            </a:r>
            <a:r>
              <a:rPr lang="uk-UA" dirty="0" smtClean="0"/>
              <a:t>з</a:t>
            </a:r>
          </a:p>
          <a:p>
            <a:pPr>
              <a:buNone/>
            </a:pPr>
            <a:r>
              <a:rPr lang="uk-UA" dirty="0" smtClean="0"/>
              <a:t>ключовими словами анотації дисертації</a:t>
            </a:r>
          </a:p>
          <a:p>
            <a:pPr>
              <a:buNone/>
            </a:pPr>
            <a:r>
              <a:rPr lang="uk-UA" dirty="0" smtClean="0"/>
              <a:t>аспіранта.</a:t>
            </a:r>
            <a:endParaRPr lang="uk-U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725470"/>
          </a:xfrm>
        </p:spPr>
        <p:txBody>
          <a:bodyPr>
            <a:normAutofit fontScale="90000"/>
          </a:bodyPr>
          <a:lstStyle/>
          <a:p>
            <a:pPr algn="ctr"/>
            <a:r>
              <a:rPr lang="uk-UA" sz="1800" b="1" dirty="0" smtClean="0"/>
              <a:t>ЗРАЗОК ОФОРМЛЕННЯ ДАНИХ ПРО АСПІРАНТА ТА  ПОТЕНЦІЙНИХ ЧЛЕНІВ РАДИ  ДЛЯ ПЕРЕВІРКИ ВІДПОВІДНОСТІ ЇХ ПУБЛІКАЦІЙ </a:t>
            </a:r>
            <a:br>
              <a:rPr lang="uk-UA" sz="1800" b="1" dirty="0" smtClean="0"/>
            </a:br>
            <a:r>
              <a:rPr lang="uk-UA" sz="1800" b="1" dirty="0" smtClean="0"/>
              <a:t>ТЕМАТИЦІ ДОСЛІДЖЕННЯ АСПІРАНТА:</a:t>
            </a:r>
            <a:endParaRPr lang="uk-UA" sz="1800" b="1" dirty="0"/>
          </a:p>
        </p:txBody>
      </p:sp>
      <p:sp>
        <p:nvSpPr>
          <p:cNvPr id="3" name="Содержимое 2"/>
          <p:cNvSpPr>
            <a:spLocks noGrp="1"/>
          </p:cNvSpPr>
          <p:nvPr>
            <p:ph idx="1"/>
          </p:nvPr>
        </p:nvSpPr>
        <p:spPr>
          <a:xfrm>
            <a:off x="1435608" y="1000108"/>
            <a:ext cx="7498080" cy="5248292"/>
          </a:xfrm>
        </p:spPr>
        <p:txBody>
          <a:bodyPr>
            <a:normAutofit fontScale="55000" lnSpcReduction="20000"/>
          </a:bodyPr>
          <a:lstStyle/>
          <a:p>
            <a:pPr algn="ctr">
              <a:buNone/>
            </a:pPr>
            <a:r>
              <a:rPr lang="uk-UA" sz="4400" b="1" dirty="0" smtClean="0">
                <a:solidFill>
                  <a:srgbClr val="FF0000"/>
                </a:solidFill>
              </a:rPr>
              <a:t>Дані аспіранта:</a:t>
            </a:r>
          </a:p>
          <a:p>
            <a:pPr algn="just">
              <a:buNone/>
            </a:pPr>
            <a:r>
              <a:rPr lang="uk-UA" b="1" dirty="0" smtClean="0">
                <a:latin typeface="Times New Roman" pitchFamily="18" charset="0"/>
                <a:cs typeface="Times New Roman" pitchFamily="18" charset="0"/>
              </a:rPr>
              <a:t>Тема дисертації</a:t>
            </a:r>
            <a:r>
              <a:rPr lang="uk-UA" dirty="0" smtClean="0">
                <a:latin typeface="Times New Roman" pitchFamily="18" charset="0"/>
                <a:cs typeface="Times New Roman" pitchFamily="18" charset="0"/>
              </a:rPr>
              <a:t>: Виконання актів органів</a:t>
            </a:r>
          </a:p>
          <a:p>
            <a:pPr algn="just">
              <a:buNone/>
            </a:pPr>
            <a:r>
              <a:rPr lang="uk-UA" dirty="0" smtClean="0">
                <a:latin typeface="Times New Roman" pitchFamily="18" charset="0"/>
                <a:cs typeface="Times New Roman" pitchFamily="18" charset="0"/>
              </a:rPr>
              <a:t>конституційного контролю: порівняльно-правовий аналіз</a:t>
            </a:r>
          </a:p>
          <a:p>
            <a:pPr algn="just">
              <a:buNone/>
            </a:pPr>
            <a:endParaRPr lang="uk-UA" b="1" dirty="0" smtClean="0">
              <a:latin typeface="Times New Roman" pitchFamily="18" charset="0"/>
              <a:cs typeface="Times New Roman" pitchFamily="18" charset="0"/>
            </a:endParaRPr>
          </a:p>
          <a:p>
            <a:pPr algn="just">
              <a:buNone/>
            </a:pPr>
            <a:r>
              <a:rPr lang="uk-UA" b="1" dirty="0" smtClean="0">
                <a:latin typeface="Times New Roman" pitchFamily="18" charset="0"/>
                <a:cs typeface="Times New Roman" pitchFamily="18" charset="0"/>
              </a:rPr>
              <a:t>Ключові слова:</a:t>
            </a:r>
            <a:r>
              <a:rPr lang="uk-UA" dirty="0" smtClean="0">
                <a:latin typeface="Times New Roman" pitchFamily="18" charset="0"/>
                <a:cs typeface="Times New Roman" pitchFamily="18" charset="0"/>
              </a:rPr>
              <a:t> конституційне судочинство,</a:t>
            </a:r>
          </a:p>
          <a:p>
            <a:pPr algn="just">
              <a:buNone/>
            </a:pPr>
            <a:r>
              <a:rPr lang="uk-UA" dirty="0" smtClean="0">
                <a:latin typeface="Times New Roman" pitchFamily="18" charset="0"/>
                <a:cs typeface="Times New Roman" pitchFamily="18" charset="0"/>
              </a:rPr>
              <a:t>Конституційний Суд України, судові рішення,</a:t>
            </a:r>
          </a:p>
          <a:p>
            <a:pPr algn="just">
              <a:buNone/>
            </a:pPr>
            <a:r>
              <a:rPr lang="uk-UA" dirty="0" smtClean="0">
                <a:latin typeface="Times New Roman" pitchFamily="18" charset="0"/>
                <a:cs typeface="Times New Roman" pitchFamily="18" charset="0"/>
              </a:rPr>
              <a:t>конституційний контроль, виконання актів,</a:t>
            </a:r>
          </a:p>
          <a:p>
            <a:pPr algn="just">
              <a:buNone/>
            </a:pPr>
            <a:r>
              <a:rPr lang="uk-UA" dirty="0" smtClean="0">
                <a:latin typeface="Times New Roman" pitchFamily="18" charset="0"/>
                <a:cs typeface="Times New Roman" pitchFamily="18" charset="0"/>
              </a:rPr>
              <a:t>обґрунтованість, компетенція суду, Європейський суд з</a:t>
            </a:r>
          </a:p>
          <a:p>
            <a:pPr algn="just">
              <a:buNone/>
            </a:pPr>
            <a:r>
              <a:rPr lang="uk-UA" dirty="0" smtClean="0">
                <a:latin typeface="Times New Roman" pitchFamily="18" charset="0"/>
                <a:cs typeface="Times New Roman" pitchFamily="18" charset="0"/>
              </a:rPr>
              <a:t>прав людини, конституційні суди, </a:t>
            </a:r>
            <a:r>
              <a:rPr lang="en-US" dirty="0" smtClean="0">
                <a:latin typeface="Times New Roman" pitchFamily="18" charset="0"/>
                <a:cs typeface="Times New Roman" pitchFamily="18" charset="0"/>
              </a:rPr>
              <a:t>ex </a:t>
            </a:r>
            <a:r>
              <a:rPr lang="en-US" dirty="0" err="1" smtClean="0">
                <a:latin typeface="Times New Roman" pitchFamily="18" charset="0"/>
                <a:cs typeface="Times New Roman" pitchFamily="18" charset="0"/>
              </a:rPr>
              <a:t>nunc</a:t>
            </a:r>
            <a:r>
              <a:rPr lang="en-US" dirty="0" smtClean="0">
                <a:latin typeface="Times New Roman" pitchFamily="18" charset="0"/>
                <a:cs typeface="Times New Roman" pitchFamily="18" charset="0"/>
              </a:rPr>
              <a:t>, ex </a:t>
            </a:r>
            <a:r>
              <a:rPr lang="en-US" dirty="0" err="1" smtClean="0">
                <a:latin typeface="Times New Roman" pitchFamily="18" charset="0"/>
                <a:cs typeface="Times New Roman" pitchFamily="18" charset="0"/>
              </a:rPr>
              <a:t>tunc</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судовий</a:t>
            </a:r>
          </a:p>
          <a:p>
            <a:pPr algn="just">
              <a:buNone/>
            </a:pPr>
            <a:r>
              <a:rPr lang="uk-UA" dirty="0" smtClean="0">
                <a:latin typeface="Times New Roman" pitchFamily="18" charset="0"/>
                <a:cs typeface="Times New Roman" pitchFamily="18" charset="0"/>
              </a:rPr>
              <a:t>прецедент, конституціоналізм, тлумачення, конституційна</a:t>
            </a:r>
          </a:p>
          <a:p>
            <a:pPr algn="just">
              <a:buNone/>
            </a:pPr>
            <a:r>
              <a:rPr lang="uk-UA" dirty="0" smtClean="0">
                <a:latin typeface="Times New Roman" pitchFamily="18" charset="0"/>
                <a:cs typeface="Times New Roman" pitchFamily="18" charset="0"/>
              </a:rPr>
              <a:t>скарга  </a:t>
            </a:r>
          </a:p>
          <a:p>
            <a:pPr algn="just">
              <a:buNone/>
            </a:pPr>
            <a:endParaRPr lang="uk-UA" b="1" dirty="0" smtClean="0">
              <a:latin typeface="Times New Roman" pitchFamily="18" charset="0"/>
              <a:cs typeface="Times New Roman" pitchFamily="18" charset="0"/>
            </a:endParaRPr>
          </a:p>
          <a:p>
            <a:pPr algn="just">
              <a:buNone/>
            </a:pPr>
            <a:r>
              <a:rPr lang="en-US" b="1" dirty="0" smtClean="0">
                <a:latin typeface="Times New Roman" pitchFamily="18" charset="0"/>
                <a:cs typeface="Times New Roman" pitchFamily="18" charset="0"/>
              </a:rPr>
              <a:t>Key words:</a:t>
            </a:r>
            <a:r>
              <a:rPr lang="en-US" dirty="0" smtClean="0">
                <a:latin typeface="Times New Roman" pitchFamily="18" charset="0"/>
                <a:cs typeface="Times New Roman" pitchFamily="18" charset="0"/>
              </a:rPr>
              <a:t> constitutional proceedings, Constitutional Court</a:t>
            </a:r>
            <a:endParaRPr lang="uk-UA"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of Ukraine, court decisions, constitutional control, execution of acts,</a:t>
            </a:r>
            <a:endParaRPr lang="uk-UA"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validity, court competence, European Court of Human Rights,</a:t>
            </a:r>
            <a:endParaRPr lang="uk-UA"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constitutional courts, ex </a:t>
            </a:r>
            <a:r>
              <a:rPr lang="en-US" dirty="0" err="1" smtClean="0">
                <a:latin typeface="Times New Roman" pitchFamily="18" charset="0"/>
                <a:cs typeface="Times New Roman" pitchFamily="18" charset="0"/>
              </a:rPr>
              <a:t>nunc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extunc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judicialprecedent</a:t>
            </a:r>
            <a:r>
              <a:rPr lang="en-US" dirty="0" smtClean="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pPr algn="just">
              <a:buNone/>
            </a:pPr>
            <a:r>
              <a:rPr lang="en-US" dirty="0" smtClean="0">
                <a:latin typeface="Times New Roman" pitchFamily="18" charset="0"/>
                <a:cs typeface="Times New Roman" pitchFamily="18" charset="0"/>
              </a:rPr>
              <a:t>constitutionalism, interpretation, constitutional complaint.</a:t>
            </a:r>
          </a:p>
          <a:p>
            <a:pPr>
              <a:buNone/>
            </a:pPr>
            <a:endParaRPr lang="uk-UA"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0"/>
            <a:ext cx="7498080" cy="571480"/>
          </a:xfrm>
        </p:spPr>
        <p:txBody>
          <a:bodyPr>
            <a:normAutofit/>
          </a:bodyPr>
          <a:lstStyle/>
          <a:p>
            <a:pPr algn="ctr"/>
            <a:r>
              <a:rPr lang="uk-UA" sz="1800" b="1" dirty="0" smtClean="0">
                <a:solidFill>
                  <a:srgbClr val="FF0000"/>
                </a:solidFill>
              </a:rPr>
              <a:t>Дані потенційного члена ради:</a:t>
            </a:r>
            <a:endParaRPr lang="uk-UA" sz="1800" b="1" dirty="0">
              <a:solidFill>
                <a:srgbClr val="FF0000"/>
              </a:solidFill>
            </a:endParaRPr>
          </a:p>
        </p:txBody>
      </p:sp>
      <p:pic>
        <p:nvPicPr>
          <p:cNvPr id="1026" name="Picture 2"/>
          <p:cNvPicPr>
            <a:picLocks noGrp="1" noChangeAspect="1" noChangeArrowheads="1"/>
          </p:cNvPicPr>
          <p:nvPr>
            <p:ph idx="1"/>
          </p:nvPr>
        </p:nvPicPr>
        <p:blipFill>
          <a:blip r:embed="rId2"/>
          <a:srcRect l="18967" t="16130" r="50550" b="7663"/>
          <a:stretch>
            <a:fillRect/>
          </a:stretch>
        </p:blipFill>
        <p:spPr bwMode="auto">
          <a:xfrm>
            <a:off x="2214546" y="500042"/>
            <a:ext cx="5500726" cy="614366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582726"/>
          </a:xfrm>
        </p:spPr>
        <p:txBody>
          <a:bodyPr>
            <a:noAutofit/>
          </a:bodyPr>
          <a:lstStyle/>
          <a:p>
            <a:pPr marL="596646" lvl="0" indent="-514350" algn="ctr"/>
            <a:r>
              <a:rPr lang="uk-UA" sz="3600" b="1" dirty="0" smtClean="0"/>
              <a:t>Атестація на кафедрі та раді</a:t>
            </a:r>
            <a:br>
              <a:rPr lang="uk-UA" sz="3600" b="1" dirty="0" smtClean="0"/>
            </a:br>
            <a:r>
              <a:rPr lang="uk-UA" sz="3600" b="1" dirty="0" smtClean="0"/>
              <a:t>факультету/НН інституту </a:t>
            </a:r>
            <a:br>
              <a:rPr lang="uk-UA" sz="3600" b="1" dirty="0" smtClean="0"/>
            </a:br>
            <a:endParaRPr lang="uk-UA" sz="3600" dirty="0"/>
          </a:p>
        </p:txBody>
      </p:sp>
      <p:sp>
        <p:nvSpPr>
          <p:cNvPr id="3" name="Содержимое 2"/>
          <p:cNvSpPr>
            <a:spLocks noGrp="1"/>
          </p:cNvSpPr>
          <p:nvPr>
            <p:ph idx="1"/>
          </p:nvPr>
        </p:nvSpPr>
        <p:spPr>
          <a:xfrm>
            <a:off x="1435608" y="1428736"/>
            <a:ext cx="7498080" cy="4819664"/>
          </a:xfrm>
        </p:spPr>
        <p:txBody>
          <a:bodyPr>
            <a:normAutofit/>
          </a:bodyPr>
          <a:lstStyle/>
          <a:p>
            <a:pPr marL="596646" lvl="0" indent="-514350">
              <a:buNone/>
            </a:pPr>
            <a:r>
              <a:rPr lang="uk-UA" sz="2800" b="1" i="1" u="sng" dirty="0" smtClean="0"/>
              <a:t>Завідувачу аспірантури подати: </a:t>
            </a:r>
          </a:p>
          <a:p>
            <a:pPr marL="596646" indent="-514350"/>
            <a:r>
              <a:rPr lang="uk-UA" b="1" dirty="0" smtClean="0"/>
              <a:t>витяг з протоколу засідання кафедри </a:t>
            </a:r>
            <a:r>
              <a:rPr lang="uk-UA" b="1" dirty="0" smtClean="0">
                <a:solidFill>
                  <a:srgbClr val="FF0000"/>
                </a:solidFill>
              </a:rPr>
              <a:t>з рекомендацією до захисту у разовій спецраді  ЧНУ; </a:t>
            </a:r>
          </a:p>
          <a:p>
            <a:pPr marL="596646" indent="-514350"/>
            <a:r>
              <a:rPr lang="uk-UA" b="1" dirty="0" smtClean="0"/>
              <a:t> витяг з протоколу засідання ради факультету / НН інституту </a:t>
            </a:r>
            <a:r>
              <a:rPr lang="uk-UA" b="1" dirty="0" smtClean="0">
                <a:solidFill>
                  <a:srgbClr val="FF0000"/>
                </a:solidFill>
              </a:rPr>
              <a:t>з рекомендацією до захисту у разовій спецраді  ЧНУ; </a:t>
            </a:r>
            <a:endParaRPr lang="uk-UA" b="1" dirty="0" smtClean="0"/>
          </a:p>
          <a:p>
            <a:pPr marL="596646" indent="-514350"/>
            <a:r>
              <a:rPr lang="uk-UA" b="1" dirty="0" smtClean="0"/>
              <a:t>бланк атестації; </a:t>
            </a:r>
          </a:p>
          <a:p>
            <a:pPr marL="596646" lvl="0" indent="-514350">
              <a:buNone/>
            </a:pPr>
            <a:endParaRPr lang="uk-UA" dirty="0" smtClean="0">
              <a:solidFill>
                <a:srgbClr val="FF0000"/>
              </a:solidFill>
            </a:endParaRPr>
          </a:p>
          <a:p>
            <a:endParaRPr lang="uk-U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53966"/>
          </a:xfrm>
        </p:spPr>
        <p:txBody>
          <a:bodyPr>
            <a:normAutofit fontScale="90000"/>
          </a:bodyPr>
          <a:lstStyle/>
          <a:p>
            <a:endParaRPr lang="uk-UA" dirty="0"/>
          </a:p>
        </p:txBody>
      </p:sp>
      <p:pic>
        <p:nvPicPr>
          <p:cNvPr id="1026" name="Picture 2"/>
          <p:cNvPicPr>
            <a:picLocks noGrp="1" noChangeAspect="1" noChangeArrowheads="1"/>
          </p:cNvPicPr>
          <p:nvPr>
            <p:ph idx="1"/>
          </p:nvPr>
        </p:nvPicPr>
        <p:blipFill>
          <a:blip r:embed="rId2"/>
          <a:srcRect l="19808" t="16013" r="17167" b="5555"/>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r>
              <a:rPr lang="uk-UA" b="1" dirty="0" smtClean="0"/>
              <a:t>ІНДИВІДУАЛЬНИЙ ПЛАН</a:t>
            </a:r>
          </a:p>
          <a:p>
            <a:pPr>
              <a:buNone/>
            </a:pPr>
            <a:r>
              <a:rPr lang="uk-UA" b="1" dirty="0" smtClean="0"/>
              <a:t>виконання ОНП підготовки доктора</a:t>
            </a:r>
          </a:p>
          <a:p>
            <a:pPr>
              <a:buNone/>
            </a:pPr>
            <a:r>
              <a:rPr lang="uk-UA" b="1" dirty="0" smtClean="0"/>
              <a:t>філософії</a:t>
            </a:r>
          </a:p>
          <a:p>
            <a:pPr>
              <a:buNone/>
            </a:pPr>
            <a:r>
              <a:rPr lang="uk-UA" b="1" i="1" dirty="0" smtClean="0">
                <a:solidFill>
                  <a:srgbClr val="FF0000"/>
                </a:solidFill>
              </a:rPr>
              <a:t>(заповнений, в т.ч. остання сторінка</a:t>
            </a:r>
          </a:p>
          <a:p>
            <a:pPr>
              <a:buNone/>
            </a:pPr>
            <a:r>
              <a:rPr lang="uk-UA" b="1" i="1" dirty="0" smtClean="0">
                <a:solidFill>
                  <a:srgbClr val="FF0000"/>
                </a:solidFill>
              </a:rPr>
              <a:t>Загальна оцінка виконання ОНП)</a:t>
            </a:r>
          </a:p>
          <a:p>
            <a:endParaRPr lang="uk-U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53966"/>
          </a:xfrm>
        </p:spPr>
        <p:txBody>
          <a:bodyPr>
            <a:normAutofit fontScale="90000"/>
          </a:bodyPr>
          <a:lstStyle/>
          <a:p>
            <a:endParaRPr lang="uk-UA" dirty="0"/>
          </a:p>
        </p:txBody>
      </p:sp>
      <p:pic>
        <p:nvPicPr>
          <p:cNvPr id="2050" name="Picture 2"/>
          <p:cNvPicPr>
            <a:picLocks noGrp="1" noChangeAspect="1" noChangeArrowheads="1"/>
          </p:cNvPicPr>
          <p:nvPr>
            <p:ph idx="1"/>
          </p:nvPr>
        </p:nvPicPr>
        <p:blipFill>
          <a:blip r:embed="rId2"/>
          <a:srcRect l="17062" t="14888" r="50550" b="5518"/>
          <a:stretch>
            <a:fillRect/>
          </a:stretch>
        </p:blipFill>
        <p:spPr bwMode="auto">
          <a:xfrm>
            <a:off x="2214546" y="1"/>
            <a:ext cx="5643602" cy="6858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708392" cy="1654164"/>
          </a:xfrm>
        </p:spPr>
        <p:txBody>
          <a:bodyPr>
            <a:normAutofit/>
          </a:bodyPr>
          <a:lstStyle/>
          <a:p>
            <a:r>
              <a:rPr lang="uk-UA" sz="2000" b="1" dirty="0" smtClean="0"/>
              <a:t>Заява</a:t>
            </a:r>
            <a:r>
              <a:rPr lang="uk-UA" sz="2000" dirty="0" smtClean="0"/>
              <a:t> на ім’я завідувача кафедри, що реалізує відповідну освітньо-наукову програму та/або здійснює підготовку здобувача, </a:t>
            </a:r>
            <a:r>
              <a:rPr lang="uk-UA" sz="2000" b="1" dirty="0" smtClean="0"/>
              <a:t>щодо перевірки на відповідність виконаної дисертації та наукових публікацій діючим нормативним вимогам</a:t>
            </a:r>
            <a:r>
              <a:rPr lang="uk-UA" sz="2000" dirty="0" smtClean="0"/>
              <a:t> (</a:t>
            </a:r>
            <a:r>
              <a:rPr lang="uk-UA" sz="2000" b="1" i="1" dirty="0" smtClean="0">
                <a:solidFill>
                  <a:srgbClr val="0070C0"/>
                </a:solidFill>
              </a:rPr>
              <a:t>Додаток 1</a:t>
            </a:r>
            <a:r>
              <a:rPr lang="uk-UA" sz="2000" dirty="0" smtClean="0"/>
              <a:t>):</a:t>
            </a:r>
            <a:endParaRPr lang="uk-UA" sz="2000" dirty="0"/>
          </a:p>
        </p:txBody>
      </p:sp>
      <p:sp>
        <p:nvSpPr>
          <p:cNvPr id="3" name="Содержимое 2"/>
          <p:cNvSpPr>
            <a:spLocks noGrp="1"/>
          </p:cNvSpPr>
          <p:nvPr>
            <p:ph idx="1"/>
          </p:nvPr>
        </p:nvSpPr>
        <p:spPr>
          <a:xfrm>
            <a:off x="1435608" y="2071678"/>
            <a:ext cx="7498080" cy="4176722"/>
          </a:xfrm>
        </p:spPr>
        <p:txBody>
          <a:bodyPr>
            <a:normAutofit fontScale="77500" lnSpcReduction="20000"/>
          </a:bodyPr>
          <a:lstStyle/>
          <a:p>
            <a:pPr>
              <a:buNone/>
            </a:pPr>
            <a:r>
              <a:rPr lang="uk-UA" i="1" u="sng" dirty="0" smtClean="0"/>
              <a:t>До заяви додаються</a:t>
            </a:r>
            <a:r>
              <a:rPr lang="uk-UA" i="1" dirty="0" smtClean="0"/>
              <a:t>: </a:t>
            </a:r>
            <a:endParaRPr lang="uk-UA" dirty="0" smtClean="0"/>
          </a:p>
          <a:p>
            <a:pPr>
              <a:buNone/>
            </a:pPr>
            <a:r>
              <a:rPr lang="uk-UA" i="1" dirty="0" smtClean="0"/>
              <a:t>1) дисертація в друкованому вигляді та електронній формі; </a:t>
            </a:r>
            <a:endParaRPr lang="uk-UA" dirty="0" smtClean="0"/>
          </a:p>
          <a:p>
            <a:pPr>
              <a:buNone/>
            </a:pPr>
            <a:r>
              <a:rPr lang="uk-UA" i="1" dirty="0" smtClean="0"/>
              <a:t>2) копії наукових публікацій, в яких висвітлено наукові результати дисертації, та список наукових публікацій із зазначенням режимів доступу до їх електронних версій. </a:t>
            </a:r>
            <a:endParaRPr lang="uk-UA" dirty="0" smtClean="0"/>
          </a:p>
          <a:p>
            <a:pPr>
              <a:buNone/>
            </a:pPr>
            <a:r>
              <a:rPr lang="uk-UA" dirty="0" smtClean="0"/>
              <a:t>    </a:t>
            </a:r>
          </a:p>
          <a:p>
            <a:pPr>
              <a:buNone/>
            </a:pPr>
            <a:r>
              <a:rPr lang="uk-UA" dirty="0" smtClean="0"/>
              <a:t>     Заяву здобувача візує завідувач кафедри, проставляючи</a:t>
            </a:r>
            <a:r>
              <a:rPr lang="uk-UA" b="1" dirty="0" smtClean="0"/>
              <a:t> </a:t>
            </a:r>
            <a:r>
              <a:rPr lang="uk-UA" b="1" dirty="0" smtClean="0">
                <a:solidFill>
                  <a:srgbClr val="FF0000"/>
                </a:solidFill>
              </a:rPr>
              <a:t>дату надходження звернення</a:t>
            </a:r>
            <a:r>
              <a:rPr lang="uk-UA" b="1" dirty="0" smtClean="0"/>
              <a:t>, </a:t>
            </a:r>
            <a:r>
              <a:rPr lang="uk-UA" dirty="0" smtClean="0"/>
              <a:t>та засвідчує прийом документів для подальшого розгляду</a:t>
            </a:r>
            <a:endParaRPr lang="uk-U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74042"/>
          </a:xfrm>
        </p:spPr>
        <p:txBody>
          <a:bodyPr>
            <a:normAutofit fontScale="90000"/>
          </a:bodyPr>
          <a:lstStyle/>
          <a:p>
            <a:endParaRPr lang="ru-RU" dirty="0"/>
          </a:p>
        </p:txBody>
      </p:sp>
      <p:sp>
        <p:nvSpPr>
          <p:cNvPr id="3" name="Объект 2"/>
          <p:cNvSpPr>
            <a:spLocks noGrp="1"/>
          </p:cNvSpPr>
          <p:nvPr>
            <p:ph idx="1"/>
          </p:nvPr>
        </p:nvSpPr>
        <p:spPr>
          <a:xfrm>
            <a:off x="1259632" y="620688"/>
            <a:ext cx="7674056" cy="5627712"/>
          </a:xfrm>
        </p:spPr>
        <p:txBody>
          <a:bodyPr>
            <a:normAutofit lnSpcReduction="10000"/>
          </a:bodyPr>
          <a:lstStyle/>
          <a:p>
            <a:endParaRPr lang="ru-RU" b="1" dirty="0"/>
          </a:p>
          <a:p>
            <a:pPr>
              <a:buFont typeface="Wingdings" panose="05000000000000000000" pitchFamily="2" charset="2"/>
              <a:buChar char="Ø"/>
            </a:pPr>
            <a:r>
              <a:rPr lang="ru-RU" b="1" dirty="0" err="1"/>
              <a:t>Дія</a:t>
            </a:r>
            <a:r>
              <a:rPr lang="ru-RU" b="1" dirty="0"/>
              <a:t> постанови </a:t>
            </a:r>
            <a:r>
              <a:rPr lang="ru-RU" b="1" dirty="0" err="1"/>
              <a:t>Кабінету</a:t>
            </a:r>
            <a:r>
              <a:rPr lang="ru-RU" b="1" dirty="0"/>
              <a:t> </a:t>
            </a:r>
            <a:r>
              <a:rPr lang="ru-RU" b="1" dirty="0" err="1"/>
              <a:t>Міністрів</a:t>
            </a:r>
            <a:r>
              <a:rPr lang="ru-RU" b="1" dirty="0"/>
              <a:t> </a:t>
            </a:r>
            <a:r>
              <a:rPr lang="ru-RU" b="1" dirty="0" err="1"/>
              <a:t>України</a:t>
            </a:r>
            <a:r>
              <a:rPr lang="ru-RU" b="1" dirty="0"/>
              <a:t> </a:t>
            </a:r>
            <a:r>
              <a:rPr lang="ru-RU" b="1" dirty="0" err="1"/>
              <a:t>від</a:t>
            </a:r>
            <a:r>
              <a:rPr lang="ru-RU" b="1" dirty="0"/>
              <a:t> 19 </a:t>
            </a:r>
            <a:r>
              <a:rPr lang="ru-RU" b="1" dirty="0" err="1"/>
              <a:t>травня</a:t>
            </a:r>
            <a:r>
              <a:rPr lang="ru-RU" b="1" dirty="0"/>
              <a:t> 2023 року </a:t>
            </a:r>
            <a:r>
              <a:rPr lang="ru-RU" b="1" dirty="0" smtClean="0"/>
              <a:t>№502 </a:t>
            </a:r>
            <a:r>
              <a:rPr lang="ru-RU" b="1" dirty="0" err="1" smtClean="0"/>
              <a:t>поширюється</a:t>
            </a:r>
            <a:r>
              <a:rPr lang="ru-RU" b="1" dirty="0" smtClean="0"/>
              <a:t> </a:t>
            </a:r>
            <a:r>
              <a:rPr lang="ru-RU" b="1" dirty="0"/>
              <a:t>на </a:t>
            </a:r>
            <a:r>
              <a:rPr lang="ru-RU" b="1" dirty="0" err="1"/>
              <a:t>здобувачів</a:t>
            </a:r>
            <a:r>
              <a:rPr lang="ru-RU" b="1" dirty="0"/>
              <a:t> </a:t>
            </a:r>
            <a:r>
              <a:rPr lang="ru-RU" b="1" dirty="0" err="1"/>
              <a:t>ступеня</a:t>
            </a:r>
            <a:r>
              <a:rPr lang="ru-RU" b="1" dirty="0"/>
              <a:t> доктора </a:t>
            </a:r>
            <a:r>
              <a:rPr lang="ru-RU" b="1" dirty="0" err="1"/>
              <a:t>філософії</a:t>
            </a:r>
            <a:r>
              <a:rPr lang="ru-RU" b="1" dirty="0"/>
              <a:t>, </a:t>
            </a:r>
            <a:r>
              <a:rPr lang="ru-RU" b="1" u="sng" dirty="0" err="1">
                <a:solidFill>
                  <a:srgbClr val="C00000"/>
                </a:solidFill>
              </a:rPr>
              <a:t>підготовка</a:t>
            </a:r>
            <a:r>
              <a:rPr lang="ru-RU" b="1" u="sng" dirty="0">
                <a:solidFill>
                  <a:srgbClr val="C00000"/>
                </a:solidFill>
              </a:rPr>
              <a:t> </a:t>
            </a:r>
            <a:r>
              <a:rPr lang="ru-RU" b="1" u="sng" dirty="0" err="1">
                <a:solidFill>
                  <a:srgbClr val="C00000"/>
                </a:solidFill>
              </a:rPr>
              <a:t>яких</a:t>
            </a:r>
            <a:r>
              <a:rPr lang="ru-RU" b="1" u="sng" dirty="0">
                <a:solidFill>
                  <a:srgbClr val="C00000"/>
                </a:solidFill>
              </a:rPr>
              <a:t> </a:t>
            </a:r>
            <a:r>
              <a:rPr lang="ru-RU" b="1" u="sng" dirty="0" err="1">
                <a:solidFill>
                  <a:srgbClr val="C00000"/>
                </a:solidFill>
              </a:rPr>
              <a:t>завершуватиметься</a:t>
            </a:r>
            <a:r>
              <a:rPr lang="ru-RU" b="1" u="sng" dirty="0">
                <a:solidFill>
                  <a:srgbClr val="C00000"/>
                </a:solidFill>
              </a:rPr>
              <a:t> з 2024 року.</a:t>
            </a:r>
            <a:r>
              <a:rPr lang="ru-RU" b="1" u="sng" dirty="0"/>
              <a:t> </a:t>
            </a:r>
          </a:p>
          <a:p>
            <a:pPr>
              <a:buFont typeface="Wingdings" panose="05000000000000000000" pitchFamily="2" charset="2"/>
              <a:buChar char="Ø"/>
            </a:pPr>
            <a:endParaRPr lang="ru-RU" b="1" u="sng" dirty="0"/>
          </a:p>
          <a:p>
            <a:pPr>
              <a:buFont typeface="Wingdings" panose="05000000000000000000" pitchFamily="2" charset="2"/>
              <a:buChar char="Ø"/>
            </a:pPr>
            <a:r>
              <a:rPr lang="ru-RU" b="1" dirty="0" err="1"/>
              <a:t>Підготовка</a:t>
            </a:r>
            <a:r>
              <a:rPr lang="ru-RU" b="1" dirty="0"/>
              <a:t> в </a:t>
            </a:r>
            <a:r>
              <a:rPr lang="ru-RU" b="1" dirty="0" err="1"/>
              <a:t>аспірантурі</a:t>
            </a:r>
            <a:r>
              <a:rPr lang="ru-RU" b="1" dirty="0"/>
              <a:t> </a:t>
            </a:r>
            <a:r>
              <a:rPr lang="ru-RU" b="1" dirty="0" err="1">
                <a:solidFill>
                  <a:srgbClr val="C00000"/>
                </a:solidFill>
              </a:rPr>
              <a:t>завершується</a:t>
            </a:r>
            <a:r>
              <a:rPr lang="ru-RU" b="1" dirty="0">
                <a:solidFill>
                  <a:srgbClr val="C00000"/>
                </a:solidFill>
              </a:rPr>
              <a:t> </a:t>
            </a:r>
            <a:r>
              <a:rPr lang="ru-RU" b="1" dirty="0" err="1">
                <a:solidFill>
                  <a:srgbClr val="C00000"/>
                </a:solidFill>
              </a:rPr>
              <a:t>отриманням</a:t>
            </a:r>
            <a:r>
              <a:rPr lang="ru-RU" b="1" dirty="0">
                <a:solidFill>
                  <a:srgbClr val="C00000"/>
                </a:solidFill>
              </a:rPr>
              <a:t> диплома доктора </a:t>
            </a:r>
            <a:r>
              <a:rPr lang="ru-RU" b="1" dirty="0" err="1">
                <a:solidFill>
                  <a:srgbClr val="C00000"/>
                </a:solidFill>
              </a:rPr>
              <a:t>філософії</a:t>
            </a:r>
            <a:r>
              <a:rPr lang="ru-RU" b="1" dirty="0">
                <a:solidFill>
                  <a:srgbClr val="C00000"/>
                </a:solidFill>
              </a:rPr>
              <a:t> </a:t>
            </a:r>
            <a:r>
              <a:rPr lang="ru-RU" dirty="0" err="1"/>
              <a:t>після</a:t>
            </a:r>
            <a:r>
              <a:rPr lang="ru-RU" dirty="0"/>
              <a:t> </a:t>
            </a:r>
            <a:r>
              <a:rPr lang="ru-RU" dirty="0" err="1"/>
              <a:t>публічного</a:t>
            </a:r>
            <a:r>
              <a:rPr lang="ru-RU" dirty="0"/>
              <a:t> </a:t>
            </a:r>
            <a:r>
              <a:rPr lang="ru-RU" dirty="0" err="1"/>
              <a:t>захисту</a:t>
            </a:r>
            <a:r>
              <a:rPr lang="ru-RU" dirty="0"/>
              <a:t> </a:t>
            </a:r>
            <a:r>
              <a:rPr lang="ru-RU" dirty="0" err="1"/>
              <a:t>дисертації</a:t>
            </a:r>
            <a:r>
              <a:rPr lang="ru-RU" dirty="0"/>
              <a:t> в </a:t>
            </a:r>
            <a:r>
              <a:rPr lang="ru-RU" dirty="0" err="1"/>
              <a:t>разовій</a:t>
            </a:r>
            <a:r>
              <a:rPr lang="ru-RU" dirty="0"/>
              <a:t> </a:t>
            </a:r>
            <a:r>
              <a:rPr lang="ru-RU" dirty="0" err="1"/>
              <a:t>спеціалізованій</a:t>
            </a:r>
            <a:r>
              <a:rPr lang="ru-RU" dirty="0"/>
              <a:t> </a:t>
            </a:r>
            <a:r>
              <a:rPr lang="ru-RU" dirty="0" err="1"/>
              <a:t>вченій</a:t>
            </a:r>
            <a:r>
              <a:rPr lang="ru-RU" dirty="0"/>
              <a:t> </a:t>
            </a:r>
            <a:r>
              <a:rPr lang="ru-RU" dirty="0" err="1"/>
              <a:t>раді</a:t>
            </a:r>
            <a:r>
              <a:rPr lang="ru-RU" dirty="0"/>
              <a:t>.</a:t>
            </a:r>
          </a:p>
        </p:txBody>
      </p:sp>
    </p:spTree>
    <p:extLst>
      <p:ext uri="{BB962C8B-B14F-4D97-AF65-F5344CB8AC3E}">
        <p14:creationId xmlns="" xmlns:p14="http://schemas.microsoft.com/office/powerpoint/2010/main" val="397058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800" dirty="0" smtClean="0"/>
              <a:t>Здобувач передає </a:t>
            </a:r>
            <a:r>
              <a:rPr lang="uk-UA" sz="2800" b="1" dirty="0" smtClean="0">
                <a:solidFill>
                  <a:srgbClr val="FF0000"/>
                </a:solidFill>
              </a:rPr>
              <a:t>копії заяви</a:t>
            </a:r>
            <a:r>
              <a:rPr lang="uk-UA" sz="2800" dirty="0" smtClean="0"/>
              <a:t>, завізованої завідувачем кафедри, та: </a:t>
            </a:r>
            <a:br>
              <a:rPr lang="uk-UA" sz="2800" dirty="0" smtClean="0"/>
            </a:br>
            <a:endParaRPr lang="uk-UA" sz="2800" dirty="0"/>
          </a:p>
        </p:txBody>
      </p:sp>
      <p:sp>
        <p:nvSpPr>
          <p:cNvPr id="3" name="Содержимое 2"/>
          <p:cNvSpPr>
            <a:spLocks noGrp="1"/>
          </p:cNvSpPr>
          <p:nvPr>
            <p:ph idx="1"/>
          </p:nvPr>
        </p:nvSpPr>
        <p:spPr/>
        <p:txBody>
          <a:bodyPr>
            <a:normAutofit fontScale="62500" lnSpcReduction="20000"/>
          </a:bodyPr>
          <a:lstStyle/>
          <a:p>
            <a:pPr>
              <a:buNone/>
            </a:pPr>
            <a:r>
              <a:rPr lang="uk-UA" dirty="0" smtClean="0"/>
              <a:t>–   </a:t>
            </a:r>
            <a:r>
              <a:rPr lang="uk-UA" b="1" dirty="0" smtClean="0">
                <a:solidFill>
                  <a:srgbClr val="FF0000"/>
                </a:solidFill>
              </a:rPr>
              <a:t>дисертацію</a:t>
            </a:r>
            <a:r>
              <a:rPr lang="uk-UA" dirty="0" smtClean="0"/>
              <a:t> в друкованому та електронному вигляді, а також </a:t>
            </a:r>
            <a:r>
              <a:rPr lang="uk-UA" b="1" dirty="0" smtClean="0">
                <a:solidFill>
                  <a:srgbClr val="FF0000"/>
                </a:solidFill>
              </a:rPr>
              <a:t>копії наукових публікацій</a:t>
            </a:r>
            <a:r>
              <a:rPr lang="uk-UA" dirty="0" smtClean="0"/>
              <a:t>, в яких висвітлено наукові результати дисертації, </a:t>
            </a:r>
            <a:r>
              <a:rPr lang="uk-UA" b="1" dirty="0" smtClean="0"/>
              <a:t>гаранту освітньо-наукової програми</a:t>
            </a:r>
            <a:r>
              <a:rPr lang="uk-UA" dirty="0" smtClean="0"/>
              <a:t>, за якою здійснює підготовку здобувач, для підтвердження відповідності змісту дисертації та публікацій здобувача науковому напряму та спеціальності, за яким підготовлено дисертацію, а також дотримання нормативних вимог щодо оформлення дисертації; </a:t>
            </a:r>
          </a:p>
          <a:p>
            <a:pPr>
              <a:buNone/>
            </a:pPr>
            <a:r>
              <a:rPr lang="uk-UA" dirty="0" smtClean="0"/>
              <a:t>–    </a:t>
            </a:r>
            <a:r>
              <a:rPr lang="uk-UA" b="1" dirty="0" smtClean="0">
                <a:solidFill>
                  <a:srgbClr val="FF0000"/>
                </a:solidFill>
              </a:rPr>
              <a:t>електронний список наукових публікацій</a:t>
            </a:r>
            <a:r>
              <a:rPr lang="uk-UA" dirty="0" smtClean="0">
                <a:solidFill>
                  <a:srgbClr val="FF0000"/>
                </a:solidFill>
              </a:rPr>
              <a:t> </a:t>
            </a:r>
            <a:r>
              <a:rPr lang="uk-UA" dirty="0" smtClean="0"/>
              <a:t>із зазначенням </a:t>
            </a:r>
            <a:r>
              <a:rPr lang="ru-RU" dirty="0" smtClean="0"/>
              <a:t>DOI</a:t>
            </a:r>
            <a:r>
              <a:rPr lang="uk-UA" dirty="0" smtClean="0"/>
              <a:t> та режимів доступу до їх електронних версій, в яких висвітлено наукові результати дисертації, та довідку про відповідності змісту дисертації та публікацій здобувача науковому напряму та спеціальності, за яким підготовлено дисертацію, </a:t>
            </a:r>
            <a:r>
              <a:rPr lang="uk-UA" b="1" dirty="0" smtClean="0"/>
              <a:t>відповідальному працівнику факультету/НН інституту та вченому секретарю Університету</a:t>
            </a:r>
            <a:r>
              <a:rPr lang="uk-UA" dirty="0" smtClean="0"/>
              <a:t> для встановлення виконання здобувачем нормативних вимог щодо публікацій необхідних для присудження ступеня доктора філософії; </a:t>
            </a:r>
          </a:p>
          <a:p>
            <a:pPr>
              <a:buNone/>
            </a:pPr>
            <a:endParaRPr lang="uk-U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fontScale="92500" lnSpcReduction="10000"/>
          </a:bodyPr>
          <a:lstStyle/>
          <a:p>
            <a:pPr>
              <a:buNone/>
            </a:pPr>
            <a:r>
              <a:rPr lang="uk-UA" dirty="0" smtClean="0"/>
              <a:t>–</a:t>
            </a:r>
            <a:r>
              <a:rPr lang="uk-UA" b="1" dirty="0" smtClean="0"/>
              <a:t> </a:t>
            </a:r>
            <a:r>
              <a:rPr lang="uk-UA" b="1" dirty="0" smtClean="0">
                <a:solidFill>
                  <a:srgbClr val="FF0000"/>
                </a:solidFill>
              </a:rPr>
              <a:t>дисертацію</a:t>
            </a:r>
            <a:r>
              <a:rPr lang="uk-UA" dirty="0" smtClean="0"/>
              <a:t> в електронному вигляді</a:t>
            </a:r>
            <a:r>
              <a:rPr lang="uk-UA" b="1" dirty="0" smtClean="0"/>
              <a:t> заступнику директора наукової бібліотеки з питань інформаційних технологій</a:t>
            </a:r>
            <a:r>
              <a:rPr lang="uk-UA" dirty="0" smtClean="0"/>
              <a:t> для перевірки на академічний плагіат рукопису дисертації; </a:t>
            </a:r>
          </a:p>
          <a:p>
            <a:pPr>
              <a:buNone/>
            </a:pPr>
            <a:r>
              <a:rPr lang="uk-UA" dirty="0" smtClean="0"/>
              <a:t>– </a:t>
            </a:r>
            <a:r>
              <a:rPr lang="uk-UA" b="1" dirty="0" smtClean="0">
                <a:solidFill>
                  <a:srgbClr val="FF0000"/>
                </a:solidFill>
              </a:rPr>
              <a:t>дисертацію</a:t>
            </a:r>
            <a:r>
              <a:rPr lang="uk-UA" dirty="0" smtClean="0">
                <a:solidFill>
                  <a:srgbClr val="FF0000"/>
                </a:solidFill>
              </a:rPr>
              <a:t> </a:t>
            </a:r>
            <a:r>
              <a:rPr lang="uk-UA" dirty="0" smtClean="0"/>
              <a:t>в електронному вигляді </a:t>
            </a:r>
            <a:r>
              <a:rPr lang="uk-UA" b="1" dirty="0" smtClean="0"/>
              <a:t>відповідальному працівнику факультету</a:t>
            </a:r>
            <a:r>
              <a:rPr lang="uk-UA" dirty="0" smtClean="0"/>
              <a:t>/НН інституту для перевірки рукопису дисертації на відповідність діючим нормативним вимогам щодо оформлення дисертації</a:t>
            </a:r>
            <a:endParaRPr lang="uk-U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082660"/>
          </a:xfrm>
        </p:spPr>
        <p:txBody>
          <a:bodyPr>
            <a:normAutofit fontScale="90000"/>
          </a:bodyPr>
          <a:lstStyle/>
          <a:p>
            <a:pPr lvl="0"/>
            <a:r>
              <a:rPr lang="uk-UA" sz="2700" dirty="0" smtClean="0"/>
              <a:t/>
            </a:r>
            <a:br>
              <a:rPr lang="uk-UA" sz="2700" dirty="0" smtClean="0"/>
            </a:br>
            <a:r>
              <a:rPr lang="uk-UA" sz="2700" dirty="0" smtClean="0"/>
              <a:t>За результатами розгляду поданих документів  </a:t>
            </a:r>
            <a:r>
              <a:rPr lang="uk-UA" sz="2700" b="1" dirty="0" smtClean="0"/>
              <a:t>відповідними працівниками</a:t>
            </a:r>
            <a:r>
              <a:rPr lang="uk-UA" sz="2700" dirty="0" smtClean="0"/>
              <a:t> готуються такі </a:t>
            </a:r>
            <a:r>
              <a:rPr lang="uk-UA" sz="2700" b="1" dirty="0" smtClean="0">
                <a:solidFill>
                  <a:srgbClr val="FF0000"/>
                </a:solidFill>
              </a:rPr>
              <a:t>довідки</a:t>
            </a:r>
            <a:r>
              <a:rPr lang="uk-UA" sz="2700" dirty="0" smtClean="0"/>
              <a:t>:</a:t>
            </a:r>
            <a:r>
              <a:rPr lang="uk-UA" dirty="0" smtClean="0"/>
              <a:t/>
            </a:r>
            <a:br>
              <a:rPr lang="uk-UA" dirty="0" smtClean="0"/>
            </a:br>
            <a:endParaRPr lang="uk-UA" dirty="0"/>
          </a:p>
        </p:txBody>
      </p:sp>
      <p:sp>
        <p:nvSpPr>
          <p:cNvPr id="3" name="Содержимое 2"/>
          <p:cNvSpPr>
            <a:spLocks noGrp="1"/>
          </p:cNvSpPr>
          <p:nvPr>
            <p:ph idx="1"/>
          </p:nvPr>
        </p:nvSpPr>
        <p:spPr>
          <a:xfrm>
            <a:off x="1435608" y="1285860"/>
            <a:ext cx="7498080" cy="5572140"/>
          </a:xfrm>
        </p:spPr>
        <p:txBody>
          <a:bodyPr>
            <a:normAutofit fontScale="70000" lnSpcReduction="20000"/>
          </a:bodyPr>
          <a:lstStyle/>
          <a:p>
            <a:pPr>
              <a:buNone/>
            </a:pPr>
            <a:r>
              <a:rPr lang="uk-UA" dirty="0" smtClean="0"/>
              <a:t>– </a:t>
            </a:r>
            <a:r>
              <a:rPr lang="uk-UA" b="1" dirty="0" smtClean="0"/>
              <a:t>довідка про відповідність змісту дисертації та</a:t>
            </a:r>
          </a:p>
          <a:p>
            <a:pPr>
              <a:buNone/>
            </a:pPr>
            <a:r>
              <a:rPr lang="uk-UA" b="1" dirty="0" smtClean="0"/>
              <a:t>публікацій здобувача науковому напряму та</a:t>
            </a:r>
          </a:p>
          <a:p>
            <a:pPr>
              <a:buNone/>
            </a:pPr>
            <a:r>
              <a:rPr lang="uk-UA" b="1" dirty="0" smtClean="0"/>
              <a:t>спеціальності</a:t>
            </a:r>
            <a:r>
              <a:rPr lang="uk-UA" dirty="0" smtClean="0"/>
              <a:t>, за яким підготовлено дисертацію </a:t>
            </a:r>
          </a:p>
          <a:p>
            <a:pPr>
              <a:buNone/>
            </a:pPr>
            <a:r>
              <a:rPr lang="uk-UA" dirty="0" smtClean="0"/>
              <a:t>(</a:t>
            </a:r>
            <a:r>
              <a:rPr lang="uk-UA" i="1" u="sng" dirty="0" smtClean="0"/>
              <a:t>1 примірник</a:t>
            </a:r>
            <a:r>
              <a:rPr lang="uk-UA" dirty="0" smtClean="0"/>
              <a:t>) (</a:t>
            </a:r>
            <a:r>
              <a:rPr lang="uk-UA" b="1" i="1" dirty="0" smtClean="0">
                <a:solidFill>
                  <a:srgbClr val="0070C0"/>
                </a:solidFill>
              </a:rPr>
              <a:t>Додаток 2</a:t>
            </a:r>
            <a:r>
              <a:rPr lang="uk-UA" dirty="0" smtClean="0"/>
              <a:t>); </a:t>
            </a:r>
          </a:p>
          <a:p>
            <a:pPr>
              <a:buNone/>
            </a:pPr>
            <a:r>
              <a:rPr lang="uk-UA" dirty="0" smtClean="0"/>
              <a:t>– </a:t>
            </a:r>
            <a:r>
              <a:rPr lang="uk-UA" b="1" dirty="0" smtClean="0"/>
              <a:t>довідка про виконання здобувачем нормативних вимог</a:t>
            </a:r>
          </a:p>
          <a:p>
            <a:pPr>
              <a:buNone/>
            </a:pPr>
            <a:r>
              <a:rPr lang="uk-UA" b="1" dirty="0" smtClean="0"/>
              <a:t>щодо публікацій </a:t>
            </a:r>
            <a:r>
              <a:rPr lang="uk-UA" dirty="0" smtClean="0"/>
              <a:t>необхідних для присудження ступеня</a:t>
            </a:r>
          </a:p>
          <a:p>
            <a:pPr>
              <a:buNone/>
            </a:pPr>
            <a:r>
              <a:rPr lang="uk-UA" dirty="0" smtClean="0"/>
              <a:t>доктора філософії (1 примірник) (</a:t>
            </a:r>
            <a:r>
              <a:rPr lang="uk-UA" b="1" i="1" dirty="0" smtClean="0">
                <a:solidFill>
                  <a:srgbClr val="0070C0"/>
                </a:solidFill>
              </a:rPr>
              <a:t>Додаток 3</a:t>
            </a:r>
            <a:r>
              <a:rPr lang="uk-UA" dirty="0" smtClean="0"/>
              <a:t>); </a:t>
            </a:r>
          </a:p>
          <a:p>
            <a:pPr>
              <a:buNone/>
            </a:pPr>
            <a:r>
              <a:rPr lang="uk-UA" dirty="0" smtClean="0"/>
              <a:t>– </a:t>
            </a:r>
            <a:r>
              <a:rPr lang="uk-UA" b="1" dirty="0" smtClean="0"/>
              <a:t>звіт показників схожості тексту за результатами</a:t>
            </a:r>
          </a:p>
          <a:p>
            <a:pPr>
              <a:buNone/>
            </a:pPr>
            <a:r>
              <a:rPr lang="uk-UA" b="1" dirty="0" smtClean="0"/>
              <a:t>перевірки на академічний плагіат рукопису дисертації </a:t>
            </a:r>
            <a:r>
              <a:rPr lang="uk-UA" dirty="0" smtClean="0"/>
              <a:t>у</a:t>
            </a:r>
          </a:p>
          <a:p>
            <a:pPr>
              <a:buNone/>
            </a:pPr>
            <a:r>
              <a:rPr lang="uk-UA" i="1" u="sng" dirty="0" smtClean="0"/>
              <a:t>трьох примірниках</a:t>
            </a:r>
            <a:r>
              <a:rPr lang="uk-UA" dirty="0" smtClean="0"/>
              <a:t>;</a:t>
            </a:r>
          </a:p>
          <a:p>
            <a:pPr>
              <a:buNone/>
            </a:pPr>
            <a:r>
              <a:rPr lang="uk-UA" dirty="0" smtClean="0"/>
              <a:t> – </a:t>
            </a:r>
            <a:r>
              <a:rPr lang="uk-UA" b="1" dirty="0" smtClean="0"/>
              <a:t>експертний висновок про результати перевірки на</a:t>
            </a:r>
          </a:p>
          <a:p>
            <a:pPr>
              <a:buNone/>
            </a:pPr>
            <a:r>
              <a:rPr lang="uk-UA" b="1" dirty="0" smtClean="0"/>
              <a:t>академічний плагіат рукопису дисертації та відповідності</a:t>
            </a:r>
          </a:p>
          <a:p>
            <a:pPr>
              <a:buNone/>
            </a:pPr>
            <a:r>
              <a:rPr lang="uk-UA" b="1" dirty="0" smtClean="0"/>
              <a:t>діючим нормативним вимогам </a:t>
            </a:r>
            <a:r>
              <a:rPr lang="uk-UA" dirty="0" smtClean="0"/>
              <a:t>щодо оформлення</a:t>
            </a:r>
          </a:p>
          <a:p>
            <a:pPr>
              <a:buNone/>
            </a:pPr>
            <a:r>
              <a:rPr lang="uk-UA" dirty="0" smtClean="0"/>
              <a:t>дисертації (</a:t>
            </a:r>
            <a:r>
              <a:rPr lang="uk-UA" b="1" i="1" dirty="0" smtClean="0">
                <a:solidFill>
                  <a:srgbClr val="0070C0"/>
                </a:solidFill>
              </a:rPr>
              <a:t>Додаток 4</a:t>
            </a:r>
            <a:r>
              <a:rPr lang="uk-UA" dirty="0" smtClean="0"/>
              <a:t>) </a:t>
            </a:r>
            <a:r>
              <a:rPr lang="uk-UA" i="1" u="sng" dirty="0" smtClean="0"/>
              <a:t>у трьох примірниках</a:t>
            </a:r>
            <a:r>
              <a:rPr lang="uk-UA" dirty="0" smtClean="0"/>
              <a:t>.</a:t>
            </a:r>
          </a:p>
          <a:p>
            <a:pPr algn="ctr">
              <a:buNone/>
            </a:pPr>
            <a:endParaRPr lang="uk-UA" sz="2300" dirty="0" smtClean="0">
              <a:solidFill>
                <a:srgbClr val="FF0000"/>
              </a:solidFill>
            </a:endParaRPr>
          </a:p>
          <a:p>
            <a:pPr algn="ctr">
              <a:buNone/>
            </a:pPr>
            <a:r>
              <a:rPr lang="uk-UA" sz="2300" b="1" dirty="0" smtClean="0">
                <a:solidFill>
                  <a:srgbClr val="FF0000"/>
                </a:solidFill>
              </a:rPr>
              <a:t>не більше 10 робочих днів від дати візи завідувача на заяві здобувача</a:t>
            </a:r>
            <a:endParaRPr lang="uk-UA" sz="2300" b="1"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285728"/>
            <a:ext cx="7498080" cy="1143000"/>
          </a:xfrm>
        </p:spPr>
        <p:txBody>
          <a:bodyPr>
            <a:normAutofit fontScale="90000"/>
          </a:bodyPr>
          <a:lstStyle/>
          <a:p>
            <a:pPr lvl="0"/>
            <a:r>
              <a:rPr lang="uk-UA" sz="3600" b="1" dirty="0" smtClean="0"/>
              <a:t/>
            </a:r>
            <a:br>
              <a:rPr lang="uk-UA" sz="3600" b="1" dirty="0" smtClean="0"/>
            </a:br>
            <a:r>
              <a:rPr lang="uk-UA" sz="3600" b="1" dirty="0" smtClean="0">
                <a:solidFill>
                  <a:srgbClr val="FF0000"/>
                </a:solidFill>
              </a:rPr>
              <a:t>Заява про отримання довідки про виконання ОНП</a:t>
            </a:r>
            <a:r>
              <a:rPr lang="uk-UA" sz="3600" dirty="0" smtClean="0">
                <a:solidFill>
                  <a:srgbClr val="FF0000"/>
                </a:solidFill>
              </a:rPr>
              <a:t> </a:t>
            </a:r>
            <a:r>
              <a:rPr lang="uk-UA" sz="3600" dirty="0" smtClean="0"/>
              <a:t>(завідувачу аспірантури)</a:t>
            </a:r>
            <a:r>
              <a:rPr lang="uk-UA" dirty="0" smtClean="0"/>
              <a:t/>
            </a:r>
            <a:br>
              <a:rPr lang="uk-UA" dirty="0" smtClean="0"/>
            </a:br>
            <a:endParaRPr lang="uk-UA" dirty="0"/>
          </a:p>
        </p:txBody>
      </p:sp>
      <p:sp>
        <p:nvSpPr>
          <p:cNvPr id="3" name="Содержимое 2"/>
          <p:cNvSpPr>
            <a:spLocks noGrp="1"/>
          </p:cNvSpPr>
          <p:nvPr>
            <p:ph idx="1"/>
          </p:nvPr>
        </p:nvSpPr>
        <p:spPr>
          <a:xfrm>
            <a:off x="1435608" y="1447800"/>
            <a:ext cx="7498080" cy="5267348"/>
          </a:xfrm>
        </p:spPr>
        <p:txBody>
          <a:bodyPr>
            <a:normAutofit fontScale="77500" lnSpcReduction="20000"/>
          </a:bodyPr>
          <a:lstStyle/>
          <a:p>
            <a:pPr>
              <a:buNone/>
            </a:pPr>
            <a:r>
              <a:rPr lang="uk-UA" i="1" u="sng" dirty="0" smtClean="0"/>
              <a:t>До заяви додаються</a:t>
            </a:r>
            <a:r>
              <a:rPr lang="uk-UA" i="1" dirty="0" smtClean="0"/>
              <a:t>: </a:t>
            </a:r>
            <a:endParaRPr lang="uk-UA" dirty="0" smtClean="0"/>
          </a:p>
          <a:p>
            <a:pPr>
              <a:buNone/>
            </a:pPr>
            <a:r>
              <a:rPr lang="uk-UA" dirty="0" smtClean="0"/>
              <a:t>–  довідка про відповідність змісту дисертації та публікацій здобувача науковому напряму та спеціальності, за яким підготовлено дисертацію; </a:t>
            </a:r>
          </a:p>
          <a:p>
            <a:pPr>
              <a:buNone/>
            </a:pPr>
            <a:r>
              <a:rPr lang="uk-UA" dirty="0" smtClean="0"/>
              <a:t>–  довідка про виконання здобувачем нормативних вимог щодо публікацій необхідних для присудження ступеня доктора філософії; </a:t>
            </a:r>
          </a:p>
          <a:p>
            <a:pPr>
              <a:buNone/>
            </a:pPr>
            <a:r>
              <a:rPr lang="uk-UA" dirty="0" smtClean="0"/>
              <a:t>–  звіт показників схожості тексту за результатами перевірки на академічний плагіат рукопису дисертації </a:t>
            </a:r>
            <a:r>
              <a:rPr lang="uk-UA" i="1" dirty="0" smtClean="0"/>
              <a:t>(</a:t>
            </a:r>
            <a:r>
              <a:rPr lang="uk-UA" i="1" u="sng" dirty="0" smtClean="0"/>
              <a:t>1 примірник</a:t>
            </a:r>
            <a:r>
              <a:rPr lang="uk-UA" i="1" dirty="0" smtClean="0"/>
              <a:t>);</a:t>
            </a:r>
            <a:endParaRPr lang="uk-UA" dirty="0" smtClean="0"/>
          </a:p>
          <a:p>
            <a:pPr>
              <a:buNone/>
            </a:pPr>
            <a:r>
              <a:rPr lang="uk-UA" dirty="0" smtClean="0"/>
              <a:t> – експертний висновок про результати перевірки на академічний плагіат рукопису дисертації та відповідності діючим нормативним вимогам щодо оформлення дисертації</a:t>
            </a:r>
          </a:p>
          <a:p>
            <a:pPr algn="ctr">
              <a:buNone/>
            </a:pPr>
            <a:r>
              <a:rPr lang="uk-UA" sz="2300" b="1" dirty="0" smtClean="0">
                <a:solidFill>
                  <a:srgbClr val="FF0000"/>
                </a:solidFill>
              </a:rPr>
              <a:t>протягом 5-ти робочих днів з дати заяви</a:t>
            </a:r>
            <a:endParaRPr lang="uk-UA" sz="2300" b="1"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400" b="1" dirty="0" smtClean="0">
                <a:solidFill>
                  <a:srgbClr val="FF0000"/>
                </a:solidFill>
              </a:rPr>
              <a:t>З</a:t>
            </a:r>
            <a:r>
              <a:rPr lang="ru-RU" sz="2400" b="1" dirty="0" err="1" smtClean="0">
                <a:solidFill>
                  <a:srgbClr val="FF0000"/>
                </a:solidFill>
              </a:rPr>
              <a:t>аяв</a:t>
            </a:r>
            <a:r>
              <a:rPr lang="uk-UA" sz="2400" b="1" dirty="0" smtClean="0">
                <a:solidFill>
                  <a:srgbClr val="FF0000"/>
                </a:solidFill>
              </a:rPr>
              <a:t>а</a:t>
            </a:r>
            <a:r>
              <a:rPr lang="uk-UA" sz="2400" dirty="0" smtClean="0">
                <a:solidFill>
                  <a:srgbClr val="FF0000"/>
                </a:solidFill>
              </a:rPr>
              <a:t> </a:t>
            </a:r>
            <a:r>
              <a:rPr lang="ru-RU" sz="2400" dirty="0" smtClean="0"/>
              <a:t>(</a:t>
            </a:r>
            <a:r>
              <a:rPr lang="ru-RU" sz="2400" i="1" dirty="0" err="1" smtClean="0">
                <a:solidFill>
                  <a:srgbClr val="00B0F0"/>
                </a:solidFill>
              </a:rPr>
              <a:t>Додаток</a:t>
            </a:r>
            <a:r>
              <a:rPr lang="ru-RU" sz="2400" i="1" dirty="0" smtClean="0">
                <a:solidFill>
                  <a:srgbClr val="00B0F0"/>
                </a:solidFill>
              </a:rPr>
              <a:t> 5</a:t>
            </a:r>
            <a:r>
              <a:rPr lang="ru-RU" sz="2400" dirty="0" smtClean="0"/>
              <a:t>) </a:t>
            </a:r>
            <a:r>
              <a:rPr lang="ru-RU" sz="2400" b="1" dirty="0" smtClean="0">
                <a:solidFill>
                  <a:srgbClr val="FF0000"/>
                </a:solidFill>
              </a:rPr>
              <a:t>про </a:t>
            </a:r>
            <a:r>
              <a:rPr lang="ru-RU" sz="2400" b="1" dirty="0" err="1" smtClean="0">
                <a:solidFill>
                  <a:srgbClr val="FF0000"/>
                </a:solidFill>
              </a:rPr>
              <a:t>отримання</a:t>
            </a:r>
            <a:r>
              <a:rPr lang="ru-RU" sz="2400" b="1" dirty="0" smtClean="0">
                <a:solidFill>
                  <a:srgbClr val="FF0000"/>
                </a:solidFill>
              </a:rPr>
              <a:t> </a:t>
            </a:r>
            <a:r>
              <a:rPr lang="ru-RU" sz="2400" b="1" dirty="0" err="1" smtClean="0">
                <a:solidFill>
                  <a:srgbClr val="FF0000"/>
                </a:solidFill>
              </a:rPr>
              <a:t>висновку</a:t>
            </a:r>
            <a:r>
              <a:rPr lang="ru-RU" sz="2400" b="1" dirty="0" smtClean="0">
                <a:solidFill>
                  <a:srgbClr val="FF0000"/>
                </a:solidFill>
              </a:rPr>
              <a:t> </a:t>
            </a:r>
            <a:r>
              <a:rPr lang="ru-RU" sz="2400" b="1" dirty="0" err="1" smtClean="0">
                <a:solidFill>
                  <a:srgbClr val="FF0000"/>
                </a:solidFill>
              </a:rPr>
              <a:t>про</a:t>
            </a:r>
            <a:r>
              <a:rPr lang="ru-RU" sz="2400" b="1" dirty="0" smtClean="0">
                <a:solidFill>
                  <a:srgbClr val="FF0000"/>
                </a:solidFill>
              </a:rPr>
              <a:t> </a:t>
            </a:r>
            <a:r>
              <a:rPr lang="ru-RU" sz="2400" b="1" dirty="0" err="1" smtClean="0">
                <a:solidFill>
                  <a:srgbClr val="FF0000"/>
                </a:solidFill>
              </a:rPr>
              <a:t>наукову</a:t>
            </a:r>
            <a:r>
              <a:rPr lang="ru-RU" sz="2400" b="1" dirty="0" smtClean="0">
                <a:solidFill>
                  <a:srgbClr val="FF0000"/>
                </a:solidFill>
              </a:rPr>
              <a:t> новизну, </a:t>
            </a:r>
            <a:r>
              <a:rPr lang="ru-RU" sz="2400" b="1" dirty="0" err="1" smtClean="0">
                <a:solidFill>
                  <a:srgbClr val="FF0000"/>
                </a:solidFill>
              </a:rPr>
              <a:t>теоретичне</a:t>
            </a:r>
            <a:r>
              <a:rPr lang="ru-RU" sz="2400" b="1" dirty="0" smtClean="0">
                <a:solidFill>
                  <a:srgbClr val="FF0000"/>
                </a:solidFill>
              </a:rPr>
              <a:t> та </a:t>
            </a:r>
            <a:r>
              <a:rPr lang="ru-RU" sz="2400" b="1" dirty="0" err="1" smtClean="0">
                <a:solidFill>
                  <a:srgbClr val="FF0000"/>
                </a:solidFill>
              </a:rPr>
              <a:t>практичне</a:t>
            </a:r>
            <a:r>
              <a:rPr lang="ru-RU" sz="2400" b="1" dirty="0" smtClean="0">
                <a:solidFill>
                  <a:srgbClr val="FF0000"/>
                </a:solidFill>
              </a:rPr>
              <a:t> </a:t>
            </a:r>
            <a:r>
              <a:rPr lang="ru-RU" sz="2400" b="1" dirty="0" err="1" smtClean="0">
                <a:solidFill>
                  <a:srgbClr val="FF0000"/>
                </a:solidFill>
              </a:rPr>
              <a:t>значення</a:t>
            </a:r>
            <a:r>
              <a:rPr lang="ru-RU" sz="2400" b="1" dirty="0" smtClean="0">
                <a:solidFill>
                  <a:srgbClr val="FF0000"/>
                </a:solidFill>
              </a:rPr>
              <a:t> </a:t>
            </a:r>
            <a:r>
              <a:rPr lang="ru-RU" sz="2400" b="1" dirty="0" err="1" smtClean="0">
                <a:solidFill>
                  <a:srgbClr val="FF0000"/>
                </a:solidFill>
              </a:rPr>
              <a:t>результатів</a:t>
            </a:r>
            <a:r>
              <a:rPr lang="ru-RU" sz="2400" b="1" dirty="0" smtClean="0">
                <a:solidFill>
                  <a:srgbClr val="FF0000"/>
                </a:solidFill>
              </a:rPr>
              <a:t> </a:t>
            </a:r>
            <a:r>
              <a:rPr lang="ru-RU" sz="2400" b="1" dirty="0" err="1" smtClean="0">
                <a:solidFill>
                  <a:srgbClr val="FF0000"/>
                </a:solidFill>
              </a:rPr>
              <a:t>дисертації</a:t>
            </a:r>
            <a:endParaRPr lang="uk-UA" sz="2400" dirty="0"/>
          </a:p>
        </p:txBody>
      </p:sp>
      <p:sp>
        <p:nvSpPr>
          <p:cNvPr id="3" name="Содержимое 2"/>
          <p:cNvSpPr>
            <a:spLocks noGrp="1"/>
          </p:cNvSpPr>
          <p:nvPr>
            <p:ph idx="1"/>
          </p:nvPr>
        </p:nvSpPr>
        <p:spPr/>
        <p:txBody>
          <a:bodyPr>
            <a:normAutofit fontScale="70000" lnSpcReduction="20000"/>
          </a:bodyPr>
          <a:lstStyle/>
          <a:p>
            <a:pPr>
              <a:buNone/>
            </a:pPr>
            <a:r>
              <a:rPr lang="uk-UA" i="1" u="sng" dirty="0" smtClean="0"/>
              <a:t>До заяви додаються</a:t>
            </a:r>
            <a:r>
              <a:rPr lang="uk-UA" i="1" dirty="0" smtClean="0"/>
              <a:t>: </a:t>
            </a:r>
            <a:endParaRPr lang="uk-UA" dirty="0" smtClean="0"/>
          </a:p>
          <a:p>
            <a:pPr>
              <a:buNone/>
            </a:pPr>
            <a:r>
              <a:rPr lang="uk-UA" i="1" dirty="0" smtClean="0"/>
              <a:t>– дисертація в друкованому вигляді та електронній формі; </a:t>
            </a:r>
            <a:endParaRPr lang="uk-UA" dirty="0" smtClean="0"/>
          </a:p>
          <a:p>
            <a:pPr lvl="0">
              <a:buNone/>
            </a:pPr>
            <a:r>
              <a:rPr lang="uk-UA" i="1" dirty="0" smtClean="0"/>
              <a:t>– наукові публікації (або їх копії, засвідчені ученим секретарем  Університету), в яких висвітлено наукові результати дисертації; </a:t>
            </a:r>
            <a:endParaRPr lang="uk-UA" dirty="0" smtClean="0"/>
          </a:p>
          <a:p>
            <a:pPr lvl="0">
              <a:buNone/>
            </a:pPr>
            <a:r>
              <a:rPr lang="uk-UA" i="1" dirty="0" smtClean="0"/>
              <a:t>– довідка про виконання освітньо-наукової програми; </a:t>
            </a:r>
            <a:endParaRPr lang="uk-UA" dirty="0" smtClean="0"/>
          </a:p>
          <a:p>
            <a:pPr lvl="0">
              <a:buNone/>
            </a:pPr>
            <a:r>
              <a:rPr lang="uk-UA" i="1" dirty="0" smtClean="0"/>
              <a:t>– висновок наукового керівника (керівників); </a:t>
            </a:r>
            <a:endParaRPr lang="uk-UA" dirty="0" smtClean="0"/>
          </a:p>
          <a:p>
            <a:pPr>
              <a:buNone/>
            </a:pPr>
            <a:r>
              <a:rPr lang="uk-UA" i="1" dirty="0" smtClean="0"/>
              <a:t>– звіт показників схожості тексту за результатами</a:t>
            </a:r>
          </a:p>
          <a:p>
            <a:pPr>
              <a:buNone/>
            </a:pPr>
            <a:r>
              <a:rPr lang="uk-UA" i="1" dirty="0" smtClean="0"/>
              <a:t>перевірки на академічний плагіат рукопису дисертації; </a:t>
            </a:r>
            <a:endParaRPr lang="uk-UA" dirty="0" smtClean="0"/>
          </a:p>
          <a:p>
            <a:pPr>
              <a:buNone/>
            </a:pPr>
            <a:r>
              <a:rPr lang="uk-UA" i="1" dirty="0" smtClean="0"/>
              <a:t>– експертний висновок про результати перевірки на</a:t>
            </a:r>
          </a:p>
          <a:p>
            <a:pPr>
              <a:buNone/>
            </a:pPr>
            <a:r>
              <a:rPr lang="uk-UA" i="1" dirty="0" smtClean="0"/>
              <a:t>академічний плагіат рукопису дисертації та відповідності</a:t>
            </a:r>
          </a:p>
          <a:p>
            <a:pPr>
              <a:buNone/>
            </a:pPr>
            <a:r>
              <a:rPr lang="uk-UA" i="1" dirty="0" smtClean="0"/>
              <a:t>діючим нормативним вимогам щодо оформлення</a:t>
            </a:r>
          </a:p>
          <a:p>
            <a:pPr>
              <a:buNone/>
            </a:pPr>
            <a:r>
              <a:rPr lang="uk-UA" i="1" dirty="0" smtClean="0"/>
              <a:t>дисертації.</a:t>
            </a:r>
            <a:endParaRPr lang="uk-U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a:bodyPr>
          <a:lstStyle/>
          <a:p>
            <a:pPr algn="ctr">
              <a:buNone/>
            </a:pPr>
            <a:r>
              <a:rPr lang="uk-UA" sz="4000" b="1" dirty="0" smtClean="0"/>
              <a:t>ПУБЛІЧНА ПРЕЗЕНТАЦІЯ </a:t>
            </a:r>
          </a:p>
          <a:p>
            <a:pPr algn="ctr">
              <a:buNone/>
            </a:pPr>
            <a:r>
              <a:rPr lang="uk-UA" sz="4000" b="1" dirty="0" smtClean="0"/>
              <a:t>НАУКОВИХ ДОСЛІДЖЕНЬ</a:t>
            </a:r>
          </a:p>
          <a:p>
            <a:pPr algn="ctr">
              <a:buNone/>
            </a:pPr>
            <a:endParaRPr lang="uk-UA" sz="4000" dirty="0" smtClean="0">
              <a:solidFill>
                <a:srgbClr val="FF0000"/>
              </a:solidFill>
            </a:endParaRPr>
          </a:p>
          <a:p>
            <a:pPr algn="ctr">
              <a:buNone/>
            </a:pPr>
            <a:r>
              <a:rPr lang="ru-RU" sz="2400" b="1" dirty="0" smtClean="0">
                <a:solidFill>
                  <a:srgbClr val="FF0000"/>
                </a:solidFill>
              </a:rPr>
              <a:t>не </a:t>
            </a:r>
            <a:r>
              <a:rPr lang="ru-RU" sz="2400" b="1" dirty="0" err="1" smtClean="0">
                <a:solidFill>
                  <a:srgbClr val="FF0000"/>
                </a:solidFill>
              </a:rPr>
              <a:t>пізніше</a:t>
            </a:r>
            <a:r>
              <a:rPr lang="ru-RU" sz="2400" b="1" dirty="0" smtClean="0">
                <a:solidFill>
                  <a:srgbClr val="FF0000"/>
                </a:solidFill>
              </a:rPr>
              <a:t> </a:t>
            </a:r>
            <a:r>
              <a:rPr lang="ru-RU" sz="2400" b="1" dirty="0" err="1" smtClean="0">
                <a:solidFill>
                  <a:srgbClr val="FF0000"/>
                </a:solidFill>
              </a:rPr>
              <a:t>ніж</a:t>
            </a:r>
            <a:r>
              <a:rPr lang="ru-RU" sz="2400" b="1" dirty="0" smtClean="0">
                <a:solidFill>
                  <a:srgbClr val="FF0000"/>
                </a:solidFill>
              </a:rPr>
              <a:t> через </a:t>
            </a:r>
            <a:r>
              <a:rPr lang="ru-RU" sz="2400" b="1" dirty="0" err="1" smtClean="0">
                <a:solidFill>
                  <a:srgbClr val="FF0000"/>
                </a:solidFill>
              </a:rPr>
              <a:t>місяць</a:t>
            </a:r>
            <a:r>
              <a:rPr lang="ru-RU" sz="2400" b="1" dirty="0" smtClean="0">
                <a:solidFill>
                  <a:srgbClr val="FF0000"/>
                </a:solidFill>
              </a:rPr>
              <a:t> </a:t>
            </a:r>
          </a:p>
          <a:p>
            <a:pPr algn="ctr">
              <a:buNone/>
            </a:pPr>
            <a:r>
              <a:rPr lang="ru-RU" sz="2400" b="1" dirty="0" err="1" smtClean="0">
                <a:solidFill>
                  <a:srgbClr val="FF0000"/>
                </a:solidFill>
              </a:rPr>
              <a:t>з</a:t>
            </a:r>
            <a:r>
              <a:rPr lang="ru-RU" sz="2400" b="1" dirty="0" smtClean="0">
                <a:solidFill>
                  <a:srgbClr val="FF0000"/>
                </a:solidFill>
              </a:rPr>
              <a:t> дня </a:t>
            </a:r>
            <a:r>
              <a:rPr lang="ru-RU" sz="2400" b="1" dirty="0" err="1" smtClean="0">
                <a:solidFill>
                  <a:srgbClr val="FF0000"/>
                </a:solidFill>
              </a:rPr>
              <a:t>надходження</a:t>
            </a:r>
            <a:r>
              <a:rPr lang="ru-RU" sz="2400" b="1" dirty="0" smtClean="0">
                <a:solidFill>
                  <a:srgbClr val="FF0000"/>
                </a:solidFill>
              </a:rPr>
              <a:t> заяви</a:t>
            </a:r>
            <a:endParaRPr lang="uk-UA" sz="2400" b="1"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endParaRPr lang="uk-UA" dirty="0"/>
          </a:p>
        </p:txBody>
      </p:sp>
      <p:sp>
        <p:nvSpPr>
          <p:cNvPr id="3" name="Содержимое 2"/>
          <p:cNvSpPr>
            <a:spLocks noGrp="1"/>
          </p:cNvSpPr>
          <p:nvPr>
            <p:ph idx="1"/>
          </p:nvPr>
        </p:nvSpPr>
        <p:spPr/>
        <p:txBody>
          <a:bodyPr/>
          <a:lstStyle/>
          <a:p>
            <a:pPr>
              <a:buNone/>
            </a:pPr>
            <a:r>
              <a:rPr lang="uk-UA" dirty="0" smtClean="0"/>
              <a:t>Отримання</a:t>
            </a:r>
            <a:r>
              <a:rPr lang="uk-UA" b="1" dirty="0" smtClean="0"/>
              <a:t> </a:t>
            </a:r>
            <a:r>
              <a:rPr lang="uk-UA" b="1" dirty="0" smtClean="0">
                <a:solidFill>
                  <a:srgbClr val="FF0000"/>
                </a:solidFill>
              </a:rPr>
              <a:t>Висновку про ННТПЗР </a:t>
            </a:r>
          </a:p>
          <a:p>
            <a:pPr>
              <a:buNone/>
            </a:pPr>
            <a:r>
              <a:rPr lang="uk-UA" dirty="0" smtClean="0"/>
              <a:t>(</a:t>
            </a:r>
            <a:r>
              <a:rPr lang="uk-UA" i="1" u="sng" dirty="0" smtClean="0"/>
              <a:t>у 2-х примірниках</a:t>
            </a:r>
            <a:r>
              <a:rPr lang="uk-UA" dirty="0" smtClean="0"/>
              <a:t>)</a:t>
            </a:r>
          </a:p>
          <a:p>
            <a:pPr>
              <a:buNone/>
            </a:pPr>
            <a:endParaRPr lang="uk-UA" dirty="0" smtClean="0"/>
          </a:p>
          <a:p>
            <a:pPr>
              <a:buNone/>
            </a:pPr>
            <a:endParaRPr lang="uk-UA" dirty="0" smtClean="0"/>
          </a:p>
          <a:p>
            <a:pPr>
              <a:buNone/>
            </a:pPr>
            <a:endParaRPr lang="uk-UA" dirty="0" smtClean="0"/>
          </a:p>
          <a:p>
            <a:pPr algn="ctr">
              <a:buNone/>
            </a:pPr>
            <a:r>
              <a:rPr lang="ru-RU" sz="2400" b="1" dirty="0" smtClean="0">
                <a:solidFill>
                  <a:srgbClr val="FF0000"/>
                </a:solidFill>
              </a:rPr>
              <a:t>не </a:t>
            </a:r>
            <a:r>
              <a:rPr lang="ru-RU" sz="2400" b="1" dirty="0" err="1" smtClean="0">
                <a:solidFill>
                  <a:srgbClr val="FF0000"/>
                </a:solidFill>
              </a:rPr>
              <a:t>пізніше</a:t>
            </a:r>
            <a:r>
              <a:rPr lang="ru-RU" sz="2400" b="1" dirty="0" smtClean="0">
                <a:solidFill>
                  <a:srgbClr val="FF0000"/>
                </a:solidFill>
              </a:rPr>
              <a:t> </a:t>
            </a:r>
            <a:r>
              <a:rPr lang="ru-RU" sz="2400" b="1" dirty="0" err="1" smtClean="0">
                <a:solidFill>
                  <a:srgbClr val="FF0000"/>
                </a:solidFill>
              </a:rPr>
              <a:t>ніж</a:t>
            </a:r>
            <a:r>
              <a:rPr lang="ru-RU" sz="2400" b="1" dirty="0" smtClean="0">
                <a:solidFill>
                  <a:srgbClr val="FF0000"/>
                </a:solidFill>
              </a:rPr>
              <a:t> </a:t>
            </a:r>
            <a:r>
              <a:rPr lang="ru-RU" sz="2400" b="1" dirty="0" err="1" smtClean="0">
                <a:solidFill>
                  <a:srgbClr val="FF0000"/>
                </a:solidFill>
              </a:rPr>
              <a:t>протягом</a:t>
            </a:r>
            <a:r>
              <a:rPr lang="ru-RU" sz="2400" b="1" dirty="0" smtClean="0">
                <a:solidFill>
                  <a:srgbClr val="FF0000"/>
                </a:solidFill>
              </a:rPr>
              <a:t> </a:t>
            </a:r>
            <a:r>
              <a:rPr lang="ru-RU" sz="2400" b="1" dirty="0" err="1" smtClean="0">
                <a:solidFill>
                  <a:srgbClr val="FF0000"/>
                </a:solidFill>
              </a:rPr>
              <a:t>двох</a:t>
            </a:r>
            <a:r>
              <a:rPr lang="ru-RU" sz="2400" b="1" dirty="0" smtClean="0">
                <a:solidFill>
                  <a:srgbClr val="FF0000"/>
                </a:solidFill>
              </a:rPr>
              <a:t> </a:t>
            </a:r>
            <a:r>
              <a:rPr lang="ru-RU" sz="2400" b="1" dirty="0" err="1" smtClean="0">
                <a:solidFill>
                  <a:srgbClr val="FF0000"/>
                </a:solidFill>
              </a:rPr>
              <a:t>тижнів</a:t>
            </a:r>
            <a:r>
              <a:rPr lang="ru-RU" sz="2400" b="1" dirty="0" smtClean="0">
                <a:solidFill>
                  <a:srgbClr val="FF0000"/>
                </a:solidFill>
              </a:rPr>
              <a:t> </a:t>
            </a:r>
          </a:p>
          <a:p>
            <a:pPr algn="ctr">
              <a:buNone/>
            </a:pPr>
            <a:r>
              <a:rPr lang="ru-RU" sz="2400" b="1" dirty="0" err="1" smtClean="0">
                <a:solidFill>
                  <a:srgbClr val="FF0000"/>
                </a:solidFill>
              </a:rPr>
              <a:t>з</a:t>
            </a:r>
            <a:r>
              <a:rPr lang="ru-RU" sz="2400" b="1" dirty="0" smtClean="0">
                <a:solidFill>
                  <a:srgbClr val="FF0000"/>
                </a:solidFill>
              </a:rPr>
              <a:t> дня </a:t>
            </a:r>
            <a:r>
              <a:rPr lang="ru-RU" sz="2400" b="1" dirty="0" err="1" smtClean="0">
                <a:solidFill>
                  <a:srgbClr val="FF0000"/>
                </a:solidFill>
              </a:rPr>
              <a:t>проведення</a:t>
            </a:r>
            <a:r>
              <a:rPr lang="ru-RU" sz="2400" b="1" dirty="0" smtClean="0">
                <a:solidFill>
                  <a:srgbClr val="FF0000"/>
                </a:solidFill>
              </a:rPr>
              <a:t> </a:t>
            </a:r>
            <a:r>
              <a:rPr lang="ru-RU" sz="2400" b="1" dirty="0" err="1" smtClean="0">
                <a:solidFill>
                  <a:srgbClr val="FF0000"/>
                </a:solidFill>
              </a:rPr>
              <a:t>презентації</a:t>
            </a:r>
            <a:endParaRPr lang="uk-UA" sz="2400" b="1"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normAutofit/>
          </a:bodyPr>
          <a:lstStyle/>
          <a:p>
            <a:pPr>
              <a:buNone/>
            </a:pPr>
            <a:r>
              <a:rPr lang="ru-RU" dirty="0" smtClean="0"/>
              <a:t>    За </a:t>
            </a:r>
            <a:r>
              <a:rPr lang="ru-RU" dirty="0" err="1" smtClean="0"/>
              <a:t>наявності</a:t>
            </a:r>
            <a:r>
              <a:rPr lang="ru-RU" dirty="0" smtClean="0"/>
              <a:t> </a:t>
            </a:r>
            <a:r>
              <a:rPr lang="ru-RU" b="1" dirty="0" smtClean="0"/>
              <a:t>позитивного </a:t>
            </a:r>
            <a:r>
              <a:rPr lang="ru-RU" b="1" dirty="0" err="1" smtClean="0"/>
              <a:t>висновку</a:t>
            </a:r>
            <a:r>
              <a:rPr lang="ru-RU" b="1" dirty="0" smtClean="0"/>
              <a:t> про </a:t>
            </a:r>
            <a:r>
              <a:rPr lang="ru-RU" b="1" dirty="0" err="1" smtClean="0"/>
              <a:t>наукову</a:t>
            </a:r>
            <a:r>
              <a:rPr lang="ru-RU" b="1" dirty="0" smtClean="0"/>
              <a:t> новизну, </a:t>
            </a:r>
            <a:r>
              <a:rPr lang="ru-RU" b="1" dirty="0" err="1" smtClean="0"/>
              <a:t>теоретичне</a:t>
            </a:r>
            <a:r>
              <a:rPr lang="ru-RU" b="1" dirty="0" smtClean="0"/>
              <a:t> та </a:t>
            </a:r>
            <a:r>
              <a:rPr lang="ru-RU" b="1" dirty="0" err="1" smtClean="0"/>
              <a:t>практичне</a:t>
            </a:r>
            <a:r>
              <a:rPr lang="ru-RU" b="1" dirty="0" smtClean="0"/>
              <a:t> </a:t>
            </a:r>
            <a:r>
              <a:rPr lang="ru-RU" b="1" dirty="0" err="1" smtClean="0"/>
              <a:t>значення</a:t>
            </a:r>
            <a:r>
              <a:rPr lang="ru-RU" b="1" dirty="0" smtClean="0"/>
              <a:t> </a:t>
            </a:r>
            <a:r>
              <a:rPr lang="ru-RU" b="1" dirty="0" err="1" smtClean="0"/>
              <a:t>результатів</a:t>
            </a:r>
            <a:r>
              <a:rPr lang="ru-RU" b="1" dirty="0" smtClean="0"/>
              <a:t> </a:t>
            </a:r>
            <a:r>
              <a:rPr lang="ru-RU" b="1" dirty="0" err="1" smtClean="0"/>
              <a:t>дисертації</a:t>
            </a:r>
            <a:r>
              <a:rPr lang="ru-RU" b="1" dirty="0" smtClean="0"/>
              <a:t> </a:t>
            </a:r>
            <a:r>
              <a:rPr lang="ru-RU" dirty="0" err="1" smtClean="0"/>
              <a:t>здобувач</a:t>
            </a:r>
            <a:r>
              <a:rPr lang="ru-RU" dirty="0" smtClean="0"/>
              <a:t> </a:t>
            </a:r>
            <a:r>
              <a:rPr lang="ru-RU" dirty="0" err="1" smtClean="0"/>
              <a:t>звертається</a:t>
            </a:r>
            <a:r>
              <a:rPr lang="ru-RU" dirty="0" smtClean="0"/>
              <a:t> до </a:t>
            </a:r>
            <a:r>
              <a:rPr lang="ru-RU" dirty="0" err="1" smtClean="0"/>
              <a:t>вченої</a:t>
            </a:r>
            <a:r>
              <a:rPr lang="ru-RU" dirty="0" smtClean="0"/>
              <a:t> ради </a:t>
            </a:r>
            <a:r>
              <a:rPr lang="ru-RU" dirty="0" err="1" smtClean="0"/>
              <a:t>Університету</a:t>
            </a:r>
            <a:r>
              <a:rPr lang="ru-RU" dirty="0" smtClean="0"/>
              <a:t> </a:t>
            </a:r>
            <a:r>
              <a:rPr lang="ru-RU" dirty="0" err="1" smtClean="0"/>
              <a:t>з</a:t>
            </a:r>
            <a:r>
              <a:rPr lang="ru-RU" dirty="0" smtClean="0"/>
              <a:t> </a:t>
            </a:r>
            <a:r>
              <a:rPr lang="ru-RU" dirty="0" err="1" smtClean="0"/>
              <a:t>письмовою</a:t>
            </a:r>
            <a:r>
              <a:rPr lang="ru-RU" dirty="0" smtClean="0"/>
              <a:t> </a:t>
            </a:r>
            <a:r>
              <a:rPr lang="ru-RU" b="1" dirty="0" err="1" smtClean="0">
                <a:solidFill>
                  <a:srgbClr val="FF0000"/>
                </a:solidFill>
              </a:rPr>
              <a:t>заявою</a:t>
            </a:r>
            <a:r>
              <a:rPr lang="ru-RU" dirty="0" smtClean="0"/>
              <a:t> </a:t>
            </a:r>
            <a:r>
              <a:rPr lang="ru-RU" b="1" dirty="0" smtClean="0">
                <a:solidFill>
                  <a:srgbClr val="FF0000"/>
                </a:solidFill>
              </a:rPr>
              <a:t>про </a:t>
            </a:r>
            <a:r>
              <a:rPr lang="ru-RU" b="1" dirty="0" err="1" smtClean="0">
                <a:solidFill>
                  <a:srgbClr val="FF0000"/>
                </a:solidFill>
              </a:rPr>
              <a:t>утворення</a:t>
            </a:r>
            <a:r>
              <a:rPr lang="ru-RU" b="1" dirty="0" smtClean="0">
                <a:solidFill>
                  <a:srgbClr val="FF0000"/>
                </a:solidFill>
              </a:rPr>
              <a:t> </a:t>
            </a:r>
            <a:r>
              <a:rPr lang="ru-RU" b="1" dirty="0" err="1" smtClean="0">
                <a:solidFill>
                  <a:srgbClr val="FF0000"/>
                </a:solidFill>
              </a:rPr>
              <a:t>разової</a:t>
            </a:r>
            <a:r>
              <a:rPr lang="ru-RU" b="1" dirty="0" smtClean="0">
                <a:solidFill>
                  <a:srgbClr val="FF0000"/>
                </a:solidFill>
              </a:rPr>
              <a:t> ради </a:t>
            </a:r>
            <a:r>
              <a:rPr lang="ru-RU" dirty="0" smtClean="0"/>
              <a:t>(</a:t>
            </a:r>
            <a:r>
              <a:rPr lang="ru-RU" b="1" i="1" dirty="0" err="1" smtClean="0">
                <a:solidFill>
                  <a:srgbClr val="0070C0"/>
                </a:solidFill>
              </a:rPr>
              <a:t>Додаток</a:t>
            </a:r>
            <a:r>
              <a:rPr lang="ru-RU" b="1" i="1" dirty="0" smtClean="0">
                <a:solidFill>
                  <a:srgbClr val="0070C0"/>
                </a:solidFill>
              </a:rPr>
              <a:t> 9</a:t>
            </a:r>
            <a:r>
              <a:rPr lang="ru-RU" dirty="0" smtClean="0"/>
              <a:t>) </a:t>
            </a:r>
          </a:p>
          <a:p>
            <a:pPr algn="ctr">
              <a:buNone/>
            </a:pPr>
            <a:endParaRPr lang="ru-RU" sz="2400" b="1" dirty="0" smtClean="0">
              <a:solidFill>
                <a:srgbClr val="FF0000"/>
              </a:solidFill>
            </a:endParaRPr>
          </a:p>
          <a:p>
            <a:pPr algn="ctr">
              <a:buNone/>
            </a:pPr>
            <a:r>
              <a:rPr lang="ru-RU" sz="2400" b="1" dirty="0" smtClean="0">
                <a:solidFill>
                  <a:srgbClr val="FF0000"/>
                </a:solidFill>
              </a:rPr>
              <a:t>не </a:t>
            </a:r>
            <a:r>
              <a:rPr lang="ru-RU" sz="2400" b="1" dirty="0" err="1" smtClean="0">
                <a:solidFill>
                  <a:srgbClr val="FF0000"/>
                </a:solidFill>
              </a:rPr>
              <a:t>пізніше</a:t>
            </a:r>
            <a:r>
              <a:rPr lang="ru-RU" sz="2400" b="1" dirty="0" smtClean="0">
                <a:solidFill>
                  <a:srgbClr val="FF0000"/>
                </a:solidFill>
              </a:rPr>
              <a:t> </a:t>
            </a:r>
            <a:r>
              <a:rPr lang="ru-RU" sz="2400" b="1" dirty="0" err="1" smtClean="0">
                <a:solidFill>
                  <a:srgbClr val="FF0000"/>
                </a:solidFill>
              </a:rPr>
              <a:t>ніж</a:t>
            </a:r>
            <a:r>
              <a:rPr lang="ru-RU" sz="2400" b="1" dirty="0" smtClean="0">
                <a:solidFill>
                  <a:srgbClr val="FF0000"/>
                </a:solidFill>
              </a:rPr>
              <a:t> </a:t>
            </a:r>
            <a:r>
              <a:rPr lang="ru-RU" sz="2400" b="1" dirty="0" err="1" smtClean="0">
                <a:solidFill>
                  <a:srgbClr val="FF0000"/>
                </a:solidFill>
              </a:rPr>
              <a:t>протягом</a:t>
            </a:r>
            <a:r>
              <a:rPr lang="ru-RU" sz="2400" b="1" dirty="0" smtClean="0">
                <a:solidFill>
                  <a:srgbClr val="FF0000"/>
                </a:solidFill>
              </a:rPr>
              <a:t> </a:t>
            </a:r>
            <a:r>
              <a:rPr lang="ru-RU" sz="2400" b="1" dirty="0" err="1" smtClean="0">
                <a:solidFill>
                  <a:srgbClr val="FF0000"/>
                </a:solidFill>
              </a:rPr>
              <a:t>двох</a:t>
            </a:r>
            <a:r>
              <a:rPr lang="ru-RU" sz="2400" b="1" dirty="0" smtClean="0">
                <a:solidFill>
                  <a:srgbClr val="FF0000"/>
                </a:solidFill>
              </a:rPr>
              <a:t> </a:t>
            </a:r>
            <a:r>
              <a:rPr lang="ru-RU" sz="2400" b="1" dirty="0" err="1" smtClean="0">
                <a:solidFill>
                  <a:srgbClr val="FF0000"/>
                </a:solidFill>
              </a:rPr>
              <a:t>тижнів</a:t>
            </a:r>
            <a:r>
              <a:rPr lang="ru-RU" sz="2400" b="1" dirty="0" smtClean="0">
                <a:solidFill>
                  <a:srgbClr val="FF0000"/>
                </a:solidFill>
              </a:rPr>
              <a:t> </a:t>
            </a:r>
            <a:r>
              <a:rPr lang="ru-RU" sz="2400" b="1" dirty="0" err="1" smtClean="0">
                <a:solidFill>
                  <a:srgbClr val="FF0000"/>
                </a:solidFill>
              </a:rPr>
              <a:t>з</a:t>
            </a:r>
            <a:r>
              <a:rPr lang="ru-RU" sz="2400" b="1" dirty="0" smtClean="0">
                <a:solidFill>
                  <a:srgbClr val="FF0000"/>
                </a:solidFill>
              </a:rPr>
              <a:t> дня </a:t>
            </a:r>
            <a:r>
              <a:rPr lang="ru-RU" sz="2400" b="1" dirty="0" err="1" smtClean="0">
                <a:solidFill>
                  <a:srgbClr val="FF0000"/>
                </a:solidFill>
              </a:rPr>
              <a:t>отримання</a:t>
            </a:r>
            <a:r>
              <a:rPr lang="ru-RU" sz="2400" b="1" dirty="0" smtClean="0">
                <a:solidFill>
                  <a:srgbClr val="FF0000"/>
                </a:solidFill>
              </a:rPr>
              <a:t> </a:t>
            </a:r>
            <a:r>
              <a:rPr lang="ru-RU" sz="2400" b="1" dirty="0" err="1" smtClean="0">
                <a:solidFill>
                  <a:srgbClr val="FF0000"/>
                </a:solidFill>
              </a:rPr>
              <a:t>зазначеного</a:t>
            </a:r>
            <a:r>
              <a:rPr lang="ru-RU" sz="2400" b="1" dirty="0" smtClean="0">
                <a:solidFill>
                  <a:srgbClr val="FF0000"/>
                </a:solidFill>
              </a:rPr>
              <a:t> </a:t>
            </a:r>
            <a:r>
              <a:rPr lang="ru-RU" sz="2400" b="1" dirty="0" err="1" smtClean="0">
                <a:solidFill>
                  <a:srgbClr val="FF0000"/>
                </a:solidFill>
              </a:rPr>
              <a:t>висновку</a:t>
            </a:r>
            <a:endParaRPr lang="uk-UA" sz="2400" b="1"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02034"/>
          </a:xfrm>
        </p:spPr>
        <p:txBody>
          <a:bodyPr>
            <a:normAutofit fontScale="90000"/>
          </a:bodyPr>
          <a:lstStyle/>
          <a:p>
            <a:endParaRPr lang="ru-RU" dirty="0"/>
          </a:p>
        </p:txBody>
      </p:sp>
      <p:sp>
        <p:nvSpPr>
          <p:cNvPr id="3" name="Объект 2"/>
          <p:cNvSpPr>
            <a:spLocks noGrp="1"/>
          </p:cNvSpPr>
          <p:nvPr>
            <p:ph idx="1"/>
          </p:nvPr>
        </p:nvSpPr>
        <p:spPr/>
        <p:txBody>
          <a:bodyPr>
            <a:normAutofit fontScale="85000" lnSpcReduction="10000"/>
          </a:bodyPr>
          <a:lstStyle/>
          <a:p>
            <a:pPr marL="82296" indent="0" algn="just">
              <a:buNone/>
            </a:pPr>
            <a:r>
              <a:rPr lang="ru-RU" dirty="0"/>
              <a:t>У </a:t>
            </a:r>
            <a:r>
              <a:rPr lang="ru-RU" dirty="0" err="1"/>
              <a:t>разі</a:t>
            </a:r>
            <a:r>
              <a:rPr lang="ru-RU" dirty="0"/>
              <a:t> </a:t>
            </a:r>
            <a:r>
              <a:rPr lang="ru-RU" dirty="0" err="1"/>
              <a:t>отримання</a:t>
            </a:r>
            <a:r>
              <a:rPr lang="ru-RU" dirty="0"/>
              <a:t> </a:t>
            </a:r>
            <a:r>
              <a:rPr lang="ru-RU" b="1" dirty="0"/>
              <a:t>негативного </a:t>
            </a:r>
            <a:r>
              <a:rPr lang="ru-RU" dirty="0" err="1"/>
              <a:t>висновку</a:t>
            </a:r>
            <a:r>
              <a:rPr lang="ru-RU" dirty="0"/>
              <a:t> про </a:t>
            </a:r>
            <a:r>
              <a:rPr lang="ru-RU" dirty="0" err="1"/>
              <a:t>наукову</a:t>
            </a:r>
            <a:r>
              <a:rPr lang="ru-RU" dirty="0"/>
              <a:t> новизну, </a:t>
            </a:r>
            <a:r>
              <a:rPr lang="ru-RU" dirty="0" err="1"/>
              <a:t>теоретичне</a:t>
            </a:r>
            <a:r>
              <a:rPr lang="ru-RU" dirty="0"/>
              <a:t> та </a:t>
            </a:r>
            <a:r>
              <a:rPr lang="ru-RU" dirty="0" err="1"/>
              <a:t>практичне</a:t>
            </a:r>
            <a:r>
              <a:rPr lang="ru-RU" dirty="0"/>
              <a:t> </a:t>
            </a:r>
            <a:r>
              <a:rPr lang="ru-RU" dirty="0" err="1"/>
              <a:t>значення</a:t>
            </a:r>
            <a:r>
              <a:rPr lang="ru-RU" dirty="0"/>
              <a:t> </a:t>
            </a:r>
            <a:r>
              <a:rPr lang="ru-RU" dirty="0" err="1"/>
              <a:t>результатів</a:t>
            </a:r>
            <a:r>
              <a:rPr lang="ru-RU" dirty="0"/>
              <a:t> </a:t>
            </a:r>
            <a:r>
              <a:rPr lang="ru-RU" dirty="0" err="1"/>
              <a:t>дисертації</a:t>
            </a:r>
            <a:r>
              <a:rPr lang="ru-RU" dirty="0"/>
              <a:t> </a:t>
            </a:r>
            <a:r>
              <a:rPr lang="ru-RU" b="1" dirty="0" err="1"/>
              <a:t>здобувач</a:t>
            </a:r>
            <a:r>
              <a:rPr lang="ru-RU" b="1" dirty="0"/>
              <a:t> </a:t>
            </a:r>
            <a:r>
              <a:rPr lang="ru-RU" b="1" dirty="0" err="1"/>
              <a:t>може</a:t>
            </a:r>
            <a:r>
              <a:rPr lang="ru-RU" b="1" dirty="0"/>
              <a:t> повторно </a:t>
            </a:r>
            <a:r>
              <a:rPr lang="ru-RU" b="1" dirty="0" err="1"/>
              <a:t>звернутися</a:t>
            </a:r>
            <a:r>
              <a:rPr lang="ru-RU" b="1" dirty="0"/>
              <a:t> до </a:t>
            </a:r>
            <a:r>
              <a:rPr lang="ru-RU" b="1" dirty="0" err="1"/>
              <a:t>кафедри</a:t>
            </a:r>
            <a:r>
              <a:rPr lang="ru-RU" b="1" dirty="0"/>
              <a:t> </a:t>
            </a:r>
            <a:r>
              <a:rPr lang="ru-RU" b="1" dirty="0">
                <a:solidFill>
                  <a:srgbClr val="C00000"/>
                </a:solidFill>
              </a:rPr>
              <a:t>не </a:t>
            </a:r>
            <a:r>
              <a:rPr lang="ru-RU" b="1" dirty="0" err="1">
                <a:solidFill>
                  <a:srgbClr val="C00000"/>
                </a:solidFill>
              </a:rPr>
              <a:t>пізніше</a:t>
            </a:r>
            <a:r>
              <a:rPr lang="ru-RU" b="1" dirty="0">
                <a:solidFill>
                  <a:srgbClr val="C00000"/>
                </a:solidFill>
              </a:rPr>
              <a:t> </a:t>
            </a:r>
            <a:r>
              <a:rPr lang="ru-RU" b="1" dirty="0" err="1">
                <a:solidFill>
                  <a:srgbClr val="C00000"/>
                </a:solidFill>
              </a:rPr>
              <a:t>ніж</a:t>
            </a:r>
            <a:r>
              <a:rPr lang="ru-RU" b="1" dirty="0">
                <a:solidFill>
                  <a:srgbClr val="C00000"/>
                </a:solidFill>
              </a:rPr>
              <a:t> </a:t>
            </a:r>
            <a:r>
              <a:rPr lang="ru-RU" b="1" dirty="0" err="1">
                <a:solidFill>
                  <a:srgbClr val="C00000"/>
                </a:solidFill>
              </a:rPr>
              <a:t>протягом</a:t>
            </a:r>
            <a:r>
              <a:rPr lang="ru-RU" b="1" dirty="0">
                <a:solidFill>
                  <a:srgbClr val="C00000"/>
                </a:solidFill>
              </a:rPr>
              <a:t> шести </a:t>
            </a:r>
            <a:r>
              <a:rPr lang="ru-RU" b="1" dirty="0" err="1">
                <a:solidFill>
                  <a:srgbClr val="C00000"/>
                </a:solidFill>
              </a:rPr>
              <a:t>місяців</a:t>
            </a:r>
            <a:r>
              <a:rPr lang="ru-RU" b="1" dirty="0">
                <a:solidFill>
                  <a:srgbClr val="C00000"/>
                </a:solidFill>
              </a:rPr>
              <a:t> до </a:t>
            </a:r>
            <a:r>
              <a:rPr lang="ru-RU" b="1" dirty="0" err="1">
                <a:solidFill>
                  <a:srgbClr val="C00000"/>
                </a:solidFill>
              </a:rPr>
              <a:t>завершення</a:t>
            </a:r>
            <a:r>
              <a:rPr lang="ru-RU" b="1" dirty="0">
                <a:solidFill>
                  <a:srgbClr val="C00000"/>
                </a:solidFill>
              </a:rPr>
              <a:t> нормативного строку </a:t>
            </a:r>
            <a:r>
              <a:rPr lang="ru-RU" b="1" dirty="0" err="1">
                <a:solidFill>
                  <a:srgbClr val="C00000"/>
                </a:solidFill>
              </a:rPr>
              <a:t>навчання</a:t>
            </a:r>
            <a:r>
              <a:rPr lang="ru-RU" b="1" dirty="0">
                <a:solidFill>
                  <a:srgbClr val="C00000"/>
                </a:solidFill>
              </a:rPr>
              <a:t> </a:t>
            </a:r>
            <a:r>
              <a:rPr lang="ru-RU" dirty="0"/>
              <a:t>за </a:t>
            </a:r>
            <a:r>
              <a:rPr lang="ru-RU" dirty="0" err="1"/>
              <a:t>акредитованою</a:t>
            </a:r>
            <a:r>
              <a:rPr lang="ru-RU" dirty="0"/>
              <a:t> </a:t>
            </a:r>
            <a:r>
              <a:rPr lang="ru-RU" dirty="0" err="1"/>
              <a:t>освітньо-науковою</a:t>
            </a:r>
            <a:r>
              <a:rPr lang="ru-RU" dirty="0"/>
              <a:t> </a:t>
            </a:r>
            <a:r>
              <a:rPr lang="ru-RU" dirty="0" err="1"/>
              <a:t>програмою</a:t>
            </a:r>
            <a:r>
              <a:rPr lang="ru-RU" dirty="0"/>
              <a:t> з </a:t>
            </a:r>
            <a:r>
              <a:rPr lang="ru-RU" dirty="0" err="1"/>
              <a:t>письмовою</a:t>
            </a:r>
            <a:r>
              <a:rPr lang="ru-RU" dirty="0"/>
              <a:t> </a:t>
            </a:r>
            <a:r>
              <a:rPr lang="ru-RU" dirty="0" err="1"/>
              <a:t>заявою</a:t>
            </a:r>
            <a:r>
              <a:rPr lang="ru-RU" dirty="0"/>
              <a:t> про </a:t>
            </a:r>
            <a:r>
              <a:rPr lang="ru-RU" dirty="0" err="1"/>
              <a:t>отримання</a:t>
            </a:r>
            <a:r>
              <a:rPr lang="ru-RU" dirty="0"/>
              <a:t> такого </a:t>
            </a:r>
            <a:r>
              <a:rPr lang="ru-RU" dirty="0" err="1"/>
              <a:t>висновку</a:t>
            </a:r>
            <a:r>
              <a:rPr lang="ru-RU" dirty="0"/>
              <a:t> </a:t>
            </a:r>
            <a:r>
              <a:rPr lang="ru-RU" dirty="0" err="1"/>
              <a:t>після</a:t>
            </a:r>
            <a:r>
              <a:rPr lang="ru-RU" dirty="0"/>
              <a:t> </a:t>
            </a:r>
            <a:r>
              <a:rPr lang="ru-RU" dirty="0" err="1"/>
              <a:t>доопрацювання</a:t>
            </a:r>
            <a:r>
              <a:rPr lang="ru-RU" dirty="0"/>
              <a:t> </a:t>
            </a:r>
            <a:r>
              <a:rPr lang="ru-RU" dirty="0" err="1"/>
              <a:t>дисертації</a:t>
            </a:r>
            <a:r>
              <a:rPr lang="ru-RU" dirty="0"/>
              <a:t> </a:t>
            </a:r>
            <a:r>
              <a:rPr lang="ru-RU" b="1" dirty="0" err="1"/>
              <a:t>або</a:t>
            </a:r>
            <a:r>
              <a:rPr lang="ru-RU" b="1" dirty="0"/>
              <a:t> на </a:t>
            </a:r>
            <a:r>
              <a:rPr lang="ru-RU" b="1" dirty="0" err="1"/>
              <a:t>поновлення</a:t>
            </a:r>
            <a:r>
              <a:rPr lang="ru-RU" b="1" dirty="0"/>
              <a:t> в </a:t>
            </a:r>
            <a:r>
              <a:rPr lang="ru-RU" b="1" dirty="0" err="1" smtClean="0"/>
              <a:t>Університеті</a:t>
            </a:r>
            <a:r>
              <a:rPr lang="ru-RU" b="1" dirty="0" smtClean="0"/>
              <a:t> </a:t>
            </a:r>
            <a:r>
              <a:rPr lang="ru-RU" b="1" dirty="0"/>
              <a:t>для </a:t>
            </a:r>
            <a:r>
              <a:rPr lang="ru-RU" b="1" dirty="0" err="1"/>
              <a:t>завершення</a:t>
            </a:r>
            <a:r>
              <a:rPr lang="ru-RU" b="1" dirty="0"/>
              <a:t> </a:t>
            </a:r>
            <a:r>
              <a:rPr lang="ru-RU" b="1" dirty="0" err="1"/>
              <a:t>виконання</a:t>
            </a:r>
            <a:r>
              <a:rPr lang="ru-RU" b="1" dirty="0"/>
              <a:t> </a:t>
            </a:r>
            <a:r>
              <a:rPr lang="ru-RU" b="1" dirty="0" err="1"/>
              <a:t>відповідної</a:t>
            </a:r>
            <a:r>
              <a:rPr lang="ru-RU" b="1" dirty="0"/>
              <a:t> </a:t>
            </a:r>
            <a:r>
              <a:rPr lang="ru-RU" b="1" dirty="0" err="1"/>
              <a:t>освітньо-наукової</a:t>
            </a:r>
            <a:r>
              <a:rPr lang="ru-RU" b="1" dirty="0"/>
              <a:t> </a:t>
            </a:r>
            <a:r>
              <a:rPr lang="ru-RU" b="1" dirty="0" err="1"/>
              <a:t>програми</a:t>
            </a:r>
            <a:r>
              <a:rPr lang="ru-RU" b="1" dirty="0"/>
              <a:t> у </a:t>
            </a:r>
            <a:r>
              <a:rPr lang="ru-RU" b="1" dirty="0" err="1"/>
              <a:t>разі</a:t>
            </a:r>
            <a:r>
              <a:rPr lang="ru-RU" b="1" dirty="0"/>
              <a:t> </a:t>
            </a:r>
            <a:r>
              <a:rPr lang="ru-RU" b="1" dirty="0" err="1"/>
              <a:t>відрахування</a:t>
            </a:r>
            <a:r>
              <a:rPr lang="ru-RU" dirty="0"/>
              <a:t>.</a:t>
            </a:r>
          </a:p>
        </p:txBody>
      </p:sp>
    </p:spTree>
    <p:extLst>
      <p:ext uri="{BB962C8B-B14F-4D97-AF65-F5344CB8AC3E}">
        <p14:creationId xmlns="" xmlns:p14="http://schemas.microsoft.com/office/powerpoint/2010/main" val="3246111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115616" y="1447800"/>
            <a:ext cx="7818072" cy="4800600"/>
          </a:xfrm>
        </p:spPr>
        <p:txBody>
          <a:bodyPr/>
          <a:lstStyle/>
          <a:p>
            <a:pPr marL="82296" indent="0">
              <a:buNone/>
            </a:pPr>
            <a:r>
              <a:rPr lang="ru-RU" b="1" dirty="0" err="1"/>
              <a:t>Заява</a:t>
            </a:r>
            <a:r>
              <a:rPr lang="ru-RU" b="1" dirty="0"/>
              <a:t> та </a:t>
            </a:r>
            <a:r>
              <a:rPr lang="ru-RU" b="1" dirty="0" err="1"/>
              <a:t>супровідні</a:t>
            </a:r>
            <a:r>
              <a:rPr lang="ru-RU" b="1" dirty="0"/>
              <a:t> </a:t>
            </a:r>
            <a:r>
              <a:rPr lang="ru-RU" b="1" dirty="0" err="1"/>
              <a:t>документи</a:t>
            </a:r>
            <a:r>
              <a:rPr lang="ru-RU" b="1" dirty="0"/>
              <a:t> </a:t>
            </a:r>
            <a:r>
              <a:rPr lang="ru-RU" b="1" dirty="0" err="1"/>
              <a:t>подаються</a:t>
            </a:r>
            <a:r>
              <a:rPr lang="ru-RU" b="1" dirty="0"/>
              <a:t> </a:t>
            </a:r>
            <a:r>
              <a:rPr lang="ru-RU" b="1" dirty="0" err="1"/>
              <a:t>вченому</a:t>
            </a:r>
            <a:r>
              <a:rPr lang="ru-RU" b="1" dirty="0"/>
              <a:t> секретарю </a:t>
            </a:r>
            <a:r>
              <a:rPr lang="ru-RU" b="1" dirty="0">
                <a:solidFill>
                  <a:schemeClr val="accent3"/>
                </a:solidFill>
              </a:rPr>
              <a:t>не </a:t>
            </a:r>
            <a:r>
              <a:rPr lang="ru-RU" b="1" dirty="0" err="1">
                <a:solidFill>
                  <a:schemeClr val="accent3"/>
                </a:solidFill>
              </a:rPr>
              <a:t>пізніше</a:t>
            </a:r>
            <a:r>
              <a:rPr lang="ru-RU" b="1" dirty="0">
                <a:solidFill>
                  <a:schemeClr val="accent3"/>
                </a:solidFill>
              </a:rPr>
              <a:t>, </a:t>
            </a:r>
            <a:r>
              <a:rPr lang="ru-RU" b="1" dirty="0" err="1">
                <a:solidFill>
                  <a:schemeClr val="accent3"/>
                </a:solidFill>
              </a:rPr>
              <a:t>ніж</a:t>
            </a:r>
            <a:r>
              <a:rPr lang="ru-RU" b="1" dirty="0">
                <a:solidFill>
                  <a:schemeClr val="accent3"/>
                </a:solidFill>
              </a:rPr>
              <a:t> за </a:t>
            </a:r>
            <a:r>
              <a:rPr lang="ru-RU" b="1" dirty="0" err="1">
                <a:solidFill>
                  <a:schemeClr val="accent3"/>
                </a:solidFill>
              </a:rPr>
              <a:t>тиждень</a:t>
            </a:r>
            <a:r>
              <a:rPr lang="ru-RU" b="1" dirty="0">
                <a:solidFill>
                  <a:schemeClr val="accent3"/>
                </a:solidFill>
              </a:rPr>
              <a:t> до </a:t>
            </a:r>
            <a:r>
              <a:rPr lang="ru-RU" b="1" dirty="0" err="1">
                <a:solidFill>
                  <a:schemeClr val="accent3"/>
                </a:solidFill>
              </a:rPr>
              <a:t>запланованої</a:t>
            </a:r>
            <a:r>
              <a:rPr lang="ru-RU" b="1" dirty="0">
                <a:solidFill>
                  <a:schemeClr val="accent3"/>
                </a:solidFill>
              </a:rPr>
              <a:t> </a:t>
            </a:r>
            <a:r>
              <a:rPr lang="ru-RU" b="1" dirty="0" err="1">
                <a:solidFill>
                  <a:schemeClr val="accent3"/>
                </a:solidFill>
              </a:rPr>
              <a:t>дати</a:t>
            </a:r>
            <a:r>
              <a:rPr lang="ru-RU" b="1" dirty="0">
                <a:solidFill>
                  <a:schemeClr val="accent3"/>
                </a:solidFill>
              </a:rPr>
              <a:t> </a:t>
            </a:r>
            <a:r>
              <a:rPr lang="ru-RU" b="1" dirty="0" err="1">
                <a:solidFill>
                  <a:schemeClr val="accent3"/>
                </a:solidFill>
              </a:rPr>
              <a:t>проведення</a:t>
            </a:r>
            <a:r>
              <a:rPr lang="ru-RU" b="1" dirty="0">
                <a:solidFill>
                  <a:schemeClr val="accent3"/>
                </a:solidFill>
              </a:rPr>
              <a:t> </a:t>
            </a:r>
            <a:r>
              <a:rPr lang="ru-RU" b="1" dirty="0" err="1">
                <a:solidFill>
                  <a:schemeClr val="accent3"/>
                </a:solidFill>
              </a:rPr>
              <a:t>засідання</a:t>
            </a:r>
            <a:r>
              <a:rPr lang="ru-RU" b="1" dirty="0">
                <a:solidFill>
                  <a:schemeClr val="accent3"/>
                </a:solidFill>
              </a:rPr>
              <a:t> </a:t>
            </a:r>
            <a:r>
              <a:rPr lang="ru-RU" b="1" dirty="0" err="1">
                <a:solidFill>
                  <a:schemeClr val="accent3"/>
                </a:solidFill>
              </a:rPr>
              <a:t>Вченої</a:t>
            </a:r>
            <a:r>
              <a:rPr lang="ru-RU" b="1" dirty="0">
                <a:solidFill>
                  <a:schemeClr val="accent3"/>
                </a:solidFill>
              </a:rPr>
              <a:t> ради </a:t>
            </a:r>
            <a:r>
              <a:rPr lang="ru-RU" b="1" dirty="0" err="1">
                <a:solidFill>
                  <a:schemeClr val="accent3"/>
                </a:solidFill>
              </a:rPr>
              <a:t>Університету</a:t>
            </a:r>
            <a:r>
              <a:rPr lang="ru-RU" dirty="0"/>
              <a:t>, до </a:t>
            </a:r>
            <a:r>
              <a:rPr lang="ru-RU" dirty="0" err="1"/>
              <a:t>оприлюднення</a:t>
            </a:r>
            <a:r>
              <a:rPr lang="ru-RU" dirty="0"/>
              <a:t> порядку денного на </a:t>
            </a:r>
            <a:r>
              <a:rPr lang="ru-RU" dirty="0" err="1"/>
              <a:t>сайті</a:t>
            </a:r>
            <a:r>
              <a:rPr lang="ru-RU" dirty="0"/>
              <a:t> </a:t>
            </a:r>
            <a:r>
              <a:rPr lang="ru-RU" dirty="0" err="1"/>
              <a:t>Університету</a:t>
            </a:r>
            <a:r>
              <a:rPr lang="ru-RU" dirty="0"/>
              <a:t>.</a:t>
            </a:r>
          </a:p>
        </p:txBody>
      </p:sp>
    </p:spTree>
    <p:extLst>
      <p:ext uri="{BB962C8B-B14F-4D97-AF65-F5344CB8AC3E}">
        <p14:creationId xmlns="" xmlns:p14="http://schemas.microsoft.com/office/powerpoint/2010/main" val="4008460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err="1" smtClean="0">
                <a:solidFill>
                  <a:srgbClr val="0070C0"/>
                </a:solidFill>
                <a:effectLst/>
              </a:rPr>
              <a:t>Відповідно</a:t>
            </a:r>
            <a:r>
              <a:rPr lang="ru-RU" sz="1800" b="1" dirty="0" smtClean="0">
                <a:solidFill>
                  <a:srgbClr val="0070C0"/>
                </a:solidFill>
                <a:effectLst/>
              </a:rPr>
              <a:t> до п.3 ПОРЯДКУ </a:t>
            </a:r>
            <a:r>
              <a:rPr lang="ru-RU" sz="1800" b="1" dirty="0" err="1" smtClean="0">
                <a:solidFill>
                  <a:srgbClr val="0070C0"/>
                </a:solidFill>
                <a:effectLst/>
              </a:rPr>
              <a:t>присудження</a:t>
            </a:r>
            <a:r>
              <a:rPr lang="ru-RU" sz="1800" b="1" dirty="0" smtClean="0">
                <a:solidFill>
                  <a:srgbClr val="0070C0"/>
                </a:solidFill>
                <a:effectLst/>
              </a:rPr>
              <a:t> </a:t>
            </a:r>
            <a:r>
              <a:rPr lang="ru-RU" sz="1800" b="1" dirty="0" err="1">
                <a:solidFill>
                  <a:srgbClr val="0070C0"/>
                </a:solidFill>
                <a:effectLst/>
              </a:rPr>
              <a:t>ступеня</a:t>
            </a:r>
            <a:r>
              <a:rPr lang="ru-RU" sz="1800" b="1" dirty="0">
                <a:solidFill>
                  <a:srgbClr val="0070C0"/>
                </a:solidFill>
                <a:effectLst/>
              </a:rPr>
              <a:t> доктора </a:t>
            </a:r>
            <a:r>
              <a:rPr lang="ru-RU" sz="1800" b="1" dirty="0" err="1">
                <a:solidFill>
                  <a:srgbClr val="0070C0"/>
                </a:solidFill>
                <a:effectLst/>
              </a:rPr>
              <a:t>філософії</a:t>
            </a:r>
            <a:r>
              <a:rPr lang="ru-RU" sz="1800" b="1" dirty="0">
                <a:solidFill>
                  <a:srgbClr val="0070C0"/>
                </a:solidFill>
                <a:effectLst/>
              </a:rPr>
              <a:t> та </a:t>
            </a:r>
            <a:r>
              <a:rPr lang="ru-RU" sz="1800" b="1" dirty="0" err="1">
                <a:solidFill>
                  <a:srgbClr val="0070C0"/>
                </a:solidFill>
                <a:effectLst/>
              </a:rPr>
              <a:t>скасування</a:t>
            </a:r>
            <a:r>
              <a:rPr lang="ru-RU" sz="1800" b="1" dirty="0">
                <a:solidFill>
                  <a:srgbClr val="0070C0"/>
                </a:solidFill>
                <a:effectLst/>
              </a:rPr>
              <a:t> </a:t>
            </a:r>
            <a:r>
              <a:rPr lang="ru-RU" sz="1800" b="1" dirty="0" err="1">
                <a:solidFill>
                  <a:srgbClr val="0070C0"/>
                </a:solidFill>
                <a:effectLst/>
              </a:rPr>
              <a:t>рішення</a:t>
            </a:r>
            <a:r>
              <a:rPr lang="ru-RU" sz="1800" b="1" dirty="0">
                <a:solidFill>
                  <a:srgbClr val="0070C0"/>
                </a:solidFill>
                <a:effectLst/>
              </a:rPr>
              <a:t> </a:t>
            </a:r>
            <a:r>
              <a:rPr lang="ru-RU" sz="1800" b="1" dirty="0" err="1">
                <a:solidFill>
                  <a:srgbClr val="0070C0"/>
                </a:solidFill>
                <a:effectLst/>
              </a:rPr>
              <a:t>разової</a:t>
            </a:r>
            <a:r>
              <a:rPr lang="ru-RU" sz="1800" b="1" dirty="0">
                <a:solidFill>
                  <a:srgbClr val="0070C0"/>
                </a:solidFill>
                <a:effectLst/>
              </a:rPr>
              <a:t> </a:t>
            </a:r>
            <a:r>
              <a:rPr lang="ru-RU" sz="1800" b="1" dirty="0" err="1">
                <a:solidFill>
                  <a:srgbClr val="0070C0"/>
                </a:solidFill>
                <a:effectLst/>
              </a:rPr>
              <a:t>спеціалізованої</a:t>
            </a:r>
            <a:r>
              <a:rPr lang="ru-RU" sz="1800" b="1" dirty="0">
                <a:solidFill>
                  <a:srgbClr val="0070C0"/>
                </a:solidFill>
                <a:effectLst/>
              </a:rPr>
              <a:t> </a:t>
            </a:r>
            <a:r>
              <a:rPr lang="ru-RU" sz="1800" b="1" dirty="0" err="1">
                <a:solidFill>
                  <a:srgbClr val="0070C0"/>
                </a:solidFill>
                <a:effectLst/>
              </a:rPr>
              <a:t>вченої</a:t>
            </a:r>
            <a:r>
              <a:rPr lang="ru-RU" sz="1800" b="1" dirty="0">
                <a:solidFill>
                  <a:srgbClr val="0070C0"/>
                </a:solidFill>
                <a:effectLst/>
              </a:rPr>
              <a:t> ради  закладу </a:t>
            </a:r>
            <a:r>
              <a:rPr lang="ru-RU" sz="1800" b="1" dirty="0" err="1">
                <a:solidFill>
                  <a:srgbClr val="0070C0"/>
                </a:solidFill>
                <a:effectLst/>
              </a:rPr>
              <a:t>вищої</a:t>
            </a:r>
            <a:r>
              <a:rPr lang="ru-RU" sz="1800" b="1" dirty="0">
                <a:solidFill>
                  <a:srgbClr val="0070C0"/>
                </a:solidFill>
                <a:effectLst/>
              </a:rPr>
              <a:t> </a:t>
            </a:r>
            <a:r>
              <a:rPr lang="ru-RU" sz="1800" b="1" dirty="0" err="1">
                <a:solidFill>
                  <a:srgbClr val="0070C0"/>
                </a:solidFill>
                <a:effectLst/>
              </a:rPr>
              <a:t>освіти</a:t>
            </a:r>
            <a:r>
              <a:rPr lang="ru-RU" sz="1800" b="1" dirty="0">
                <a:solidFill>
                  <a:srgbClr val="0070C0"/>
                </a:solidFill>
                <a:effectLst/>
              </a:rPr>
              <a:t>, </a:t>
            </a:r>
            <a:r>
              <a:rPr lang="ru-RU" sz="1800" b="1" dirty="0" err="1">
                <a:solidFill>
                  <a:srgbClr val="0070C0"/>
                </a:solidFill>
                <a:effectLst/>
              </a:rPr>
              <a:t>наукової</a:t>
            </a:r>
            <a:r>
              <a:rPr lang="ru-RU" sz="1800" b="1" dirty="0">
                <a:solidFill>
                  <a:srgbClr val="0070C0"/>
                </a:solidFill>
                <a:effectLst/>
              </a:rPr>
              <a:t> установи  про </a:t>
            </a:r>
            <a:r>
              <a:rPr lang="ru-RU" sz="1800" b="1" dirty="0" err="1">
                <a:solidFill>
                  <a:srgbClr val="0070C0"/>
                </a:solidFill>
                <a:effectLst/>
              </a:rPr>
              <a:t>присудження</a:t>
            </a:r>
            <a:r>
              <a:rPr lang="ru-RU" sz="1800" b="1" dirty="0">
                <a:solidFill>
                  <a:srgbClr val="0070C0"/>
                </a:solidFill>
                <a:effectLst/>
              </a:rPr>
              <a:t> </a:t>
            </a:r>
            <a:r>
              <a:rPr lang="ru-RU" sz="1800" b="1" dirty="0" err="1">
                <a:solidFill>
                  <a:srgbClr val="0070C0"/>
                </a:solidFill>
                <a:effectLst/>
              </a:rPr>
              <a:t>ступеня</a:t>
            </a:r>
            <a:r>
              <a:rPr lang="ru-RU" sz="1800" b="1" dirty="0">
                <a:solidFill>
                  <a:srgbClr val="0070C0"/>
                </a:solidFill>
                <a:effectLst/>
              </a:rPr>
              <a:t> доктора </a:t>
            </a:r>
            <a:r>
              <a:rPr lang="ru-RU" sz="1800" b="1" dirty="0" err="1" smtClean="0">
                <a:solidFill>
                  <a:srgbClr val="0070C0"/>
                </a:solidFill>
                <a:effectLst/>
              </a:rPr>
              <a:t>філософії</a:t>
            </a:r>
            <a:r>
              <a:rPr lang="ru-RU" sz="1800" b="1" dirty="0" smtClean="0">
                <a:solidFill>
                  <a:srgbClr val="0070C0"/>
                </a:solidFill>
                <a:effectLst/>
              </a:rPr>
              <a:t>:</a:t>
            </a:r>
            <a:endParaRPr lang="ru-RU" sz="1800" dirty="0">
              <a:solidFill>
                <a:srgbClr val="0070C0"/>
              </a:solidFill>
            </a:endParaRPr>
          </a:p>
        </p:txBody>
      </p:sp>
      <p:sp>
        <p:nvSpPr>
          <p:cNvPr id="3" name="Объект 2"/>
          <p:cNvSpPr>
            <a:spLocks noGrp="1"/>
          </p:cNvSpPr>
          <p:nvPr>
            <p:ph idx="1"/>
          </p:nvPr>
        </p:nvSpPr>
        <p:spPr/>
        <p:txBody>
          <a:bodyPr>
            <a:normAutofit/>
          </a:bodyPr>
          <a:lstStyle/>
          <a:p>
            <a:pPr marL="82296" indent="0">
              <a:buNone/>
            </a:pPr>
            <a:r>
              <a:rPr lang="ru-RU" sz="2600" dirty="0" smtClean="0"/>
              <a:t>… </a:t>
            </a:r>
            <a:r>
              <a:rPr lang="ru-RU" sz="2600" b="1" dirty="0" err="1">
                <a:solidFill>
                  <a:srgbClr val="FF0000"/>
                </a:solidFill>
              </a:rPr>
              <a:t>Разова</a:t>
            </a:r>
            <a:r>
              <a:rPr lang="ru-RU" sz="2600" b="1" dirty="0">
                <a:solidFill>
                  <a:srgbClr val="FF0000"/>
                </a:solidFill>
              </a:rPr>
              <a:t> рада</a:t>
            </a:r>
            <a:r>
              <a:rPr lang="ru-RU" sz="2600" dirty="0">
                <a:solidFill>
                  <a:srgbClr val="FF0000"/>
                </a:solidFill>
              </a:rPr>
              <a:t> </a:t>
            </a:r>
            <a:r>
              <a:rPr lang="ru-RU" sz="2600" dirty="0" err="1"/>
              <a:t>утворюється</a:t>
            </a:r>
            <a:r>
              <a:rPr lang="ru-RU" sz="2600" dirty="0"/>
              <a:t> закладом, в </a:t>
            </a:r>
            <a:r>
              <a:rPr lang="ru-RU" sz="2600" dirty="0" err="1"/>
              <a:t>якому</a:t>
            </a:r>
            <a:r>
              <a:rPr lang="ru-RU" sz="2600" dirty="0"/>
              <a:t> </a:t>
            </a:r>
            <a:r>
              <a:rPr lang="ru-RU" sz="2600" dirty="0" err="1"/>
              <a:t>здобувач</a:t>
            </a:r>
            <a:r>
              <a:rPr lang="ru-RU" sz="2600" dirty="0"/>
              <a:t> </a:t>
            </a:r>
            <a:r>
              <a:rPr lang="ru-RU" sz="2600" dirty="0" err="1"/>
              <a:t>виконав</a:t>
            </a:r>
            <a:r>
              <a:rPr lang="ru-RU" sz="2600" dirty="0"/>
              <a:t> </a:t>
            </a:r>
            <a:r>
              <a:rPr lang="ru-RU" sz="2600" b="1" dirty="0" err="1">
                <a:solidFill>
                  <a:srgbClr val="FF0000"/>
                </a:solidFill>
              </a:rPr>
              <a:t>акредитовану</a:t>
            </a:r>
            <a:r>
              <a:rPr lang="ru-RU" sz="2600" b="1" dirty="0">
                <a:solidFill>
                  <a:srgbClr val="FF0000"/>
                </a:solidFill>
              </a:rPr>
              <a:t> </a:t>
            </a:r>
            <a:r>
              <a:rPr lang="ru-RU" sz="2600" b="1" dirty="0" err="1">
                <a:solidFill>
                  <a:srgbClr val="FF0000"/>
                </a:solidFill>
              </a:rPr>
              <a:t>освітньо-наукову</a:t>
            </a:r>
            <a:r>
              <a:rPr lang="ru-RU" sz="2600" b="1" dirty="0">
                <a:solidFill>
                  <a:srgbClr val="FF0000"/>
                </a:solidFill>
              </a:rPr>
              <a:t> </a:t>
            </a:r>
            <a:r>
              <a:rPr lang="ru-RU" sz="2600" b="1" dirty="0" err="1">
                <a:solidFill>
                  <a:srgbClr val="FF0000"/>
                </a:solidFill>
              </a:rPr>
              <a:t>програму</a:t>
            </a:r>
            <a:r>
              <a:rPr lang="ru-RU" sz="2600" b="1" dirty="0">
                <a:solidFill>
                  <a:srgbClr val="FF0000"/>
                </a:solidFill>
              </a:rPr>
              <a:t>.</a:t>
            </a:r>
          </a:p>
          <a:p>
            <a:pPr marL="82296" indent="0">
              <a:buNone/>
            </a:pPr>
            <a:r>
              <a:rPr lang="ru-RU" sz="2600" dirty="0" err="1"/>
              <a:t>Здобувач</a:t>
            </a:r>
            <a:r>
              <a:rPr lang="ru-RU" sz="2600" dirty="0"/>
              <a:t>, </a:t>
            </a:r>
            <a:r>
              <a:rPr lang="ru-RU" sz="2600" dirty="0" err="1"/>
              <a:t>який</a:t>
            </a:r>
            <a:r>
              <a:rPr lang="ru-RU" sz="2600" dirty="0"/>
              <a:t> </a:t>
            </a:r>
            <a:r>
              <a:rPr lang="ru-RU" sz="2600" dirty="0" err="1"/>
              <a:t>виконує</a:t>
            </a:r>
            <a:r>
              <a:rPr lang="ru-RU" sz="2600" dirty="0"/>
              <a:t> </a:t>
            </a:r>
            <a:r>
              <a:rPr lang="ru-RU" sz="2600" dirty="0" err="1"/>
              <a:t>неакредитовану</a:t>
            </a:r>
            <a:r>
              <a:rPr lang="ru-RU" sz="2600" dirty="0"/>
              <a:t> </a:t>
            </a:r>
            <a:r>
              <a:rPr lang="ru-RU" sz="2600" dirty="0" err="1"/>
              <a:t>освітньо-наукову</a:t>
            </a:r>
            <a:r>
              <a:rPr lang="ru-RU" sz="2600" dirty="0"/>
              <a:t> </a:t>
            </a:r>
            <a:r>
              <a:rPr lang="ru-RU" sz="2600" dirty="0" err="1"/>
              <a:t>програму</a:t>
            </a:r>
            <a:r>
              <a:rPr lang="ru-RU" sz="2600" dirty="0"/>
              <a:t>, </a:t>
            </a:r>
            <a:r>
              <a:rPr lang="ru-RU" sz="2600" b="1" dirty="0" err="1">
                <a:solidFill>
                  <a:srgbClr val="FF0000"/>
                </a:solidFill>
              </a:rPr>
              <a:t>має</a:t>
            </a:r>
            <a:r>
              <a:rPr lang="ru-RU" sz="2600" b="1" dirty="0">
                <a:solidFill>
                  <a:srgbClr val="FF0000"/>
                </a:solidFill>
              </a:rPr>
              <a:t> право </a:t>
            </a:r>
            <a:r>
              <a:rPr lang="ru-RU" sz="2600" dirty="0"/>
              <a:t>у порядку, </a:t>
            </a:r>
            <a:r>
              <a:rPr lang="ru-RU" sz="2600" dirty="0" err="1"/>
              <a:t>встановленому</a:t>
            </a:r>
            <a:r>
              <a:rPr lang="ru-RU" sz="2600" dirty="0"/>
              <a:t> </a:t>
            </a:r>
            <a:r>
              <a:rPr lang="ru-RU" sz="2600" dirty="0" err="1"/>
              <a:t>законодавством</a:t>
            </a:r>
            <a:r>
              <a:rPr lang="ru-RU" sz="2600" dirty="0"/>
              <a:t>, </a:t>
            </a:r>
            <a:r>
              <a:rPr lang="ru-RU" sz="2600" b="1" dirty="0">
                <a:solidFill>
                  <a:srgbClr val="FF0000"/>
                </a:solidFill>
              </a:rPr>
              <a:t>на </a:t>
            </a:r>
            <a:r>
              <a:rPr lang="ru-RU" sz="2600" b="1" dirty="0" err="1">
                <a:solidFill>
                  <a:srgbClr val="FF0000"/>
                </a:solidFill>
              </a:rPr>
              <a:t>переведення</a:t>
            </a:r>
            <a:r>
              <a:rPr lang="ru-RU" sz="2600" b="1" dirty="0">
                <a:solidFill>
                  <a:srgbClr val="FF0000"/>
                </a:solidFill>
              </a:rPr>
              <a:t> до </a:t>
            </a:r>
            <a:r>
              <a:rPr lang="ru-RU" sz="2600" b="1" dirty="0" err="1">
                <a:solidFill>
                  <a:srgbClr val="FF0000"/>
                </a:solidFill>
              </a:rPr>
              <a:t>іншого</a:t>
            </a:r>
            <a:r>
              <a:rPr lang="ru-RU" sz="2600" b="1" dirty="0">
                <a:solidFill>
                  <a:srgbClr val="FF0000"/>
                </a:solidFill>
              </a:rPr>
              <a:t> закладу, </a:t>
            </a:r>
            <a:r>
              <a:rPr lang="ru-RU" sz="2600" b="1" dirty="0" err="1">
                <a:solidFill>
                  <a:srgbClr val="FF0000"/>
                </a:solidFill>
              </a:rPr>
              <a:t>який</a:t>
            </a:r>
            <a:r>
              <a:rPr lang="ru-RU" sz="2600" b="1" dirty="0">
                <a:solidFill>
                  <a:srgbClr val="FF0000"/>
                </a:solidFill>
              </a:rPr>
              <a:t> </a:t>
            </a:r>
            <a:r>
              <a:rPr lang="ru-RU" sz="2600" b="1" dirty="0" err="1">
                <a:solidFill>
                  <a:srgbClr val="FF0000"/>
                </a:solidFill>
              </a:rPr>
              <a:t>має</a:t>
            </a:r>
            <a:r>
              <a:rPr lang="ru-RU" sz="2600" b="1" dirty="0">
                <a:solidFill>
                  <a:srgbClr val="FF0000"/>
                </a:solidFill>
              </a:rPr>
              <a:t> </a:t>
            </a:r>
            <a:r>
              <a:rPr lang="ru-RU" sz="2600" b="1" dirty="0" err="1">
                <a:solidFill>
                  <a:srgbClr val="FF0000"/>
                </a:solidFill>
              </a:rPr>
              <a:t>акредитовану</a:t>
            </a:r>
            <a:r>
              <a:rPr lang="ru-RU" sz="2600" b="1" dirty="0">
                <a:solidFill>
                  <a:srgbClr val="FF0000"/>
                </a:solidFill>
              </a:rPr>
              <a:t> </a:t>
            </a:r>
            <a:r>
              <a:rPr lang="ru-RU" sz="2600" b="1" dirty="0" err="1">
                <a:solidFill>
                  <a:srgbClr val="FF0000"/>
                </a:solidFill>
              </a:rPr>
              <a:t>освітньо-наукову</a:t>
            </a:r>
            <a:r>
              <a:rPr lang="ru-RU" sz="2600" b="1" dirty="0">
                <a:solidFill>
                  <a:srgbClr val="FF0000"/>
                </a:solidFill>
              </a:rPr>
              <a:t> </a:t>
            </a:r>
            <a:r>
              <a:rPr lang="ru-RU" sz="2600" b="1" dirty="0" err="1">
                <a:solidFill>
                  <a:srgbClr val="FF0000"/>
                </a:solidFill>
              </a:rPr>
              <a:t>програму</a:t>
            </a:r>
            <a:r>
              <a:rPr lang="ru-RU" sz="2600" b="1" dirty="0">
                <a:solidFill>
                  <a:srgbClr val="FF0000"/>
                </a:solidFill>
              </a:rPr>
              <a:t> за </a:t>
            </a:r>
            <a:r>
              <a:rPr lang="ru-RU" sz="2600" b="1" dirty="0" err="1">
                <a:solidFill>
                  <a:srgbClr val="FF0000"/>
                </a:solidFill>
              </a:rPr>
              <a:t>відповідною</a:t>
            </a:r>
            <a:r>
              <a:rPr lang="ru-RU" sz="2600" b="1" dirty="0">
                <a:solidFill>
                  <a:srgbClr val="FF0000"/>
                </a:solidFill>
              </a:rPr>
              <a:t> </a:t>
            </a:r>
            <a:r>
              <a:rPr lang="ru-RU" sz="2600" b="1" dirty="0" err="1">
                <a:solidFill>
                  <a:srgbClr val="FF0000"/>
                </a:solidFill>
              </a:rPr>
              <a:t>спеціальністю</a:t>
            </a:r>
            <a:r>
              <a:rPr lang="ru-RU" sz="2600" dirty="0"/>
              <a:t> (</a:t>
            </a:r>
            <a:r>
              <a:rPr lang="ru-RU" sz="2600" dirty="0" err="1"/>
              <a:t>спеціальностями</a:t>
            </a:r>
            <a:r>
              <a:rPr lang="ru-RU" dirty="0"/>
              <a:t>).</a:t>
            </a:r>
          </a:p>
          <a:p>
            <a:pPr marL="82296" indent="0">
              <a:buNone/>
            </a:pPr>
            <a:endParaRPr lang="ru-RU" dirty="0"/>
          </a:p>
        </p:txBody>
      </p:sp>
    </p:spTree>
    <p:extLst>
      <p:ext uri="{BB962C8B-B14F-4D97-AF65-F5344CB8AC3E}">
        <p14:creationId xmlns="" xmlns:p14="http://schemas.microsoft.com/office/powerpoint/2010/main" val="3490966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smtClean="0"/>
              <a:t>Заява на </a:t>
            </a:r>
            <a:r>
              <a:rPr lang="uk-UA" sz="2800" b="1" dirty="0" err="1" smtClean="0"/>
              <a:t>ім</a:t>
            </a:r>
            <a:r>
              <a:rPr lang="ru-RU" sz="2800" b="1" dirty="0" smtClean="0"/>
              <a:t>’</a:t>
            </a:r>
            <a:r>
              <a:rPr lang="uk-UA" sz="2800" b="1" dirty="0" smtClean="0"/>
              <a:t>я голови ВР університету про утворення разової</a:t>
            </a:r>
            <a:r>
              <a:rPr lang="uk-UA" sz="2800" dirty="0" smtClean="0"/>
              <a:t> спецради </a:t>
            </a:r>
            <a:r>
              <a:rPr lang="ru-RU" sz="2800" dirty="0" smtClean="0"/>
              <a:t>(</a:t>
            </a:r>
            <a:r>
              <a:rPr lang="ru-RU" sz="2800" i="1" dirty="0" err="1" smtClean="0">
                <a:solidFill>
                  <a:srgbClr val="00B0F0"/>
                </a:solidFill>
              </a:rPr>
              <a:t>Додаток</a:t>
            </a:r>
            <a:r>
              <a:rPr lang="ru-RU" sz="2800" i="1" dirty="0" smtClean="0">
                <a:solidFill>
                  <a:srgbClr val="00B0F0"/>
                </a:solidFill>
              </a:rPr>
              <a:t> 9</a:t>
            </a:r>
            <a:r>
              <a:rPr lang="ru-RU" sz="2800" dirty="0" smtClean="0"/>
              <a:t>) </a:t>
            </a:r>
            <a:endParaRPr lang="uk-UA" sz="2800" dirty="0"/>
          </a:p>
        </p:txBody>
      </p:sp>
      <p:sp>
        <p:nvSpPr>
          <p:cNvPr id="3" name="Содержимое 2"/>
          <p:cNvSpPr>
            <a:spLocks noGrp="1"/>
          </p:cNvSpPr>
          <p:nvPr>
            <p:ph idx="1"/>
          </p:nvPr>
        </p:nvSpPr>
        <p:spPr/>
        <p:txBody>
          <a:bodyPr>
            <a:normAutofit fontScale="62500" lnSpcReduction="20000"/>
          </a:bodyPr>
          <a:lstStyle/>
          <a:p>
            <a:pPr>
              <a:buNone/>
            </a:pPr>
            <a:r>
              <a:rPr lang="uk-UA" i="1" u="sng" dirty="0" smtClean="0"/>
              <a:t>До заяви додаються</a:t>
            </a:r>
            <a:r>
              <a:rPr lang="uk-UA" i="1" dirty="0" smtClean="0"/>
              <a:t>: </a:t>
            </a:r>
            <a:endParaRPr lang="uk-UA" dirty="0" smtClean="0"/>
          </a:p>
          <a:p>
            <a:r>
              <a:rPr lang="uk-UA" i="1" dirty="0" smtClean="0"/>
              <a:t>дисертація в електронному вигляді у форматі </a:t>
            </a:r>
            <a:r>
              <a:rPr lang="ru-RU" i="1" dirty="0" smtClean="0"/>
              <a:t>PDF</a:t>
            </a:r>
            <a:r>
              <a:rPr lang="uk-UA" i="1" dirty="0" smtClean="0"/>
              <a:t>/</a:t>
            </a:r>
            <a:r>
              <a:rPr lang="ru-RU" i="1" dirty="0" smtClean="0"/>
              <a:t>A</a:t>
            </a:r>
            <a:r>
              <a:rPr lang="uk-UA" i="1" dirty="0" smtClean="0"/>
              <a:t> з текстовим шаром з накладенням електронного підпису Здобувача, що базується на кваліфікованому сертифікаті електронного підпису (з використанням кваліфікованої електронної позначки часу); </a:t>
            </a:r>
            <a:endParaRPr lang="uk-UA" dirty="0" smtClean="0"/>
          </a:p>
          <a:p>
            <a:r>
              <a:rPr lang="uk-UA" i="1" dirty="0" smtClean="0"/>
              <a:t>список наукових публікацій, в яких висвітлено наукові результати дисертації; </a:t>
            </a:r>
            <a:endParaRPr lang="uk-UA" dirty="0" smtClean="0"/>
          </a:p>
          <a:p>
            <a:r>
              <a:rPr lang="uk-UA" i="1" dirty="0" smtClean="0"/>
              <a:t>довідка про виконання освітньо-наукової програми;</a:t>
            </a:r>
            <a:endParaRPr lang="uk-UA" dirty="0" smtClean="0"/>
          </a:p>
          <a:p>
            <a:r>
              <a:rPr lang="uk-UA" i="1" dirty="0" smtClean="0"/>
              <a:t>висновок наукового керівника (керівників); </a:t>
            </a:r>
            <a:endParaRPr lang="uk-UA" dirty="0" smtClean="0"/>
          </a:p>
          <a:p>
            <a:r>
              <a:rPr lang="uk-UA" i="1" dirty="0" smtClean="0"/>
              <a:t>висновок про наукову новизну, теоретичне та практичне значення результатів дисертації; </a:t>
            </a:r>
            <a:endParaRPr lang="uk-UA" dirty="0" smtClean="0"/>
          </a:p>
          <a:p>
            <a:r>
              <a:rPr lang="uk-UA" i="1" dirty="0" smtClean="0"/>
              <a:t>рапорт (</a:t>
            </a:r>
            <a:r>
              <a:rPr lang="uk-UA" i="1" dirty="0" smtClean="0">
                <a:solidFill>
                  <a:srgbClr val="00B0F0"/>
                </a:solidFill>
              </a:rPr>
              <a:t>Додаток 10</a:t>
            </a:r>
            <a:r>
              <a:rPr lang="uk-UA" i="1" dirty="0" smtClean="0"/>
              <a:t>) з рекомендацією кандидатур для формування та затвердження складу разової ради відповідно до вимог Положення з візою відповідального працівника (після перевірки наданих публікацій пропонованих членів разової ради) та декана факультету / директора НН інституту; </a:t>
            </a:r>
            <a:endParaRPr lang="uk-UA" dirty="0" smtClean="0"/>
          </a:p>
          <a:p>
            <a:pPr>
              <a:buNone/>
            </a:pPr>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39718"/>
          </a:xfrm>
        </p:spPr>
        <p:txBody>
          <a:bodyPr>
            <a:normAutofit fontScale="90000"/>
          </a:bodyPr>
          <a:lstStyle/>
          <a:p>
            <a:endParaRPr lang="uk-UA" dirty="0"/>
          </a:p>
        </p:txBody>
      </p:sp>
      <p:sp>
        <p:nvSpPr>
          <p:cNvPr id="3" name="Содержимое 2"/>
          <p:cNvSpPr>
            <a:spLocks noGrp="1"/>
          </p:cNvSpPr>
          <p:nvPr>
            <p:ph idx="1"/>
          </p:nvPr>
        </p:nvSpPr>
        <p:spPr>
          <a:xfrm>
            <a:off x="1435608" y="1000108"/>
            <a:ext cx="7498080" cy="5248292"/>
          </a:xfrm>
        </p:spPr>
        <p:txBody>
          <a:bodyPr>
            <a:normAutofit fontScale="70000" lnSpcReduction="20000"/>
          </a:bodyPr>
          <a:lstStyle/>
          <a:p>
            <a:r>
              <a:rPr lang="uk-UA" i="1" dirty="0" smtClean="0"/>
              <a:t>письмові згоди передбачуваних голови, рецензентів та офіційних опонентів на участь у засіданні разової ради та відомості про них, з підтвердженням відображення відомостей у ЄДЕБО (</a:t>
            </a:r>
            <a:r>
              <a:rPr lang="uk-UA" i="1" dirty="0" smtClean="0">
                <a:solidFill>
                  <a:srgbClr val="00B0F0"/>
                </a:solidFill>
              </a:rPr>
              <a:t>Додатки 6-8</a:t>
            </a:r>
            <a:r>
              <a:rPr lang="uk-UA" i="1" dirty="0" smtClean="0"/>
              <a:t>); </a:t>
            </a:r>
            <a:endParaRPr lang="uk-UA" dirty="0" smtClean="0"/>
          </a:p>
          <a:p>
            <a:r>
              <a:rPr lang="uk-UA" i="1" dirty="0" smtClean="0"/>
              <a:t>копії їхніх дипломів про наукові ступені/атестатів про вчене звання; </a:t>
            </a:r>
            <a:endParaRPr lang="uk-UA" dirty="0" smtClean="0"/>
          </a:p>
          <a:p>
            <a:r>
              <a:rPr lang="uk-UA" i="1" dirty="0" smtClean="0"/>
              <a:t>копії паспортів та ідентифікаційних номерів; </a:t>
            </a:r>
            <a:endParaRPr lang="uk-UA" dirty="0" smtClean="0"/>
          </a:p>
          <a:p>
            <a:r>
              <a:rPr lang="uk-UA" i="1" dirty="0" smtClean="0"/>
              <a:t>відомості про членів разової спеціалізованої вченої ради, засвідчені підписами завідувача кафедри, відповідального працівника та вченого секретаря (</a:t>
            </a:r>
            <a:r>
              <a:rPr lang="uk-UA" i="1" dirty="0" smtClean="0">
                <a:solidFill>
                  <a:srgbClr val="00B0F0"/>
                </a:solidFill>
              </a:rPr>
              <a:t>Додаток 11</a:t>
            </a:r>
            <a:r>
              <a:rPr lang="uk-UA" i="1" dirty="0" smtClean="0"/>
              <a:t>); </a:t>
            </a:r>
            <a:endParaRPr lang="uk-UA" dirty="0" smtClean="0"/>
          </a:p>
          <a:p>
            <a:r>
              <a:rPr lang="uk-UA" i="1" dirty="0" smtClean="0"/>
              <a:t>повідомлення про утворення разової спеціалізованої вченої ради в електронному вигляді (</a:t>
            </a:r>
            <a:r>
              <a:rPr lang="uk-UA" i="1" dirty="0" smtClean="0">
                <a:solidFill>
                  <a:srgbClr val="00B0F0"/>
                </a:solidFill>
              </a:rPr>
              <a:t>Додаток 12</a:t>
            </a:r>
            <a:r>
              <a:rPr lang="uk-UA" i="1" dirty="0" smtClean="0"/>
              <a:t>) </a:t>
            </a:r>
            <a:endParaRPr lang="uk-UA" dirty="0" smtClean="0"/>
          </a:p>
          <a:p>
            <a:r>
              <a:rPr lang="uk-UA" i="1" dirty="0" smtClean="0"/>
              <a:t>інформація для створення сторінки захисту</a:t>
            </a:r>
            <a:r>
              <a:rPr lang="uk-UA" dirty="0" smtClean="0"/>
              <a:t> на сайті Університету в електронному вигляді (</a:t>
            </a:r>
            <a:r>
              <a:rPr lang="uk-UA" i="1" dirty="0" smtClean="0">
                <a:solidFill>
                  <a:srgbClr val="00B0F0"/>
                </a:solidFill>
              </a:rPr>
              <a:t>Додаток 13</a:t>
            </a:r>
            <a:r>
              <a:rPr lang="uk-UA" dirty="0" smtClean="0"/>
              <a:t>)</a:t>
            </a:r>
            <a:endParaRPr lang="uk-UA"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pPr>
              <a:buNone/>
            </a:pPr>
            <a:r>
              <a:rPr lang="uk-UA" dirty="0" smtClean="0"/>
              <a:t>   </a:t>
            </a:r>
            <a:r>
              <a:rPr lang="uk-UA" b="1" i="1" dirty="0" smtClean="0"/>
              <a:t>Н</a:t>
            </a:r>
            <a:r>
              <a:rPr lang="ru-RU" b="1" i="1" dirty="0" err="1" smtClean="0"/>
              <a:t>аказ</a:t>
            </a:r>
            <a:r>
              <a:rPr lang="ru-RU" b="1" i="1" dirty="0" smtClean="0"/>
              <a:t> ректора </a:t>
            </a:r>
            <a:r>
              <a:rPr lang="ru-RU" b="1" i="1" dirty="0" err="1" smtClean="0"/>
              <a:t>Університету</a:t>
            </a:r>
            <a:r>
              <a:rPr lang="ru-RU" b="1" i="1" dirty="0" smtClean="0"/>
              <a:t> </a:t>
            </a:r>
            <a:r>
              <a:rPr lang="ru-RU" dirty="0" smtClean="0"/>
              <a:t>про </a:t>
            </a:r>
            <a:r>
              <a:rPr lang="ru-RU" dirty="0" err="1" smtClean="0"/>
              <a:t>з</a:t>
            </a:r>
            <a:r>
              <a:rPr lang="uk-UA" dirty="0" err="1" smtClean="0"/>
              <a:t>атвердження</a:t>
            </a:r>
            <a:r>
              <a:rPr lang="uk-UA" dirty="0" smtClean="0"/>
              <a:t> ВР університету </a:t>
            </a:r>
            <a:r>
              <a:rPr lang="uk-UA" b="1" dirty="0" smtClean="0"/>
              <a:t>складу разової спецради</a:t>
            </a:r>
          </a:p>
          <a:p>
            <a:pPr>
              <a:buNone/>
            </a:pPr>
            <a:endParaRPr lang="uk-UA" b="1" dirty="0" smtClean="0"/>
          </a:p>
          <a:p>
            <a:pPr>
              <a:buNone/>
            </a:pPr>
            <a:endParaRPr lang="uk-UA" b="1" dirty="0" smtClean="0"/>
          </a:p>
          <a:p>
            <a:pPr algn="ctr">
              <a:buNone/>
            </a:pPr>
            <a:r>
              <a:rPr lang="ru-RU" sz="2400" b="1" dirty="0" smtClean="0">
                <a:solidFill>
                  <a:srgbClr val="FF0000"/>
                </a:solidFill>
              </a:rPr>
              <a:t>не </a:t>
            </a:r>
            <a:r>
              <a:rPr lang="ru-RU" sz="2400" b="1" dirty="0" err="1" smtClean="0">
                <a:solidFill>
                  <a:srgbClr val="FF0000"/>
                </a:solidFill>
              </a:rPr>
              <a:t>пізніше</a:t>
            </a:r>
            <a:r>
              <a:rPr lang="ru-RU" sz="2400" b="1" dirty="0" smtClean="0">
                <a:solidFill>
                  <a:srgbClr val="FF0000"/>
                </a:solidFill>
              </a:rPr>
              <a:t> </a:t>
            </a:r>
            <a:r>
              <a:rPr lang="ru-RU" sz="2400" b="1" dirty="0" err="1" smtClean="0">
                <a:solidFill>
                  <a:srgbClr val="FF0000"/>
                </a:solidFill>
              </a:rPr>
              <a:t>ніж</a:t>
            </a:r>
            <a:r>
              <a:rPr lang="ru-RU" sz="2400" b="1" dirty="0" smtClean="0">
                <a:solidFill>
                  <a:srgbClr val="FF0000"/>
                </a:solidFill>
              </a:rPr>
              <a:t> </a:t>
            </a:r>
            <a:r>
              <a:rPr lang="ru-RU" sz="2400" b="1" dirty="0" err="1" smtClean="0">
                <a:solidFill>
                  <a:srgbClr val="FF0000"/>
                </a:solidFill>
              </a:rPr>
              <a:t>протягом</a:t>
            </a:r>
            <a:r>
              <a:rPr lang="ru-RU" sz="2400" b="1" dirty="0" smtClean="0">
                <a:solidFill>
                  <a:srgbClr val="FF0000"/>
                </a:solidFill>
              </a:rPr>
              <a:t> </a:t>
            </a:r>
            <a:r>
              <a:rPr lang="ru-RU" sz="2400" b="1" dirty="0" err="1" smtClean="0">
                <a:solidFill>
                  <a:srgbClr val="FF0000"/>
                </a:solidFill>
              </a:rPr>
              <a:t>двох</a:t>
            </a:r>
            <a:r>
              <a:rPr lang="ru-RU" sz="2400" b="1" dirty="0" smtClean="0">
                <a:solidFill>
                  <a:srgbClr val="FF0000"/>
                </a:solidFill>
              </a:rPr>
              <a:t> </a:t>
            </a:r>
            <a:r>
              <a:rPr lang="ru-RU" sz="2400" b="1" dirty="0" err="1" smtClean="0">
                <a:solidFill>
                  <a:srgbClr val="FF0000"/>
                </a:solidFill>
              </a:rPr>
              <a:t>місяців</a:t>
            </a:r>
            <a:r>
              <a:rPr lang="ru-RU" sz="2400" b="1" dirty="0" smtClean="0">
                <a:solidFill>
                  <a:srgbClr val="FF0000"/>
                </a:solidFill>
              </a:rPr>
              <a:t> </a:t>
            </a:r>
            <a:r>
              <a:rPr lang="ru-RU" sz="2400" b="1" dirty="0" err="1" smtClean="0">
                <a:solidFill>
                  <a:srgbClr val="FF0000"/>
                </a:solidFill>
              </a:rPr>
              <a:t>з</a:t>
            </a:r>
            <a:r>
              <a:rPr lang="ru-RU" sz="2400" b="1" dirty="0" smtClean="0">
                <a:solidFill>
                  <a:srgbClr val="FF0000"/>
                </a:solidFill>
              </a:rPr>
              <a:t> дня </a:t>
            </a:r>
            <a:r>
              <a:rPr lang="ru-RU" sz="2400" b="1" dirty="0" err="1" smtClean="0">
                <a:solidFill>
                  <a:srgbClr val="FF0000"/>
                </a:solidFill>
              </a:rPr>
              <a:t>отримання</a:t>
            </a:r>
            <a:r>
              <a:rPr lang="ru-RU" sz="2400" b="1" dirty="0" smtClean="0">
                <a:solidFill>
                  <a:srgbClr val="FF0000"/>
                </a:solidFill>
              </a:rPr>
              <a:t> заяви </a:t>
            </a:r>
            <a:r>
              <a:rPr lang="ru-RU" sz="2400" b="1" dirty="0" err="1" smtClean="0">
                <a:solidFill>
                  <a:srgbClr val="FF0000"/>
                </a:solidFill>
              </a:rPr>
              <a:t>здобувача</a:t>
            </a:r>
            <a:endParaRPr lang="uk-UA" sz="2400" b="1" dirty="0">
              <a:solidFill>
                <a:srgbClr val="FF0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53966"/>
          </a:xfrm>
        </p:spPr>
        <p:txBody>
          <a:bodyPr>
            <a:normAutofit fontScale="90000"/>
          </a:bodyPr>
          <a:lstStyle/>
          <a:p>
            <a:endParaRPr lang="uk-UA" dirty="0"/>
          </a:p>
        </p:txBody>
      </p:sp>
      <p:pic>
        <p:nvPicPr>
          <p:cNvPr id="2051" name="Picture 3"/>
          <p:cNvPicPr>
            <a:picLocks noGrp="1" noChangeAspect="1" noChangeArrowheads="1"/>
          </p:cNvPicPr>
          <p:nvPr>
            <p:ph idx="1"/>
          </p:nvPr>
        </p:nvPicPr>
        <p:blipFill>
          <a:blip r:embed="rId2"/>
          <a:srcRect l="25635" t="23239" r="24843" b="14832"/>
          <a:stretch>
            <a:fillRect/>
          </a:stretch>
        </p:blipFill>
        <p:spPr bwMode="auto">
          <a:xfrm>
            <a:off x="920192" y="500042"/>
            <a:ext cx="8080964" cy="6143668"/>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296842"/>
          </a:xfrm>
        </p:spPr>
        <p:txBody>
          <a:bodyPr>
            <a:normAutofit fontScale="90000"/>
          </a:bodyPr>
          <a:lstStyle/>
          <a:p>
            <a:endParaRPr lang="uk-UA" dirty="0"/>
          </a:p>
        </p:txBody>
      </p:sp>
      <p:pic>
        <p:nvPicPr>
          <p:cNvPr id="3074" name="Picture 2"/>
          <p:cNvPicPr>
            <a:picLocks noGrp="1" noChangeAspect="1" noChangeArrowheads="1"/>
          </p:cNvPicPr>
          <p:nvPr>
            <p:ph idx="1"/>
          </p:nvPr>
        </p:nvPicPr>
        <p:blipFill>
          <a:blip r:embed="rId2"/>
          <a:srcRect l="25635" t="25049" r="24830" b="5518"/>
          <a:stretch>
            <a:fillRect/>
          </a:stretch>
        </p:blipFill>
        <p:spPr bwMode="auto">
          <a:xfrm>
            <a:off x="1142976" y="500042"/>
            <a:ext cx="7858180" cy="5929353"/>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4010103-A309-4959-A2EF-DFFA9A4B6C27}"/>
              </a:ext>
            </a:extLst>
          </p:cNvPr>
          <p:cNvSpPr>
            <a:spLocks noGrp="1"/>
          </p:cNvSpPr>
          <p:nvPr>
            <p:ph type="title"/>
          </p:nvPr>
        </p:nvSpPr>
        <p:spPr>
          <a:xfrm>
            <a:off x="1435608" y="335260"/>
            <a:ext cx="7498080" cy="1112540"/>
          </a:xfrm>
        </p:spPr>
        <p:txBody>
          <a:bodyPr>
            <a:noAutofit/>
          </a:bodyPr>
          <a:lstStyle/>
          <a:p>
            <a:pPr algn="ctr"/>
            <a:r>
              <a:rPr lang="uk-UA" sz="3000" b="1" dirty="0">
                <a:effectLst/>
                <a:latin typeface="Times New Roman" panose="02020603050405020304" pitchFamily="18" charset="0"/>
                <a:ea typeface="Times New Roman" panose="02020603050405020304" pitchFamily="18" charset="0"/>
              </a:rPr>
              <a:t>УХВАЛЕННЯ РІШЕННЯ ПРО ВИДАЧУ</a:t>
            </a:r>
            <a:r>
              <a:rPr lang="uk-UA" sz="3000" dirty="0">
                <a:effectLst/>
                <a:latin typeface="Times New Roman" panose="02020603050405020304" pitchFamily="18" charset="0"/>
                <a:ea typeface="Times New Roman" panose="02020603050405020304" pitchFamily="18" charset="0"/>
              </a:rPr>
              <a:t/>
            </a:r>
            <a:br>
              <a:rPr lang="uk-UA" sz="3000" dirty="0">
                <a:effectLst/>
                <a:latin typeface="Times New Roman" panose="02020603050405020304" pitchFamily="18" charset="0"/>
                <a:ea typeface="Times New Roman" panose="02020603050405020304" pitchFamily="18" charset="0"/>
              </a:rPr>
            </a:br>
            <a:r>
              <a:rPr lang="uk-UA" sz="3000" b="1" dirty="0">
                <a:effectLst/>
                <a:latin typeface="Times New Roman" panose="02020603050405020304" pitchFamily="18" charset="0"/>
                <a:ea typeface="Times New Roman" panose="02020603050405020304" pitchFamily="18" charset="0"/>
              </a:rPr>
              <a:t>ДИПЛОМА ДОКТОРА ФІЛОСОФІЇ</a:t>
            </a:r>
            <a:endParaRPr lang="uk-UA" sz="3000" dirty="0"/>
          </a:p>
        </p:txBody>
      </p:sp>
      <p:sp>
        <p:nvSpPr>
          <p:cNvPr id="3" name="Місце для вмісту 2">
            <a:extLst>
              <a:ext uri="{FF2B5EF4-FFF2-40B4-BE49-F238E27FC236}">
                <a16:creationId xmlns="" xmlns:a16="http://schemas.microsoft.com/office/drawing/2014/main" id="{6F4A3E3A-084E-444D-A2C5-81CFD881E9D6}"/>
              </a:ext>
            </a:extLst>
          </p:cNvPr>
          <p:cNvSpPr>
            <a:spLocks noGrp="1"/>
          </p:cNvSpPr>
          <p:nvPr>
            <p:ph idx="1"/>
          </p:nvPr>
        </p:nvSpPr>
        <p:spPr/>
        <p:txBody>
          <a:bodyPr>
            <a:normAutofit lnSpcReduction="10000"/>
          </a:bodyPr>
          <a:lstStyle/>
          <a:p>
            <a:pPr algn="just"/>
            <a:endParaRPr lang="uk-UA" sz="3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82296" indent="0" algn="just">
              <a:buNone/>
            </a:pPr>
            <a:r>
              <a:rPr lang="uk-UA" sz="3000" b="1" dirty="0">
                <a:effectLst/>
                <a:latin typeface="Times New Roman" panose="02020603050405020304" pitchFamily="18" charset="0"/>
                <a:ea typeface="Times New Roman" panose="02020603050405020304" pitchFamily="18" charset="0"/>
                <a:cs typeface="Times New Roman" panose="02020603050405020304" pitchFamily="18" charset="0"/>
              </a:rPr>
              <a:t>Не раніше ніж через 15 та не пізніше ніж через 30 календарних днів з дня захисту дисертації </a:t>
            </a:r>
            <a:r>
              <a:rPr lang="uk-UA" sz="3000" dirty="0">
                <a:effectLst/>
                <a:latin typeface="Times New Roman" panose="02020603050405020304" pitchFamily="18" charset="0"/>
                <a:ea typeface="Times New Roman" panose="02020603050405020304" pitchFamily="18" charset="0"/>
                <a:cs typeface="Times New Roman" panose="02020603050405020304" pitchFamily="18" charset="0"/>
              </a:rPr>
              <a:t>видається:</a:t>
            </a:r>
          </a:p>
          <a:p>
            <a:pPr marL="82296" indent="0" algn="just">
              <a:buNone/>
            </a:pPr>
            <a:r>
              <a:rPr lang="uk-UA" sz="3000" dirty="0">
                <a:latin typeface="Times New Roman" panose="02020603050405020304" pitchFamily="18" charset="0"/>
                <a:ea typeface="Times New Roman" panose="02020603050405020304" pitchFamily="18" charset="0"/>
                <a:cs typeface="Times New Roman" panose="02020603050405020304" pitchFamily="18" charset="0"/>
              </a:rPr>
              <a:t>- </a:t>
            </a:r>
            <a:r>
              <a:rPr lang="uk-UA"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наказ ректора про </a:t>
            </a:r>
            <a:r>
              <a:rPr lang="uk-UA" sz="30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відрахування здобувача з аспірантури та видачу диплома </a:t>
            </a:r>
            <a:r>
              <a:rPr lang="uk-UA"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доктора філософії та </a:t>
            </a:r>
          </a:p>
          <a:p>
            <a:pPr marL="82296" indent="0" algn="just">
              <a:buNone/>
            </a:pPr>
            <a:r>
              <a:rPr lang="uk-UA" sz="3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sz="3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додатка до нього європейського зразка</a:t>
            </a:r>
            <a:r>
              <a:rPr lang="uk-UA" sz="3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000" i="1" u="sng" dirty="0">
                <a:effectLst/>
                <a:latin typeface="Times New Roman" panose="02020603050405020304" pitchFamily="18" charset="0"/>
                <a:ea typeface="Times New Roman" panose="02020603050405020304" pitchFamily="18" charset="0"/>
                <a:cs typeface="Times New Roman" panose="02020603050405020304" pitchFamily="18" charset="0"/>
              </a:rPr>
              <a:t>підготованого кафедрою, яка здійснювала підготовку аспіранта</a:t>
            </a:r>
            <a:r>
              <a:rPr lang="uk-UA"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1800" dirty="0">
              <a:effectLst/>
              <a:latin typeface="Antiqua"/>
              <a:ea typeface="Times New Roman" panose="02020603050405020304" pitchFamily="18" charset="0"/>
              <a:cs typeface="Times New Roman" panose="02020603050405020304" pitchFamily="18" charset="0"/>
            </a:endParaRPr>
          </a:p>
          <a:p>
            <a:endParaRPr lang="uk-UA" dirty="0"/>
          </a:p>
        </p:txBody>
      </p:sp>
    </p:spTree>
    <p:extLst>
      <p:ext uri="{BB962C8B-B14F-4D97-AF65-F5344CB8AC3E}">
        <p14:creationId xmlns="" xmlns:p14="http://schemas.microsoft.com/office/powerpoint/2010/main" val="2343981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490066"/>
          </a:xfrm>
        </p:spPr>
        <p:txBody>
          <a:bodyPr>
            <a:normAutofit/>
          </a:bodyPr>
          <a:lstStyle/>
          <a:p>
            <a:pPr algn="ctr"/>
            <a:r>
              <a:rPr lang="uk-UA" sz="2400" b="1" dirty="0" smtClean="0">
                <a:solidFill>
                  <a:srgbClr val="FF0000"/>
                </a:solidFill>
                <a:effectLst/>
              </a:rPr>
              <a:t>Корисні посилання </a:t>
            </a:r>
            <a:endParaRPr lang="ru-RU" sz="2400" b="1" dirty="0">
              <a:solidFill>
                <a:srgbClr val="FF0000"/>
              </a:solidFill>
              <a:effectLst/>
            </a:endParaRPr>
          </a:p>
        </p:txBody>
      </p:sp>
      <p:sp>
        <p:nvSpPr>
          <p:cNvPr id="3" name="Объект 2"/>
          <p:cNvSpPr>
            <a:spLocks noGrp="1"/>
          </p:cNvSpPr>
          <p:nvPr>
            <p:ph idx="1"/>
          </p:nvPr>
        </p:nvSpPr>
        <p:spPr>
          <a:xfrm>
            <a:off x="1435608" y="764704"/>
            <a:ext cx="7498080" cy="5483696"/>
          </a:xfrm>
        </p:spPr>
        <p:txBody>
          <a:bodyPr>
            <a:normAutofit/>
          </a:bodyPr>
          <a:lstStyle/>
          <a:p>
            <a:pPr marL="82296" indent="0">
              <a:buNone/>
            </a:pPr>
            <a:r>
              <a:rPr lang="uk-UA" sz="2400" b="1" dirty="0" smtClean="0"/>
              <a:t>Наукові </a:t>
            </a:r>
            <a:r>
              <a:rPr lang="uk-UA" sz="2400" b="1" dirty="0"/>
              <a:t>фахові </a:t>
            </a:r>
            <a:r>
              <a:rPr lang="uk-UA" sz="2400" b="1" dirty="0" smtClean="0"/>
              <a:t>видання</a:t>
            </a:r>
            <a:r>
              <a:rPr lang="uk-UA" sz="2400" dirty="0" smtClean="0"/>
              <a:t>:</a:t>
            </a:r>
            <a:endParaRPr lang="uk-UA" sz="2400" dirty="0"/>
          </a:p>
          <a:p>
            <a:pPr marL="82296" indent="0">
              <a:buNone/>
            </a:pPr>
            <a:r>
              <a:rPr lang="en-US" sz="2400" dirty="0" smtClean="0">
                <a:hlinkClick r:id="rId2"/>
              </a:rPr>
              <a:t>https://mon.gov.ua/nauka/nauka-2/atestatsiya-kadriv-vishchoi-kvalifikatsii/naukovi-fakhovi-vidannya</a:t>
            </a:r>
            <a:r>
              <a:rPr lang="uk-UA" sz="2400" dirty="0" smtClean="0"/>
              <a:t> </a:t>
            </a:r>
          </a:p>
          <a:p>
            <a:pPr marL="82296" indent="0">
              <a:buNone/>
            </a:pPr>
            <a:r>
              <a:rPr lang="uk-UA" sz="2400" dirty="0" smtClean="0"/>
              <a:t>Наказ МОН України від 12.01.2017 № 40  «</a:t>
            </a:r>
            <a:r>
              <a:rPr lang="ru-RU" sz="2400" b="1" dirty="0" smtClean="0"/>
              <a:t>Про </a:t>
            </a:r>
            <a:r>
              <a:rPr lang="ru-RU" sz="2400" b="1" dirty="0" err="1"/>
              <a:t>затвердження</a:t>
            </a:r>
            <a:r>
              <a:rPr lang="ru-RU" sz="2400" b="1" dirty="0"/>
              <a:t> </a:t>
            </a:r>
            <a:r>
              <a:rPr lang="ru-RU" sz="2400" b="1" dirty="0" err="1"/>
              <a:t>Вимог</a:t>
            </a:r>
            <a:r>
              <a:rPr lang="ru-RU" sz="2400" b="1" dirty="0"/>
              <a:t> до </a:t>
            </a:r>
            <a:r>
              <a:rPr lang="ru-RU" sz="2400" b="1" dirty="0" err="1"/>
              <a:t>оформлення</a:t>
            </a:r>
            <a:r>
              <a:rPr lang="ru-RU" sz="2400" b="1" dirty="0"/>
              <a:t> </a:t>
            </a:r>
            <a:r>
              <a:rPr lang="ru-RU" sz="2400" b="1" dirty="0" err="1" smtClean="0"/>
              <a:t>дисертації</a:t>
            </a:r>
            <a:r>
              <a:rPr lang="ru-RU" sz="2400" b="1" dirty="0" smtClean="0"/>
              <a:t>»:</a:t>
            </a:r>
          </a:p>
          <a:p>
            <a:pPr marL="82296" indent="0">
              <a:buNone/>
            </a:pPr>
            <a:r>
              <a:rPr lang="en-US" sz="2400" dirty="0">
                <a:hlinkClick r:id="rId3"/>
              </a:rPr>
              <a:t>https://</a:t>
            </a:r>
            <a:r>
              <a:rPr lang="en-US" sz="2400" dirty="0" smtClean="0">
                <a:hlinkClick r:id="rId3"/>
              </a:rPr>
              <a:t>zakon.rada.gov.ua/laws/show/z0155-17#Text</a:t>
            </a:r>
            <a:r>
              <a:rPr lang="uk-UA" sz="2400" dirty="0" smtClean="0"/>
              <a:t> </a:t>
            </a:r>
          </a:p>
          <a:p>
            <a:pPr marL="82296" indent="0">
              <a:buNone/>
            </a:pPr>
            <a:r>
              <a:rPr lang="uk-UA" sz="2000" b="1" dirty="0" smtClean="0"/>
              <a:t>ПОЛОЖЕННЯ про атестацію здобувачів вищої освіти ступеня доктора філософії в Чернівецькому національному університеті імені Юрія </a:t>
            </a:r>
            <a:r>
              <a:rPr lang="uk-UA" sz="2000" b="1" dirty="0" err="1" smtClean="0"/>
              <a:t>Федьковича</a:t>
            </a:r>
            <a:r>
              <a:rPr lang="uk-UA" sz="2000" b="1" dirty="0" smtClean="0"/>
              <a:t>:</a:t>
            </a:r>
          </a:p>
          <a:p>
            <a:pPr marL="82296" indent="0">
              <a:buNone/>
            </a:pPr>
            <a:r>
              <a:rPr lang="en-US" sz="2400" dirty="0" smtClean="0">
                <a:hlinkClick r:id="rId4"/>
              </a:rPr>
              <a:t>https://www.chnu.edu.ua/media/hzljd51f/polozhennia-pro-atestatsiiu-zdobuvachiv-vyshchoi-osvity-stupenia-doktora-filosofii.pdf</a:t>
            </a:r>
            <a:r>
              <a:rPr lang="uk-UA" sz="2400" dirty="0" smtClean="0"/>
              <a:t> </a:t>
            </a:r>
          </a:p>
          <a:p>
            <a:pPr marL="82296" indent="0">
              <a:buNone/>
            </a:pPr>
            <a:endParaRPr lang="uk-UA" sz="2400" dirty="0"/>
          </a:p>
        </p:txBody>
      </p:sp>
    </p:spTree>
    <p:extLst>
      <p:ext uri="{BB962C8B-B14F-4D97-AF65-F5344CB8AC3E}">
        <p14:creationId xmlns="" xmlns:p14="http://schemas.microsoft.com/office/powerpoint/2010/main" val="1821542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82594"/>
          </a:xfrm>
        </p:spPr>
        <p:txBody>
          <a:bodyPr>
            <a:normAutofit/>
          </a:bodyPr>
          <a:lstStyle/>
          <a:p>
            <a:r>
              <a:rPr lang="ru-RU" sz="2800" b="1" dirty="0" err="1" smtClean="0">
                <a:solidFill>
                  <a:srgbClr val="0070C0"/>
                </a:solidFill>
                <a:effectLst/>
              </a:rPr>
              <a:t>Відповідно</a:t>
            </a:r>
            <a:r>
              <a:rPr lang="ru-RU" sz="2800" b="1" dirty="0" smtClean="0">
                <a:solidFill>
                  <a:srgbClr val="0070C0"/>
                </a:solidFill>
                <a:effectLst/>
              </a:rPr>
              <a:t> до пункту 29 Порядку: </a:t>
            </a:r>
            <a:endParaRPr lang="uk-UA" sz="2800" dirty="0"/>
          </a:p>
        </p:txBody>
      </p:sp>
      <p:sp>
        <p:nvSpPr>
          <p:cNvPr id="3" name="Содержимое 2"/>
          <p:cNvSpPr>
            <a:spLocks noGrp="1"/>
          </p:cNvSpPr>
          <p:nvPr>
            <p:ph idx="1"/>
          </p:nvPr>
        </p:nvSpPr>
        <p:spPr>
          <a:xfrm>
            <a:off x="1435608" y="1000108"/>
            <a:ext cx="7498080" cy="5857892"/>
          </a:xfrm>
        </p:spPr>
        <p:txBody>
          <a:bodyPr>
            <a:normAutofit fontScale="47500" lnSpcReduction="20000"/>
          </a:bodyPr>
          <a:lstStyle/>
          <a:p>
            <a:r>
              <a:rPr lang="ru-RU" sz="4200" dirty="0" smtClean="0"/>
              <a:t>Особа, яка </a:t>
            </a:r>
            <a:r>
              <a:rPr lang="ru-RU" sz="4200" dirty="0" err="1" smtClean="0"/>
              <a:t>була</a:t>
            </a:r>
            <a:r>
              <a:rPr lang="ru-RU" sz="4200" dirty="0" smtClean="0"/>
              <a:t> </a:t>
            </a:r>
            <a:r>
              <a:rPr lang="ru-RU" sz="4200" dirty="0" err="1" smtClean="0"/>
              <a:t>відрахована</a:t>
            </a:r>
            <a:r>
              <a:rPr lang="ru-RU" sz="4200" dirty="0" smtClean="0"/>
              <a:t> </a:t>
            </a:r>
            <a:r>
              <a:rPr lang="ru-RU" sz="4200" dirty="0" err="1" smtClean="0"/>
              <a:t>із</a:t>
            </a:r>
            <a:r>
              <a:rPr lang="ru-RU" sz="4200" dirty="0" smtClean="0"/>
              <a:t> закладу у </a:t>
            </a:r>
            <a:r>
              <a:rPr lang="ru-RU" sz="4200" dirty="0" err="1" smtClean="0"/>
              <a:t>зв’язку</a:t>
            </a:r>
            <a:r>
              <a:rPr lang="ru-RU" sz="4200" dirty="0" smtClean="0"/>
              <a:t> </a:t>
            </a:r>
            <a:r>
              <a:rPr lang="ru-RU" sz="4200" dirty="0" err="1" smtClean="0"/>
              <a:t>із</a:t>
            </a:r>
            <a:r>
              <a:rPr lang="ru-RU" sz="4200" dirty="0" smtClean="0"/>
              <a:t> </a:t>
            </a:r>
            <a:r>
              <a:rPr lang="ru-RU" sz="4200" dirty="0" err="1" smtClean="0"/>
              <a:t>завершенням</a:t>
            </a:r>
            <a:r>
              <a:rPr lang="ru-RU" sz="4200" dirty="0" smtClean="0"/>
              <a:t> </a:t>
            </a:r>
            <a:r>
              <a:rPr lang="ru-RU" sz="4200" dirty="0" err="1" smtClean="0"/>
              <a:t>навчання</a:t>
            </a:r>
            <a:r>
              <a:rPr lang="ru-RU" sz="4200" dirty="0" smtClean="0"/>
              <a:t> за </a:t>
            </a:r>
            <a:r>
              <a:rPr lang="ru-RU" sz="4200" dirty="0" err="1" smtClean="0"/>
              <a:t>відповідною</a:t>
            </a:r>
            <a:r>
              <a:rPr lang="ru-RU" sz="4200" dirty="0" smtClean="0"/>
              <a:t> </a:t>
            </a:r>
            <a:r>
              <a:rPr lang="ru-RU" sz="4200" dirty="0" err="1" smtClean="0"/>
              <a:t>освітньо-науковою</a:t>
            </a:r>
            <a:r>
              <a:rPr lang="ru-RU" sz="4200" dirty="0" smtClean="0"/>
              <a:t> </a:t>
            </a:r>
            <a:r>
              <a:rPr lang="ru-RU" sz="4200" dirty="0" err="1" smtClean="0"/>
              <a:t>програмою</a:t>
            </a:r>
            <a:r>
              <a:rPr lang="ru-RU" sz="4200" dirty="0" smtClean="0"/>
              <a:t> без </a:t>
            </a:r>
            <a:r>
              <a:rPr lang="ru-RU" sz="4200" dirty="0" err="1" smtClean="0"/>
              <a:t>захисту</a:t>
            </a:r>
            <a:r>
              <a:rPr lang="ru-RU" sz="4200" dirty="0" smtClean="0"/>
              <a:t> </a:t>
            </a:r>
            <a:r>
              <a:rPr lang="ru-RU" sz="4200" dirty="0" err="1" smtClean="0"/>
              <a:t>дисертації</a:t>
            </a:r>
            <a:r>
              <a:rPr lang="ru-RU" sz="4200" dirty="0" smtClean="0"/>
              <a:t>, </a:t>
            </a:r>
            <a:r>
              <a:rPr lang="ru-RU" sz="4200" b="1" dirty="0" err="1" smtClean="0">
                <a:solidFill>
                  <a:srgbClr val="FF0000"/>
                </a:solidFill>
              </a:rPr>
              <a:t>може</a:t>
            </a:r>
            <a:r>
              <a:rPr lang="ru-RU" sz="4200" b="1" dirty="0" smtClean="0">
                <a:solidFill>
                  <a:srgbClr val="FF0000"/>
                </a:solidFill>
              </a:rPr>
              <a:t> </a:t>
            </a:r>
            <a:r>
              <a:rPr lang="ru-RU" sz="4200" b="1" dirty="0" err="1" smtClean="0">
                <a:solidFill>
                  <a:srgbClr val="FF0000"/>
                </a:solidFill>
              </a:rPr>
              <a:t>вступити</a:t>
            </a:r>
            <a:r>
              <a:rPr lang="ru-RU" sz="4200" b="1" dirty="0" smtClean="0">
                <a:solidFill>
                  <a:srgbClr val="FF0000"/>
                </a:solidFill>
              </a:rPr>
              <a:t> до закладу повторно.</a:t>
            </a:r>
          </a:p>
          <a:p>
            <a:r>
              <a:rPr lang="ru-RU" sz="4200" dirty="0" smtClean="0"/>
              <a:t>Особа, яка </a:t>
            </a:r>
            <a:r>
              <a:rPr lang="ru-RU" sz="4200" dirty="0" err="1" smtClean="0"/>
              <a:t>раніше</a:t>
            </a:r>
            <a:r>
              <a:rPr lang="ru-RU" sz="4200" dirty="0" smtClean="0"/>
              <a:t> проходила </a:t>
            </a:r>
            <a:r>
              <a:rPr lang="ru-RU" sz="4200" dirty="0" err="1" smtClean="0"/>
              <a:t>підготовку</a:t>
            </a:r>
            <a:r>
              <a:rPr lang="ru-RU" sz="4200" dirty="0" smtClean="0"/>
              <a:t> в </a:t>
            </a:r>
            <a:r>
              <a:rPr lang="ru-RU" sz="4200" dirty="0" err="1" smtClean="0"/>
              <a:t>аспірантурі</a:t>
            </a:r>
            <a:r>
              <a:rPr lang="ru-RU" sz="4200" dirty="0" smtClean="0"/>
              <a:t> за </a:t>
            </a:r>
            <a:r>
              <a:rPr lang="ru-RU" sz="4200" dirty="0" err="1" smtClean="0"/>
              <a:t>державним</a:t>
            </a:r>
            <a:r>
              <a:rPr lang="ru-RU" sz="4200" dirty="0" smtClean="0"/>
              <a:t> (</a:t>
            </a:r>
            <a:r>
              <a:rPr lang="ru-RU" sz="4200" dirty="0" err="1" smtClean="0"/>
              <a:t>регіональним</a:t>
            </a:r>
            <a:r>
              <a:rPr lang="ru-RU" sz="4200" dirty="0" smtClean="0"/>
              <a:t>) </a:t>
            </a:r>
            <a:r>
              <a:rPr lang="ru-RU" sz="4200" dirty="0" err="1" smtClean="0"/>
              <a:t>замовленням</a:t>
            </a:r>
            <a:r>
              <a:rPr lang="ru-RU" sz="4200" dirty="0" smtClean="0"/>
              <a:t>, </a:t>
            </a:r>
            <a:r>
              <a:rPr lang="ru-RU" sz="4200" dirty="0" err="1" smtClean="0"/>
              <a:t>може</a:t>
            </a:r>
            <a:r>
              <a:rPr lang="ru-RU" sz="4200" dirty="0" smtClean="0"/>
              <a:t> повторно </a:t>
            </a:r>
            <a:r>
              <a:rPr lang="ru-RU" sz="4200" dirty="0" err="1" smtClean="0"/>
              <a:t>вступити</a:t>
            </a:r>
            <a:r>
              <a:rPr lang="ru-RU" sz="4200" dirty="0" smtClean="0"/>
              <a:t> до закладу для </a:t>
            </a:r>
            <a:r>
              <a:rPr lang="ru-RU" sz="4200" dirty="0" err="1" smtClean="0"/>
              <a:t>підготовки</a:t>
            </a:r>
            <a:r>
              <a:rPr lang="ru-RU" sz="4200" dirty="0" smtClean="0"/>
              <a:t> в </a:t>
            </a:r>
            <a:r>
              <a:rPr lang="ru-RU" sz="4200" dirty="0" err="1" smtClean="0"/>
              <a:t>аспірантурі</a:t>
            </a:r>
            <a:r>
              <a:rPr lang="ru-RU" sz="4200" dirty="0" smtClean="0"/>
              <a:t> за </a:t>
            </a:r>
            <a:r>
              <a:rPr lang="ru-RU" sz="4200" dirty="0" err="1" smtClean="0"/>
              <a:t>державним</a:t>
            </a:r>
            <a:r>
              <a:rPr lang="ru-RU" sz="4200" dirty="0" smtClean="0"/>
              <a:t> (</a:t>
            </a:r>
            <a:r>
              <a:rPr lang="ru-RU" sz="4200" dirty="0" err="1" smtClean="0"/>
              <a:t>регіональним</a:t>
            </a:r>
            <a:r>
              <a:rPr lang="ru-RU" sz="4200" dirty="0" smtClean="0"/>
              <a:t>) </a:t>
            </a:r>
            <a:r>
              <a:rPr lang="ru-RU" sz="4200" dirty="0" err="1" smtClean="0"/>
              <a:t>замовленням</a:t>
            </a:r>
            <a:r>
              <a:rPr lang="ru-RU" sz="4200" dirty="0" smtClean="0"/>
              <a:t> </a:t>
            </a:r>
            <a:r>
              <a:rPr lang="ru-RU" sz="4200" dirty="0" err="1" smtClean="0"/>
              <a:t>лише</a:t>
            </a:r>
            <a:r>
              <a:rPr lang="ru-RU" sz="4200" dirty="0" smtClean="0"/>
              <a:t> </a:t>
            </a:r>
            <a:r>
              <a:rPr lang="ru-RU" sz="4200" dirty="0" err="1" smtClean="0"/>
              <a:t>за</a:t>
            </a:r>
            <a:r>
              <a:rPr lang="ru-RU" sz="4200" dirty="0" smtClean="0"/>
              <a:t> </a:t>
            </a:r>
            <a:r>
              <a:rPr lang="ru-RU" sz="4200" dirty="0" err="1" smtClean="0"/>
              <a:t>умови</a:t>
            </a:r>
            <a:r>
              <a:rPr lang="ru-RU" sz="4200" dirty="0" smtClean="0"/>
              <a:t> </a:t>
            </a:r>
            <a:r>
              <a:rPr lang="ru-RU" sz="4200" dirty="0" err="1" smtClean="0"/>
              <a:t>відшкодування</a:t>
            </a:r>
            <a:r>
              <a:rPr lang="ru-RU" sz="4200" dirty="0" smtClean="0"/>
              <a:t> </a:t>
            </a:r>
            <a:r>
              <a:rPr lang="ru-RU" sz="4200" dirty="0" err="1" smtClean="0"/>
              <a:t>коштів</a:t>
            </a:r>
            <a:r>
              <a:rPr lang="ru-RU" sz="4200" dirty="0" smtClean="0"/>
              <a:t>, </a:t>
            </a:r>
            <a:r>
              <a:rPr lang="ru-RU" sz="4200" dirty="0" err="1" smtClean="0"/>
              <a:t>витрачених</a:t>
            </a:r>
            <a:r>
              <a:rPr lang="ru-RU" sz="4200" dirty="0" smtClean="0"/>
              <a:t> на </a:t>
            </a:r>
            <a:r>
              <a:rPr lang="ru-RU" sz="4200" dirty="0" err="1" smtClean="0"/>
              <a:t>її</a:t>
            </a:r>
            <a:r>
              <a:rPr lang="ru-RU" sz="4200" dirty="0" smtClean="0"/>
              <a:t> </a:t>
            </a:r>
            <a:r>
              <a:rPr lang="ru-RU" sz="4200" dirty="0" err="1" smtClean="0"/>
              <a:t>підготовку</a:t>
            </a:r>
            <a:r>
              <a:rPr lang="ru-RU" sz="4200" dirty="0" smtClean="0"/>
              <a:t>, </a:t>
            </a:r>
            <a:r>
              <a:rPr lang="ru-RU" sz="4200" dirty="0" err="1" smtClean="0"/>
              <a:t>відповідно</a:t>
            </a:r>
            <a:r>
              <a:rPr lang="ru-RU" sz="4200" dirty="0" smtClean="0"/>
              <a:t> до </a:t>
            </a:r>
            <a:r>
              <a:rPr lang="ru-RU" sz="4200" dirty="0" err="1" smtClean="0"/>
              <a:t>законодавства</a:t>
            </a:r>
            <a:r>
              <a:rPr lang="ru-RU" sz="4200" dirty="0" smtClean="0"/>
              <a:t>.</a:t>
            </a:r>
          </a:p>
          <a:p>
            <a:r>
              <a:rPr lang="ru-RU" sz="4200" dirty="0" err="1" smtClean="0"/>
              <a:t>Здобувач</a:t>
            </a:r>
            <a:r>
              <a:rPr lang="ru-RU" sz="4200" dirty="0" smtClean="0"/>
              <a:t>, </a:t>
            </a:r>
            <a:r>
              <a:rPr lang="ru-RU" sz="4200" dirty="0" err="1" smtClean="0"/>
              <a:t>який</a:t>
            </a:r>
            <a:r>
              <a:rPr lang="ru-RU" sz="4200" dirty="0" smtClean="0"/>
              <a:t> </a:t>
            </a:r>
            <a:r>
              <a:rPr lang="ru-RU" sz="4200" dirty="0" err="1" smtClean="0"/>
              <a:t>був</a:t>
            </a:r>
            <a:r>
              <a:rPr lang="ru-RU" sz="4200" dirty="0" smtClean="0"/>
              <a:t> </a:t>
            </a:r>
            <a:r>
              <a:rPr lang="ru-RU" sz="4200" dirty="0" err="1" smtClean="0"/>
              <a:t>відрахований</a:t>
            </a:r>
            <a:r>
              <a:rPr lang="ru-RU" sz="4200" dirty="0" smtClean="0"/>
              <a:t> </a:t>
            </a:r>
            <a:r>
              <a:rPr lang="ru-RU" sz="4200" dirty="0" err="1" smtClean="0"/>
              <a:t>із</a:t>
            </a:r>
            <a:r>
              <a:rPr lang="ru-RU" sz="4200" dirty="0" smtClean="0"/>
              <a:t> закладу до </a:t>
            </a:r>
            <a:r>
              <a:rPr lang="ru-RU" sz="4200" dirty="0" err="1" smtClean="0"/>
              <a:t>завершення</a:t>
            </a:r>
            <a:r>
              <a:rPr lang="ru-RU" sz="4200" dirty="0" smtClean="0"/>
              <a:t> </a:t>
            </a:r>
            <a:r>
              <a:rPr lang="ru-RU" sz="4200" dirty="0" err="1" smtClean="0"/>
              <a:t>навчання</a:t>
            </a:r>
            <a:r>
              <a:rPr lang="ru-RU" sz="4200" dirty="0" smtClean="0"/>
              <a:t> за </a:t>
            </a:r>
            <a:r>
              <a:rPr lang="ru-RU" sz="4200" dirty="0" err="1" smtClean="0"/>
              <a:t>відповідною</a:t>
            </a:r>
            <a:r>
              <a:rPr lang="ru-RU" sz="4200" dirty="0" smtClean="0"/>
              <a:t> </a:t>
            </a:r>
            <a:r>
              <a:rPr lang="ru-RU" sz="4200" dirty="0" err="1" smtClean="0"/>
              <a:t>освітньо-науковою</a:t>
            </a:r>
            <a:r>
              <a:rPr lang="ru-RU" sz="4200" dirty="0" smtClean="0"/>
              <a:t> </a:t>
            </a:r>
            <a:r>
              <a:rPr lang="ru-RU" sz="4200" dirty="0" err="1" smtClean="0"/>
              <a:t>програмою</a:t>
            </a:r>
            <a:r>
              <a:rPr lang="ru-RU" sz="4200" dirty="0" smtClean="0"/>
              <a:t> </a:t>
            </a:r>
            <a:r>
              <a:rPr lang="ru-RU" sz="4200" b="1" i="1" dirty="0" err="1" smtClean="0"/>
              <a:t>за</a:t>
            </a:r>
            <a:r>
              <a:rPr lang="ru-RU" sz="4200" b="1" i="1" dirty="0" smtClean="0"/>
              <a:t> </a:t>
            </a:r>
            <a:r>
              <a:rPr lang="ru-RU" sz="4200" b="1" i="1" dirty="0" err="1" smtClean="0"/>
              <a:t>власним</a:t>
            </a:r>
            <a:r>
              <a:rPr lang="ru-RU" sz="4200" b="1" i="1" dirty="0" smtClean="0"/>
              <a:t> </a:t>
            </a:r>
            <a:r>
              <a:rPr lang="ru-RU" sz="4200" b="1" i="1" dirty="0" err="1" smtClean="0"/>
              <a:t>бажанням</a:t>
            </a:r>
            <a:r>
              <a:rPr lang="ru-RU" sz="4200" b="1" i="1" dirty="0" smtClean="0"/>
              <a:t>, на </a:t>
            </a:r>
            <a:r>
              <a:rPr lang="ru-RU" sz="4200" b="1" i="1" dirty="0" err="1" smtClean="0"/>
              <a:t>підставі</a:t>
            </a:r>
            <a:r>
              <a:rPr lang="ru-RU" sz="4200" b="1" i="1" dirty="0" smtClean="0"/>
              <a:t> </a:t>
            </a:r>
            <a:r>
              <a:rPr lang="ru-RU" sz="4200" b="1" i="1" dirty="0" err="1" smtClean="0"/>
              <a:t>невиконання</a:t>
            </a:r>
            <a:r>
              <a:rPr lang="ru-RU" sz="4200" b="1" i="1" dirty="0" smtClean="0"/>
              <a:t> </a:t>
            </a:r>
            <a:r>
              <a:rPr lang="ru-RU" sz="4200" b="1" i="1" dirty="0" err="1" smtClean="0"/>
              <a:t>індивідуального</a:t>
            </a:r>
            <a:r>
              <a:rPr lang="ru-RU" sz="4200" b="1" i="1" dirty="0" smtClean="0"/>
              <a:t> </a:t>
            </a:r>
            <a:r>
              <a:rPr lang="ru-RU" sz="4200" b="1" i="1" dirty="0" err="1" smtClean="0"/>
              <a:t>навчального</a:t>
            </a:r>
            <a:r>
              <a:rPr lang="ru-RU" sz="4200" b="1" i="1" dirty="0" smtClean="0"/>
              <a:t> плану, </a:t>
            </a:r>
            <a:r>
              <a:rPr lang="ru-RU" sz="4200" b="1" i="1" dirty="0" err="1" smtClean="0"/>
              <a:t>порушення</a:t>
            </a:r>
            <a:r>
              <a:rPr lang="ru-RU" sz="4200" b="1" i="1" dirty="0" smtClean="0"/>
              <a:t> умов договору (контракту</a:t>
            </a:r>
            <a:r>
              <a:rPr lang="ru-RU" sz="4200" dirty="0" smtClean="0"/>
              <a:t>), </a:t>
            </a:r>
            <a:r>
              <a:rPr lang="ru-RU" sz="4200" dirty="0" err="1" smtClean="0"/>
              <a:t>укладеного</a:t>
            </a:r>
            <a:r>
              <a:rPr lang="ru-RU" sz="4200" dirty="0" smtClean="0"/>
              <a:t> </a:t>
            </a:r>
            <a:r>
              <a:rPr lang="ru-RU" sz="4200" dirty="0" err="1" smtClean="0"/>
              <a:t>між</a:t>
            </a:r>
            <a:r>
              <a:rPr lang="ru-RU" sz="4200" dirty="0" smtClean="0"/>
              <a:t> закладом </a:t>
            </a:r>
            <a:r>
              <a:rPr lang="ru-RU" sz="4200" dirty="0" err="1" smtClean="0"/>
              <a:t>вищої</a:t>
            </a:r>
            <a:r>
              <a:rPr lang="ru-RU" sz="4200" dirty="0" smtClean="0"/>
              <a:t> </a:t>
            </a:r>
            <a:r>
              <a:rPr lang="ru-RU" sz="4200" dirty="0" err="1" smtClean="0"/>
              <a:t>освіти</a:t>
            </a:r>
            <a:r>
              <a:rPr lang="ru-RU" sz="4200" dirty="0" smtClean="0"/>
              <a:t> та особою, яка </a:t>
            </a:r>
            <a:r>
              <a:rPr lang="ru-RU" sz="4200" dirty="0" err="1" smtClean="0"/>
              <a:t>навчається</a:t>
            </a:r>
            <a:r>
              <a:rPr lang="ru-RU" sz="4200" dirty="0" smtClean="0"/>
              <a:t>, </a:t>
            </a:r>
            <a:r>
              <a:rPr lang="ru-RU" sz="4200" dirty="0" err="1" smtClean="0"/>
              <a:t>або</a:t>
            </a:r>
            <a:r>
              <a:rPr lang="ru-RU" sz="4200" dirty="0" smtClean="0"/>
              <a:t> </a:t>
            </a:r>
            <a:r>
              <a:rPr lang="ru-RU" sz="4200" dirty="0" err="1" smtClean="0"/>
              <a:t>фізичною</a:t>
            </a:r>
            <a:r>
              <a:rPr lang="ru-RU" sz="4200" dirty="0" smtClean="0"/>
              <a:t> (</a:t>
            </a:r>
            <a:r>
              <a:rPr lang="ru-RU" sz="4200" dirty="0" err="1" smtClean="0"/>
              <a:t>юридичною</a:t>
            </a:r>
            <a:r>
              <a:rPr lang="ru-RU" sz="4200" dirty="0" smtClean="0"/>
              <a:t>) особою, яка </a:t>
            </a:r>
            <a:r>
              <a:rPr lang="ru-RU" sz="4200" dirty="0" err="1" smtClean="0"/>
              <a:t>оплачує</a:t>
            </a:r>
            <a:r>
              <a:rPr lang="ru-RU" sz="4200" dirty="0" smtClean="0"/>
              <a:t> </a:t>
            </a:r>
            <a:r>
              <a:rPr lang="ru-RU" sz="4200" dirty="0" err="1" smtClean="0"/>
              <a:t>таке</a:t>
            </a:r>
            <a:r>
              <a:rPr lang="ru-RU" sz="4200" dirty="0" smtClean="0"/>
              <a:t> </a:t>
            </a:r>
            <a:r>
              <a:rPr lang="ru-RU" sz="4200" dirty="0" err="1" smtClean="0"/>
              <a:t>навчання</a:t>
            </a:r>
            <a:r>
              <a:rPr lang="ru-RU" sz="4200" dirty="0" smtClean="0"/>
              <a:t>, </a:t>
            </a:r>
            <a:r>
              <a:rPr lang="ru-RU" sz="4200" dirty="0" err="1" smtClean="0"/>
              <a:t>або</a:t>
            </a:r>
            <a:r>
              <a:rPr lang="ru-RU" sz="4200" dirty="0" smtClean="0"/>
              <a:t> у </a:t>
            </a:r>
            <a:r>
              <a:rPr lang="ru-RU" sz="4200" dirty="0" err="1" smtClean="0"/>
              <a:t>зв’язку</a:t>
            </a:r>
            <a:r>
              <a:rPr lang="ru-RU" sz="4200" dirty="0" smtClean="0"/>
              <a:t> </a:t>
            </a:r>
            <a:r>
              <a:rPr lang="ru-RU" sz="4200" dirty="0" err="1" smtClean="0"/>
              <a:t>з</a:t>
            </a:r>
            <a:r>
              <a:rPr lang="ru-RU" sz="4200" dirty="0" smtClean="0"/>
              <a:t> </a:t>
            </a:r>
            <a:r>
              <a:rPr lang="ru-RU" sz="4200" dirty="0" err="1" smtClean="0"/>
              <a:t>іншими</a:t>
            </a:r>
            <a:r>
              <a:rPr lang="ru-RU" sz="4200" dirty="0" smtClean="0"/>
              <a:t> </a:t>
            </a:r>
            <a:r>
              <a:rPr lang="ru-RU" sz="4200" dirty="0" err="1" smtClean="0"/>
              <a:t>випадками</a:t>
            </a:r>
            <a:r>
              <a:rPr lang="ru-RU" sz="4200" dirty="0" smtClean="0"/>
              <a:t>, </a:t>
            </a:r>
            <a:r>
              <a:rPr lang="ru-RU" sz="4200" dirty="0" err="1" smtClean="0"/>
              <a:t>передбаченими</a:t>
            </a:r>
            <a:r>
              <a:rPr lang="ru-RU" sz="4200" dirty="0" smtClean="0"/>
              <a:t> законом</a:t>
            </a:r>
            <a:r>
              <a:rPr lang="ru-RU" sz="4200" b="1" dirty="0" smtClean="0"/>
              <a:t>,</a:t>
            </a:r>
            <a:r>
              <a:rPr lang="ru-RU" sz="4200" b="1" dirty="0" smtClean="0">
                <a:solidFill>
                  <a:srgbClr val="FF0000"/>
                </a:solidFill>
              </a:rPr>
              <a:t> </a:t>
            </a:r>
            <a:r>
              <a:rPr lang="ru-RU" sz="4200" b="1" dirty="0" err="1" smtClean="0">
                <a:solidFill>
                  <a:srgbClr val="FF0000"/>
                </a:solidFill>
              </a:rPr>
              <a:t>може</a:t>
            </a:r>
            <a:r>
              <a:rPr lang="ru-RU" sz="4200" b="1" dirty="0" smtClean="0">
                <a:solidFill>
                  <a:srgbClr val="FF0000"/>
                </a:solidFill>
              </a:rPr>
              <a:t> бути </a:t>
            </a:r>
            <a:r>
              <a:rPr lang="ru-RU" sz="4200" b="1" dirty="0" err="1" smtClean="0">
                <a:solidFill>
                  <a:srgbClr val="FF0000"/>
                </a:solidFill>
              </a:rPr>
              <a:t>поновлений</a:t>
            </a:r>
            <a:r>
              <a:rPr lang="ru-RU" sz="4200" b="1" dirty="0" smtClean="0">
                <a:solidFill>
                  <a:srgbClr val="FF0000"/>
                </a:solidFill>
              </a:rPr>
              <a:t> на </a:t>
            </a:r>
            <a:r>
              <a:rPr lang="ru-RU" sz="4200" b="1" dirty="0" err="1" smtClean="0">
                <a:solidFill>
                  <a:srgbClr val="FF0000"/>
                </a:solidFill>
              </a:rPr>
              <a:t>навчання</a:t>
            </a:r>
            <a:r>
              <a:rPr lang="ru-RU" sz="4200" b="1" dirty="0" smtClean="0">
                <a:solidFill>
                  <a:srgbClr val="FF0000"/>
                </a:solidFill>
              </a:rPr>
              <a:t> у </a:t>
            </a:r>
            <a:r>
              <a:rPr lang="ru-RU" sz="4200" b="1" dirty="0" err="1" smtClean="0">
                <a:solidFill>
                  <a:srgbClr val="FF0000"/>
                </a:solidFill>
              </a:rPr>
              <a:t>цьому</a:t>
            </a:r>
            <a:r>
              <a:rPr lang="ru-RU" sz="4200" b="1" dirty="0" smtClean="0">
                <a:solidFill>
                  <a:srgbClr val="FF0000"/>
                </a:solidFill>
              </a:rPr>
              <a:t> </a:t>
            </a:r>
            <a:r>
              <a:rPr lang="ru-RU" sz="4200" b="1" dirty="0" err="1" smtClean="0">
                <a:solidFill>
                  <a:srgbClr val="FF0000"/>
                </a:solidFill>
              </a:rPr>
              <a:t>закладі</a:t>
            </a:r>
            <a:r>
              <a:rPr lang="ru-RU" sz="4200" b="1" dirty="0" smtClean="0">
                <a:solidFill>
                  <a:srgbClr val="FF0000"/>
                </a:solidFill>
              </a:rPr>
              <a:t> на той </a:t>
            </a:r>
            <a:r>
              <a:rPr lang="ru-RU" sz="4200" b="1" dirty="0" err="1" smtClean="0">
                <a:solidFill>
                  <a:srgbClr val="FF0000"/>
                </a:solidFill>
              </a:rPr>
              <a:t>рік</a:t>
            </a:r>
            <a:r>
              <a:rPr lang="ru-RU" sz="4200" b="1" dirty="0" smtClean="0">
                <a:solidFill>
                  <a:srgbClr val="FF0000"/>
                </a:solidFill>
              </a:rPr>
              <a:t> </a:t>
            </a:r>
            <a:r>
              <a:rPr lang="ru-RU" sz="4200" b="1" dirty="0" err="1" smtClean="0">
                <a:solidFill>
                  <a:srgbClr val="FF0000"/>
                </a:solidFill>
              </a:rPr>
              <a:t>підготовки</a:t>
            </a:r>
            <a:r>
              <a:rPr lang="ru-RU" sz="4200" b="1" dirty="0" smtClean="0">
                <a:solidFill>
                  <a:srgbClr val="FF0000"/>
                </a:solidFill>
              </a:rPr>
              <a:t>, </a:t>
            </a:r>
            <a:r>
              <a:rPr lang="ru-RU" sz="4200" b="1" dirty="0" err="1" smtClean="0">
                <a:solidFill>
                  <a:srgbClr val="FF0000"/>
                </a:solidFill>
              </a:rPr>
              <a:t>з</a:t>
            </a:r>
            <a:r>
              <a:rPr lang="ru-RU" sz="4200" b="1" dirty="0" smtClean="0">
                <a:solidFill>
                  <a:srgbClr val="FF0000"/>
                </a:solidFill>
              </a:rPr>
              <a:t> </a:t>
            </a:r>
            <a:r>
              <a:rPr lang="ru-RU" sz="4200" b="1" dirty="0" err="1" smtClean="0">
                <a:solidFill>
                  <a:srgbClr val="FF0000"/>
                </a:solidFill>
              </a:rPr>
              <a:t>якого</a:t>
            </a:r>
            <a:r>
              <a:rPr lang="ru-RU" sz="4200" b="1" dirty="0" smtClean="0">
                <a:solidFill>
                  <a:srgbClr val="FF0000"/>
                </a:solidFill>
              </a:rPr>
              <a:t> </a:t>
            </a:r>
            <a:r>
              <a:rPr lang="ru-RU" sz="4200" b="1" dirty="0" err="1" smtClean="0">
                <a:solidFill>
                  <a:srgbClr val="FF0000"/>
                </a:solidFill>
              </a:rPr>
              <a:t>здобувач</a:t>
            </a:r>
            <a:r>
              <a:rPr lang="ru-RU" sz="4200" b="1" dirty="0" smtClean="0">
                <a:solidFill>
                  <a:srgbClr val="FF0000"/>
                </a:solidFill>
              </a:rPr>
              <a:t> </a:t>
            </a:r>
            <a:r>
              <a:rPr lang="ru-RU" sz="4200" b="1" dirty="0" err="1" smtClean="0">
                <a:solidFill>
                  <a:srgbClr val="FF0000"/>
                </a:solidFill>
              </a:rPr>
              <a:t>був</a:t>
            </a:r>
            <a:r>
              <a:rPr lang="ru-RU" sz="4200" b="1" dirty="0" smtClean="0">
                <a:solidFill>
                  <a:srgbClr val="FF0000"/>
                </a:solidFill>
              </a:rPr>
              <a:t> </a:t>
            </a:r>
            <a:r>
              <a:rPr lang="ru-RU" sz="4200" b="1" dirty="0" err="1" smtClean="0">
                <a:solidFill>
                  <a:srgbClr val="FF0000"/>
                </a:solidFill>
              </a:rPr>
              <a:t>відрахований</a:t>
            </a:r>
            <a:r>
              <a:rPr lang="ru-RU" sz="4200" b="1" dirty="0" smtClean="0">
                <a:solidFill>
                  <a:srgbClr val="FF0000"/>
                </a:solidFill>
              </a:rPr>
              <a:t>, в межах </a:t>
            </a:r>
            <a:r>
              <a:rPr lang="ru-RU" sz="4200" b="1" dirty="0" err="1" smtClean="0">
                <a:solidFill>
                  <a:srgbClr val="FF0000"/>
                </a:solidFill>
              </a:rPr>
              <a:t>ліцензованого</a:t>
            </a:r>
            <a:r>
              <a:rPr lang="ru-RU" sz="4200" b="1" dirty="0" smtClean="0">
                <a:solidFill>
                  <a:srgbClr val="FF0000"/>
                </a:solidFill>
              </a:rPr>
              <a:t> </a:t>
            </a:r>
            <a:r>
              <a:rPr lang="ru-RU" sz="4200" b="1" dirty="0" err="1" smtClean="0">
                <a:solidFill>
                  <a:srgbClr val="FF0000"/>
                </a:solidFill>
              </a:rPr>
              <a:t>обсягу</a:t>
            </a:r>
            <a:r>
              <a:rPr lang="ru-RU" sz="4200" dirty="0" smtClean="0"/>
              <a:t>.</a:t>
            </a:r>
          </a:p>
          <a:p>
            <a:pPr>
              <a:buNone/>
            </a:pPr>
            <a:endParaRPr lang="uk-U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130026"/>
          </a:xfrm>
        </p:spPr>
        <p:txBody>
          <a:bodyPr>
            <a:normAutofit fontScale="90000"/>
          </a:bodyPr>
          <a:lstStyle/>
          <a:p>
            <a:r>
              <a:rPr lang="ru-RU" dirty="0" smtClean="0"/>
              <a:t/>
            </a:r>
            <a:br>
              <a:rPr lang="ru-RU" dirty="0" smtClean="0"/>
            </a:br>
            <a:endParaRPr lang="ru-RU" dirty="0"/>
          </a:p>
        </p:txBody>
      </p:sp>
      <p:graphicFrame>
        <p:nvGraphicFramePr>
          <p:cNvPr id="4" name="Объект 3"/>
          <p:cNvGraphicFramePr>
            <a:graphicFrameLocks noGrp="1"/>
          </p:cNvGraphicFramePr>
          <p:nvPr>
            <p:ph idx="1"/>
          </p:nvPr>
        </p:nvGraphicFramePr>
        <p:xfrm>
          <a:off x="1042988" y="3670776"/>
          <a:ext cx="7891462" cy="137160"/>
        </p:xfrm>
        <a:graphic>
          <a:graphicData uri="http://schemas.openxmlformats.org/drawingml/2006/table">
            <a:tbl>
              <a:tblPr/>
              <a:tblGrid>
                <a:gridCol w="2761969"/>
                <a:gridCol w="2367417"/>
                <a:gridCol w="2762076"/>
              </a:tblGrid>
              <a:tr h="135767">
                <a:tc>
                  <a:txBody>
                    <a:bodyPr/>
                    <a:lstStyle/>
                    <a:p>
                      <a:pPr algn="ctr">
                        <a:spcAft>
                          <a:spcPts val="825"/>
                        </a:spcAft>
                      </a:pPr>
                      <a:r>
                        <a:rPr lang="ru-RU" sz="900" b="1">
                          <a:effectLst/>
                          <a:latin typeface="Times New Roman"/>
                        </a:rPr>
                        <a:t>24.03.2022</a:t>
                      </a:r>
                      <a:endParaRPr lang="ru-RU" sz="800">
                        <a:effectLst/>
                        <a:latin typeface="Calibri"/>
                      </a:endParaRPr>
                    </a:p>
                  </a:txBody>
                  <a:tcPr marL="0" marR="0" marT="0" marB="0" anchor="ctr">
                    <a:lnL>
                      <a:noFill/>
                    </a:lnL>
                    <a:lnR>
                      <a:noFill/>
                    </a:lnR>
                    <a:lnT>
                      <a:noFill/>
                    </a:lnT>
                    <a:lnB>
                      <a:noFill/>
                    </a:lnB>
                    <a:solidFill>
                      <a:srgbClr val="FFFFFF"/>
                    </a:solidFill>
                  </a:tcPr>
                </a:tc>
                <a:tc>
                  <a:txBody>
                    <a:bodyPr/>
                    <a:lstStyle/>
                    <a:p>
                      <a:pPr algn="ctr">
                        <a:spcAft>
                          <a:spcPts val="825"/>
                        </a:spcAft>
                      </a:pPr>
                      <a:r>
                        <a:rPr lang="ru-RU" sz="900" b="1">
                          <a:effectLst/>
                          <a:latin typeface="Times New Roman"/>
                        </a:rPr>
                        <a:t>м. Київ</a:t>
                      </a:r>
                      <a:endParaRPr lang="ru-RU" sz="800">
                        <a:effectLst/>
                        <a:latin typeface="Calibri"/>
                      </a:endParaRPr>
                    </a:p>
                  </a:txBody>
                  <a:tcPr marL="0" marR="0" marT="0" marB="0" anchor="ctr">
                    <a:lnL>
                      <a:noFill/>
                    </a:lnL>
                    <a:lnR>
                      <a:noFill/>
                    </a:lnR>
                    <a:lnT>
                      <a:noFill/>
                    </a:lnT>
                    <a:lnB>
                      <a:noFill/>
                    </a:lnB>
                    <a:solidFill>
                      <a:srgbClr val="FFFFFF"/>
                    </a:solidFill>
                  </a:tcPr>
                </a:tc>
                <a:tc>
                  <a:txBody>
                    <a:bodyPr/>
                    <a:lstStyle/>
                    <a:p>
                      <a:pPr algn="ctr">
                        <a:spcAft>
                          <a:spcPts val="825"/>
                        </a:spcAft>
                      </a:pPr>
                      <a:r>
                        <a:rPr lang="en-US" sz="900" b="1" dirty="0">
                          <a:effectLst/>
                          <a:latin typeface="Times New Roman"/>
                        </a:rPr>
                        <a:t>N 271</a:t>
                      </a:r>
                      <a:endParaRPr lang="en-US" sz="800" dirty="0">
                        <a:effectLst/>
                        <a:latin typeface="Calibri"/>
                      </a:endParaRPr>
                    </a:p>
                  </a:txBody>
                  <a:tcPr marL="0" marR="0" marT="0" marB="0" anchor="ctr">
                    <a:lnL>
                      <a:noFill/>
                    </a:lnL>
                    <a:lnR>
                      <a:noFill/>
                    </a:lnR>
                    <a:lnT>
                      <a:noFill/>
                    </a:lnT>
                    <a:lnB>
                      <a:noFill/>
                    </a:lnB>
                    <a:solidFill>
                      <a:srgbClr val="FFFFFF"/>
                    </a:solidFill>
                  </a:tcPr>
                </a:tc>
              </a:tr>
            </a:tbl>
          </a:graphicData>
        </a:graphic>
      </p:graphicFrame>
      <p:sp>
        <p:nvSpPr>
          <p:cNvPr id="5" name="Rectangle 1"/>
          <p:cNvSpPr>
            <a:spLocks noChangeArrowheads="1"/>
          </p:cNvSpPr>
          <p:nvPr/>
        </p:nvSpPr>
        <p:spPr bwMode="auto">
          <a:xfrm>
            <a:off x="1042989" y="857233"/>
            <a:ext cx="7705476" cy="332398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МІНІСТЕРСТВО ОСВІТИ І НАУКИ УКРАЇНИ</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НАКАЗ</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Зареєстровано</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в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Міністерстві</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юстиції</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України</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r>
            <a:b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b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14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червня</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2022 р. за N 640/37976</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Про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затвердження</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Порядку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державної</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реєстрації</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та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обліку</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науково-дослідних</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дослідно-конструкторських</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робіт</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і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дисертацій</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Із</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змінами</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і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доповненнями</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внесеними</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наказом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Міністерства</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освіти</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і науки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України</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від</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27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червня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2023 року N 785</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3.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Обов'язковій</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державній</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реєстрації</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та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обліку</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підлягають</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ДіР</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що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виконуються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підприємствами</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установами</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та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організаціями</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незалежно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від</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форм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власності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за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рахунок</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коштів</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державного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загального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та/</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або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спеціального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фондів</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державного бюджету) та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місцевих</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бюджетів</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Якщо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юридична</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або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фізична</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особа, яка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виконує</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ДіР</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далі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виконавець</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робить</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це</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за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рахунок</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інших</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джерел</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фінансування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то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реєстрація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таких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ДіР</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здійснюється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за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бажанням</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виконавця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Обов'язковій</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державній</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реєстрації</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та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обліку</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підлягають</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дисертації</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на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здобуття</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наукового</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ступеня</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доктора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філософії</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наукового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ступеня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кандидата наук та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дисертації</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монографії</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наукової</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доповіді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за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сукупністю</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статей) на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здобуття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наукового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ступеня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доктора наук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далі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дисертації</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 </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9. 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ДіР</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зазначені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в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абзаці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першому</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пункту 3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цього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розділу</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підлягають</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обов'язковій</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реєстрації</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у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місячний</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строк з дня початку та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закінчення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відповідних</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робіт</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ДіР</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зазначені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в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абзаці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другому пункту 3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цього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розділу</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реєструються</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за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бажанням</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їх</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виконавців</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у будь-</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який</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час.</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Дисертації</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зазначені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в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абзаці</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третьому</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пункту 3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цього</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розділу</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підлягають</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обов'язковій</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державній</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0"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реєстрації</a:t>
            </a:r>
            <a:r>
              <a:rPr kumimoji="0" lang="ru-RU" altLang="ru-RU" sz="1000" b="0"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за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місяць</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до дня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захисту</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 </a:t>
            </a:r>
            <a:r>
              <a:rPr kumimoji="0" lang="ru-RU" altLang="ru-RU" sz="1000" b="1" i="0" u="none" strike="noStrike" cap="none" normalizeH="0" baseline="0" dirty="0" err="1" smtClean="0">
                <a:ln>
                  <a:noFill/>
                </a:ln>
                <a:solidFill>
                  <a:srgbClr val="293A55"/>
                </a:solidFill>
                <a:effectLst/>
                <a:latin typeface="Times New Roman" panose="02020603050405020304" pitchFamily="18" charset="0"/>
                <a:cs typeface="Times New Roman" panose="02020603050405020304" pitchFamily="18" charset="0"/>
              </a:rPr>
              <a:t>дисертації</a:t>
            </a:r>
            <a:r>
              <a:rPr kumimoji="0" lang="ru-RU" altLang="ru-RU" sz="1000" b="1" i="0" u="none" strike="noStrike" cap="none" normalizeH="0" baseline="0" dirty="0" smtClean="0">
                <a:ln>
                  <a:noFill/>
                </a:ln>
                <a:solidFill>
                  <a:srgbClr val="293A55"/>
                </a:solidFill>
                <a:effectLst/>
                <a:latin typeface="Times New Roman" panose="02020603050405020304" pitchFamily="18" charset="0"/>
                <a:cs typeface="Times New Roman" panose="02020603050405020304" pitchFamily="18" charset="0"/>
              </a:rPr>
              <a:t>.</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1155CC"/>
                </a:solidFill>
                <a:effectLst/>
                <a:latin typeface="Times New Roman" panose="02020603050405020304" pitchFamily="18" charset="0"/>
                <a:cs typeface="Times New Roman" panose="02020603050405020304" pitchFamily="18" charset="0"/>
                <a:hlinkClick r:id="rId2"/>
              </a:rPr>
              <a:t>https://ips.ligazakon.net/document/view/re37976?an=1</a:t>
            </a:r>
            <a:endParaRPr kumimoji="0" lang="ru-RU" altLang="ru-RU" sz="1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4901138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У </a:t>
            </a:r>
            <a:r>
              <a:rPr lang="ru-RU" dirty="0" err="1"/>
              <a:t>зв'язку</a:t>
            </a:r>
            <a:r>
              <a:rPr lang="ru-RU" dirty="0"/>
              <a:t> з початком </a:t>
            </a:r>
            <a:r>
              <a:rPr lang="ru-RU" dirty="0" err="1"/>
              <a:t>роботи</a:t>
            </a:r>
            <a:r>
              <a:rPr lang="ru-RU" dirty="0"/>
              <a:t> </a:t>
            </a:r>
            <a:r>
              <a:rPr lang="ru-RU" dirty="0" err="1"/>
              <a:t>оновленої</a:t>
            </a:r>
            <a:r>
              <a:rPr lang="ru-RU" dirty="0"/>
              <a:t> </a:t>
            </a:r>
            <a:r>
              <a:rPr lang="ru-RU" dirty="0" err="1"/>
              <a:t>системи</a:t>
            </a:r>
            <a:r>
              <a:rPr lang="ru-RU" dirty="0"/>
              <a:t> он-</a:t>
            </a:r>
            <a:r>
              <a:rPr lang="ru-RU" dirty="0" err="1"/>
              <a:t>лайн</a:t>
            </a:r>
            <a:r>
              <a:rPr lang="ru-RU" dirty="0"/>
              <a:t> </a:t>
            </a:r>
            <a:r>
              <a:rPr lang="ru-RU" dirty="0" err="1"/>
              <a:t>реєстрації</a:t>
            </a:r>
            <a:r>
              <a:rPr lang="ru-RU" dirty="0"/>
              <a:t> </a:t>
            </a:r>
            <a:r>
              <a:rPr lang="ru-RU" dirty="0" err="1"/>
              <a:t>дисертацій</a:t>
            </a:r>
            <a:r>
              <a:rPr lang="ru-RU" dirty="0"/>
              <a:t>, </a:t>
            </a:r>
            <a:r>
              <a:rPr lang="ru-RU" dirty="0" err="1"/>
              <a:t>УкрІНТЕІ</a:t>
            </a:r>
            <a:r>
              <a:rPr lang="ru-RU" dirty="0"/>
              <a:t> не </a:t>
            </a:r>
            <a:r>
              <a:rPr lang="ru-RU" dirty="0" err="1"/>
              <a:t>приймає</a:t>
            </a:r>
            <a:r>
              <a:rPr lang="ru-RU" dirty="0"/>
              <a:t> </a:t>
            </a:r>
            <a:r>
              <a:rPr lang="ru-RU" dirty="0" err="1"/>
              <a:t>електронні</a:t>
            </a:r>
            <a:r>
              <a:rPr lang="ru-RU" dirty="0"/>
              <a:t> </a:t>
            </a:r>
            <a:r>
              <a:rPr lang="ru-RU" dirty="0" err="1"/>
              <a:t>копії</a:t>
            </a:r>
            <a:r>
              <a:rPr lang="ru-RU" dirty="0"/>
              <a:t> </a:t>
            </a:r>
            <a:r>
              <a:rPr lang="ru-RU" dirty="0" err="1"/>
              <a:t>дисертації</a:t>
            </a:r>
            <a:r>
              <a:rPr lang="ru-RU" dirty="0"/>
              <a:t> і </a:t>
            </a:r>
            <a:r>
              <a:rPr lang="ru-RU" dirty="0" err="1"/>
              <a:t>супровідний</a:t>
            </a:r>
            <a:r>
              <a:rPr lang="ru-RU" dirty="0"/>
              <a:t> лист за </a:t>
            </a:r>
            <a:r>
              <a:rPr lang="ru-RU" dirty="0" err="1"/>
              <a:t>минулорічною</a:t>
            </a:r>
            <a:r>
              <a:rPr lang="ru-RU" dirty="0"/>
              <a:t> процедурою </a:t>
            </a:r>
            <a:r>
              <a:rPr lang="ru-RU" dirty="0" err="1"/>
              <a:t>подачі</a:t>
            </a:r>
            <a:r>
              <a:rPr lang="ru-RU" dirty="0"/>
              <a:t> </a:t>
            </a:r>
            <a:r>
              <a:rPr lang="ru-RU" dirty="0" err="1"/>
              <a:t>дисертацій</a:t>
            </a:r>
            <a:r>
              <a:rPr lang="ru-RU" dirty="0"/>
              <a:t>, а </a:t>
            </a:r>
            <a:r>
              <a:rPr lang="ru-RU" dirty="0" err="1"/>
              <a:t>лише</a:t>
            </a:r>
            <a:r>
              <a:rPr lang="ru-RU" dirty="0"/>
              <a:t> </a:t>
            </a:r>
            <a:r>
              <a:rPr lang="ru-RU" dirty="0" err="1"/>
              <a:t>виключно</a:t>
            </a:r>
            <a:r>
              <a:rPr lang="ru-RU" dirty="0"/>
              <a:t> як </a:t>
            </a:r>
            <a:r>
              <a:rPr lang="ru-RU" dirty="0" err="1"/>
              <a:t>складову</a:t>
            </a:r>
            <a:r>
              <a:rPr lang="ru-RU" dirty="0"/>
              <a:t> </a:t>
            </a:r>
            <a:r>
              <a:rPr lang="ru-RU" dirty="0" err="1"/>
              <a:t>облікової</a:t>
            </a:r>
            <a:r>
              <a:rPr lang="ru-RU" dirty="0"/>
              <a:t> </a:t>
            </a:r>
            <a:r>
              <a:rPr lang="ru-RU" dirty="0" err="1"/>
              <a:t>картки</a:t>
            </a:r>
            <a:r>
              <a:rPr lang="ru-RU" dirty="0"/>
              <a:t> </a:t>
            </a:r>
            <a:r>
              <a:rPr lang="ru-RU" dirty="0" err="1"/>
              <a:t>дисертації</a:t>
            </a:r>
            <a:r>
              <a:rPr lang="ru-RU" dirty="0"/>
              <a:t> (</a:t>
            </a:r>
            <a:r>
              <a:rPr lang="ru-RU" dirty="0" err="1"/>
              <a:t>далі</a:t>
            </a:r>
            <a:r>
              <a:rPr lang="ru-RU" dirty="0"/>
              <a:t> - ОКД), яка повинна бути оформлена до </a:t>
            </a:r>
            <a:r>
              <a:rPr lang="ru-RU" dirty="0" err="1"/>
              <a:t>захисту</a:t>
            </a:r>
            <a:r>
              <a:rPr lang="ru-RU" dirty="0"/>
              <a:t> </a:t>
            </a:r>
            <a:r>
              <a:rPr lang="ru-RU" dirty="0" err="1"/>
              <a:t>відповідно</a:t>
            </a:r>
            <a:r>
              <a:rPr lang="ru-RU" dirty="0"/>
              <a:t> до </a:t>
            </a:r>
            <a:r>
              <a:rPr lang="ru-RU" dirty="0" err="1"/>
              <a:t>вимог</a:t>
            </a:r>
            <a:r>
              <a:rPr lang="ru-RU" dirty="0"/>
              <a:t> Порядку </a:t>
            </a:r>
            <a:r>
              <a:rPr lang="ru-RU" dirty="0" err="1"/>
              <a:t>державної</a:t>
            </a:r>
            <a:r>
              <a:rPr lang="ru-RU" dirty="0"/>
              <a:t> </a:t>
            </a:r>
            <a:r>
              <a:rPr lang="ru-RU" dirty="0" err="1"/>
              <a:t>реєстрації</a:t>
            </a:r>
            <a:r>
              <a:rPr lang="ru-RU" dirty="0"/>
              <a:t> та </a:t>
            </a:r>
            <a:r>
              <a:rPr lang="ru-RU" dirty="0" err="1"/>
              <a:t>обліку</a:t>
            </a:r>
            <a:r>
              <a:rPr lang="ru-RU" dirty="0"/>
              <a:t> </a:t>
            </a:r>
            <a:r>
              <a:rPr lang="ru-RU" dirty="0" err="1"/>
              <a:t>науково-дослідних</a:t>
            </a:r>
            <a:r>
              <a:rPr lang="ru-RU" dirty="0"/>
              <a:t>, </a:t>
            </a:r>
            <a:r>
              <a:rPr lang="ru-RU" dirty="0" err="1"/>
              <a:t>дослідно-конструкторських</a:t>
            </a:r>
            <a:r>
              <a:rPr lang="ru-RU" dirty="0"/>
              <a:t> </a:t>
            </a:r>
            <a:r>
              <a:rPr lang="ru-RU" dirty="0" err="1"/>
              <a:t>робіт</a:t>
            </a:r>
            <a:r>
              <a:rPr lang="ru-RU" dirty="0"/>
              <a:t> і </a:t>
            </a:r>
            <a:r>
              <a:rPr lang="ru-RU" dirty="0" err="1"/>
              <a:t>дисертацій</a:t>
            </a:r>
            <a:r>
              <a:rPr lang="ru-RU" dirty="0"/>
              <a:t>, </a:t>
            </a:r>
            <a:r>
              <a:rPr lang="ru-RU" dirty="0" err="1"/>
              <a:t>який</a:t>
            </a:r>
            <a:r>
              <a:rPr lang="ru-RU" dirty="0"/>
              <a:t> </a:t>
            </a:r>
            <a:r>
              <a:rPr lang="ru-RU" dirty="0" err="1"/>
              <a:t>затверджений</a:t>
            </a:r>
            <a:r>
              <a:rPr lang="ru-RU" dirty="0"/>
              <a:t> Наказом МОН № 271 </a:t>
            </a:r>
            <a:r>
              <a:rPr lang="ru-RU" dirty="0" err="1"/>
              <a:t>від</a:t>
            </a:r>
            <a:r>
              <a:rPr lang="ru-RU" dirty="0"/>
              <a:t> 24.03.2022 р. на </a:t>
            </a:r>
            <a:r>
              <a:rPr lang="ru-RU" dirty="0" err="1"/>
              <a:t>сайті</a:t>
            </a:r>
            <a:r>
              <a:rPr lang="ru-RU" dirty="0"/>
              <a:t>: </a:t>
            </a:r>
            <a:r>
              <a:rPr lang="en-US" dirty="0">
                <a:hlinkClick r:id="rId2"/>
              </a:rPr>
              <a:t>https://dir.ukrintei.ua</a:t>
            </a:r>
            <a:r>
              <a:rPr lang="en-US" dirty="0"/>
              <a:t>. </a:t>
            </a:r>
            <a:r>
              <a:rPr lang="ru-RU" dirty="0"/>
              <a:t>Тому прошу </a:t>
            </a:r>
            <a:r>
              <a:rPr lang="ru-RU" dirty="0" err="1"/>
              <a:t>забезпечити</a:t>
            </a:r>
            <a:r>
              <a:rPr lang="ru-RU" dirty="0"/>
              <a:t> </a:t>
            </a:r>
            <a:r>
              <a:rPr lang="ru-RU" dirty="0" err="1"/>
              <a:t>створення</a:t>
            </a:r>
            <a:r>
              <a:rPr lang="ru-RU" dirty="0"/>
              <a:t> </a:t>
            </a:r>
            <a:r>
              <a:rPr lang="ru-RU" dirty="0" err="1"/>
              <a:t>облікових</a:t>
            </a:r>
            <a:r>
              <a:rPr lang="ru-RU" dirty="0"/>
              <a:t> </a:t>
            </a:r>
            <a:r>
              <a:rPr lang="ru-RU" dirty="0" err="1"/>
              <a:t>карток</a:t>
            </a:r>
            <a:r>
              <a:rPr lang="ru-RU" dirty="0"/>
              <a:t> </a:t>
            </a:r>
            <a:r>
              <a:rPr lang="ru-RU" dirty="0" err="1"/>
              <a:t>дисертацій</a:t>
            </a:r>
            <a:r>
              <a:rPr lang="ru-RU" dirty="0"/>
              <a:t> </a:t>
            </a:r>
            <a:r>
              <a:rPr lang="ru-RU" dirty="0" err="1"/>
              <a:t>здобувачів</a:t>
            </a:r>
            <a:r>
              <a:rPr lang="ru-RU" dirty="0"/>
              <a:t> </a:t>
            </a:r>
            <a:r>
              <a:rPr lang="ru-RU" b="1" dirty="0" smtClean="0">
                <a:solidFill>
                  <a:srgbClr val="FF0000"/>
                </a:solidFill>
              </a:rPr>
              <a:t>у </a:t>
            </a:r>
            <a:r>
              <a:rPr lang="ru-RU" b="1" dirty="0" err="1">
                <a:solidFill>
                  <a:srgbClr val="FF0000"/>
                </a:solidFill>
              </a:rPr>
              <a:t>місячний</a:t>
            </a:r>
            <a:r>
              <a:rPr lang="ru-RU" b="1" dirty="0">
                <a:solidFill>
                  <a:srgbClr val="FF0000"/>
                </a:solidFill>
              </a:rPr>
              <a:t> </a:t>
            </a:r>
            <a:r>
              <a:rPr lang="ru-RU" b="1" dirty="0" err="1">
                <a:solidFill>
                  <a:srgbClr val="FF0000"/>
                </a:solidFill>
              </a:rPr>
              <a:t>термін</a:t>
            </a:r>
            <a:r>
              <a:rPr lang="ru-RU" dirty="0"/>
              <a:t>.</a:t>
            </a:r>
          </a:p>
          <a:p>
            <a:pPr marL="82296" indent="0">
              <a:buNone/>
            </a:pPr>
            <a:r>
              <a:rPr lang="ru-RU" dirty="0"/>
              <a:t> </a:t>
            </a:r>
          </a:p>
          <a:p>
            <a:r>
              <a:rPr lang="ru-RU" dirty="0" err="1"/>
              <a:t>Інструкція</a:t>
            </a:r>
            <a:r>
              <a:rPr lang="ru-RU" dirty="0"/>
              <a:t> для </a:t>
            </a:r>
            <a:r>
              <a:rPr lang="ru-RU" dirty="0" err="1"/>
              <a:t>роботи</a:t>
            </a:r>
            <a:r>
              <a:rPr lang="ru-RU" dirty="0"/>
              <a:t> </a:t>
            </a:r>
            <a:r>
              <a:rPr lang="ru-RU" dirty="0" err="1"/>
              <a:t>із</a:t>
            </a:r>
            <a:r>
              <a:rPr lang="ru-RU" dirty="0"/>
              <a:t> системою у </a:t>
            </a:r>
            <a:r>
              <a:rPr lang="ru-RU" dirty="0" err="1"/>
              <a:t>вебінарі</a:t>
            </a:r>
            <a:r>
              <a:rPr lang="ru-RU" dirty="0"/>
              <a:t> - </a:t>
            </a:r>
            <a:r>
              <a:rPr lang="en-US" dirty="0">
                <a:hlinkClick r:id="rId3"/>
              </a:rPr>
              <a:t>https://webinar.ukrintei.ua/playback/presentation/2.3/6c79f5a6b4b803f3de374a2c789e34c26dec34c2-1693897897376</a:t>
            </a:r>
            <a:endParaRPr lang="en-US" dirty="0"/>
          </a:p>
          <a:p>
            <a:pPr marL="82296" indent="0">
              <a:buNone/>
            </a:pPr>
            <a:endParaRPr lang="ru-RU" dirty="0"/>
          </a:p>
        </p:txBody>
      </p:sp>
    </p:spTree>
    <p:extLst>
      <p:ext uri="{BB962C8B-B14F-4D97-AF65-F5344CB8AC3E}">
        <p14:creationId xmlns="" xmlns:p14="http://schemas.microsoft.com/office/powerpoint/2010/main" val="1687929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uk-UA" dirty="0" smtClean="0"/>
              <a:t>За умови завершення навчання за неакредитованою програмою можна скористатися правом на </a:t>
            </a:r>
            <a:r>
              <a:rPr lang="uk-UA" b="1" dirty="0" smtClean="0">
                <a:solidFill>
                  <a:srgbClr val="FF0000"/>
                </a:solidFill>
              </a:rPr>
              <a:t>академічну відпустку</a:t>
            </a:r>
            <a:r>
              <a:rPr lang="uk-UA" dirty="0" smtClean="0"/>
              <a:t> , оформлену в установленому порядку !</a:t>
            </a:r>
            <a:endParaRPr lang="ru-RU" dirty="0"/>
          </a:p>
        </p:txBody>
      </p:sp>
    </p:spTree>
    <p:extLst>
      <p:ext uri="{BB962C8B-B14F-4D97-AF65-F5344CB8AC3E}">
        <p14:creationId xmlns="" xmlns:p14="http://schemas.microsoft.com/office/powerpoint/2010/main" val="889756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74638"/>
            <a:ext cx="7890080" cy="1210146"/>
          </a:xfrm>
        </p:spPr>
        <p:txBody>
          <a:bodyPr>
            <a:normAutofit/>
          </a:bodyPr>
          <a:lstStyle/>
          <a:p>
            <a:r>
              <a:rPr lang="ru-RU" sz="1800" b="1" dirty="0" err="1" smtClean="0">
                <a:solidFill>
                  <a:srgbClr val="FF0000"/>
                </a:solidFill>
                <a:effectLst/>
              </a:rPr>
              <a:t>Відповідно</a:t>
            </a:r>
            <a:r>
              <a:rPr lang="ru-RU" sz="1800" b="1" dirty="0" smtClean="0">
                <a:solidFill>
                  <a:srgbClr val="FF0000"/>
                </a:solidFill>
                <a:effectLst/>
              </a:rPr>
              <a:t> </a:t>
            </a:r>
            <a:r>
              <a:rPr lang="ru-RU" sz="1800" b="1" dirty="0">
                <a:solidFill>
                  <a:srgbClr val="FF0000"/>
                </a:solidFill>
                <a:effectLst/>
              </a:rPr>
              <a:t>до пункту 10 Порядку </a:t>
            </a:r>
            <a:r>
              <a:rPr lang="ru-RU" sz="1800" b="1" dirty="0" err="1">
                <a:solidFill>
                  <a:srgbClr val="FF0000"/>
                </a:solidFill>
                <a:effectLst/>
              </a:rPr>
              <a:t>підготовки</a:t>
            </a:r>
            <a:r>
              <a:rPr lang="ru-RU" sz="1800" b="1" dirty="0">
                <a:solidFill>
                  <a:srgbClr val="FF0000"/>
                </a:solidFill>
                <a:effectLst/>
              </a:rPr>
              <a:t> </a:t>
            </a:r>
            <a:r>
              <a:rPr lang="ru-RU" sz="1800" b="1" dirty="0" err="1">
                <a:solidFill>
                  <a:srgbClr val="FF0000"/>
                </a:solidFill>
                <a:effectLst/>
              </a:rPr>
              <a:t>здобувачів</a:t>
            </a:r>
            <a:r>
              <a:rPr lang="ru-RU" sz="1800" b="1" dirty="0">
                <a:solidFill>
                  <a:srgbClr val="FF0000"/>
                </a:solidFill>
                <a:effectLst/>
              </a:rPr>
              <a:t> </a:t>
            </a:r>
            <a:r>
              <a:rPr lang="ru-RU" sz="1800" b="1" dirty="0" err="1">
                <a:solidFill>
                  <a:srgbClr val="FF0000"/>
                </a:solidFill>
                <a:effectLst/>
              </a:rPr>
              <a:t>вищої</a:t>
            </a:r>
            <a:r>
              <a:rPr lang="ru-RU" sz="1800" b="1" dirty="0">
                <a:solidFill>
                  <a:srgbClr val="FF0000"/>
                </a:solidFill>
                <a:effectLst/>
              </a:rPr>
              <a:t> </a:t>
            </a:r>
            <a:r>
              <a:rPr lang="ru-RU" sz="1800" b="1" dirty="0" err="1">
                <a:solidFill>
                  <a:srgbClr val="FF0000"/>
                </a:solidFill>
                <a:effectLst/>
              </a:rPr>
              <a:t>освіти</a:t>
            </a:r>
            <a:r>
              <a:rPr lang="ru-RU" sz="1800" b="1" dirty="0">
                <a:solidFill>
                  <a:srgbClr val="FF0000"/>
                </a:solidFill>
                <a:effectLst/>
              </a:rPr>
              <a:t> </a:t>
            </a:r>
            <a:r>
              <a:rPr lang="ru-RU" sz="1800" b="1" dirty="0" err="1">
                <a:solidFill>
                  <a:srgbClr val="FF0000"/>
                </a:solidFill>
                <a:effectLst/>
              </a:rPr>
              <a:t>ступеня</a:t>
            </a:r>
            <a:r>
              <a:rPr lang="ru-RU" sz="1800" b="1" dirty="0">
                <a:solidFill>
                  <a:srgbClr val="FF0000"/>
                </a:solidFill>
                <a:effectLst/>
              </a:rPr>
              <a:t> доктора </a:t>
            </a:r>
            <a:r>
              <a:rPr lang="ru-RU" sz="1800" b="1" dirty="0" err="1">
                <a:solidFill>
                  <a:srgbClr val="FF0000"/>
                </a:solidFill>
                <a:effectLst/>
              </a:rPr>
              <a:t>філософії</a:t>
            </a:r>
            <a:r>
              <a:rPr lang="ru-RU" sz="1800" b="1" dirty="0">
                <a:solidFill>
                  <a:srgbClr val="FF0000"/>
                </a:solidFill>
                <a:effectLst/>
              </a:rPr>
              <a:t> та доктора наук у закладах </a:t>
            </a:r>
            <a:r>
              <a:rPr lang="ru-RU" sz="1800" b="1" dirty="0" err="1">
                <a:solidFill>
                  <a:srgbClr val="FF0000"/>
                </a:solidFill>
                <a:effectLst/>
              </a:rPr>
              <a:t>вищої</a:t>
            </a:r>
            <a:r>
              <a:rPr lang="ru-RU" sz="1800" b="1" dirty="0">
                <a:solidFill>
                  <a:srgbClr val="FF0000"/>
                </a:solidFill>
                <a:effectLst/>
              </a:rPr>
              <a:t> </a:t>
            </a:r>
            <a:r>
              <a:rPr lang="ru-RU" sz="1800" b="1" dirty="0" err="1">
                <a:solidFill>
                  <a:srgbClr val="FF0000"/>
                </a:solidFill>
                <a:effectLst/>
              </a:rPr>
              <a:t>освіти</a:t>
            </a:r>
            <a:r>
              <a:rPr lang="ru-RU" sz="1800" b="1" dirty="0">
                <a:solidFill>
                  <a:srgbClr val="FF0000"/>
                </a:solidFill>
                <a:effectLst/>
              </a:rPr>
              <a:t> (</a:t>
            </a:r>
            <a:r>
              <a:rPr lang="ru-RU" sz="1800" b="1" dirty="0" err="1">
                <a:solidFill>
                  <a:srgbClr val="FF0000"/>
                </a:solidFill>
                <a:effectLst/>
              </a:rPr>
              <a:t>наукових</a:t>
            </a:r>
            <a:r>
              <a:rPr lang="ru-RU" sz="1800" b="1" dirty="0">
                <a:solidFill>
                  <a:srgbClr val="FF0000"/>
                </a:solidFill>
                <a:effectLst/>
              </a:rPr>
              <a:t> </a:t>
            </a:r>
            <a:r>
              <a:rPr lang="ru-RU" sz="1800" b="1" dirty="0" err="1">
                <a:solidFill>
                  <a:srgbClr val="FF0000"/>
                </a:solidFill>
                <a:effectLst/>
              </a:rPr>
              <a:t>установах</a:t>
            </a:r>
            <a:r>
              <a:rPr lang="ru-RU" sz="1800" b="1" dirty="0">
                <a:solidFill>
                  <a:srgbClr val="FF0000"/>
                </a:solidFill>
                <a:effectLst/>
              </a:rPr>
              <a:t>), </a:t>
            </a:r>
            <a:r>
              <a:rPr lang="ru-RU" sz="1800" b="1" dirty="0" err="1">
                <a:solidFill>
                  <a:schemeClr val="tx1"/>
                </a:solidFill>
                <a:effectLst/>
              </a:rPr>
              <a:t>затвердженого</a:t>
            </a:r>
            <a:r>
              <a:rPr lang="ru-RU" sz="1800" b="1" dirty="0">
                <a:solidFill>
                  <a:schemeClr val="tx1"/>
                </a:solidFill>
                <a:effectLst/>
              </a:rPr>
              <a:t> </a:t>
            </a:r>
            <a:r>
              <a:rPr lang="ru-RU" sz="1800" b="1" dirty="0" err="1">
                <a:solidFill>
                  <a:schemeClr val="tx1"/>
                </a:solidFill>
                <a:effectLst/>
              </a:rPr>
              <a:t>постановою</a:t>
            </a:r>
            <a:r>
              <a:rPr lang="ru-RU" sz="1800" b="1" dirty="0">
                <a:solidFill>
                  <a:schemeClr val="tx1"/>
                </a:solidFill>
                <a:effectLst/>
              </a:rPr>
              <a:t> </a:t>
            </a:r>
            <a:r>
              <a:rPr lang="ru-RU" sz="1800" b="1" dirty="0" err="1">
                <a:solidFill>
                  <a:schemeClr val="tx1"/>
                </a:solidFill>
                <a:effectLst/>
              </a:rPr>
              <a:t>Кабінету</a:t>
            </a:r>
            <a:r>
              <a:rPr lang="ru-RU" sz="1800" b="1" dirty="0">
                <a:solidFill>
                  <a:schemeClr val="tx1"/>
                </a:solidFill>
                <a:effectLst/>
              </a:rPr>
              <a:t> </a:t>
            </a:r>
            <a:r>
              <a:rPr lang="ru-RU" sz="1800" b="1" dirty="0" err="1">
                <a:solidFill>
                  <a:schemeClr val="tx1"/>
                </a:solidFill>
                <a:effectLst/>
              </a:rPr>
              <a:t>Міністрів</a:t>
            </a:r>
            <a:r>
              <a:rPr lang="ru-RU" sz="1800" b="1" dirty="0">
                <a:solidFill>
                  <a:schemeClr val="tx1"/>
                </a:solidFill>
                <a:effectLst/>
              </a:rPr>
              <a:t> </a:t>
            </a:r>
            <a:r>
              <a:rPr lang="ru-RU" sz="1800" b="1" dirty="0" err="1">
                <a:solidFill>
                  <a:schemeClr val="tx1"/>
                </a:solidFill>
                <a:effectLst/>
              </a:rPr>
              <a:t>України</a:t>
            </a:r>
            <a:r>
              <a:rPr lang="ru-RU" sz="1800" b="1" dirty="0">
                <a:solidFill>
                  <a:schemeClr val="tx1"/>
                </a:solidFill>
                <a:effectLst/>
              </a:rPr>
              <a:t> </a:t>
            </a:r>
            <a:r>
              <a:rPr lang="ru-RU" sz="1800" b="1" dirty="0" err="1">
                <a:solidFill>
                  <a:schemeClr val="tx1"/>
                </a:solidFill>
                <a:effectLst/>
              </a:rPr>
              <a:t>від</a:t>
            </a:r>
            <a:r>
              <a:rPr lang="ru-RU" sz="1800" b="1" dirty="0">
                <a:solidFill>
                  <a:schemeClr val="tx1"/>
                </a:solidFill>
                <a:effectLst/>
              </a:rPr>
              <a:t> 23 </a:t>
            </a:r>
            <a:r>
              <a:rPr lang="ru-RU" sz="1800" b="1" dirty="0" err="1">
                <a:solidFill>
                  <a:schemeClr val="tx1"/>
                </a:solidFill>
                <a:effectLst/>
              </a:rPr>
              <a:t>березня</a:t>
            </a:r>
            <a:r>
              <a:rPr lang="ru-RU" sz="1800" b="1" dirty="0">
                <a:solidFill>
                  <a:schemeClr val="tx1"/>
                </a:solidFill>
                <a:effectLst/>
              </a:rPr>
              <a:t> 2016 року № </a:t>
            </a:r>
            <a:r>
              <a:rPr lang="ru-RU" sz="1800" b="1" dirty="0" smtClean="0">
                <a:solidFill>
                  <a:schemeClr val="tx1"/>
                </a:solidFill>
                <a:effectLst/>
              </a:rPr>
              <a:t>261: </a:t>
            </a:r>
            <a:endParaRPr lang="ru-RU" sz="1800" b="1" dirty="0">
              <a:solidFill>
                <a:schemeClr val="tx1"/>
              </a:solidFill>
              <a:effectLst/>
            </a:endParaRPr>
          </a:p>
        </p:txBody>
      </p:sp>
      <p:sp>
        <p:nvSpPr>
          <p:cNvPr id="3" name="Объект 2"/>
          <p:cNvSpPr>
            <a:spLocks noGrp="1"/>
          </p:cNvSpPr>
          <p:nvPr>
            <p:ph idx="1"/>
          </p:nvPr>
        </p:nvSpPr>
        <p:spPr>
          <a:xfrm>
            <a:off x="1043608" y="1772816"/>
            <a:ext cx="7890080" cy="4896544"/>
          </a:xfrm>
        </p:spPr>
        <p:txBody>
          <a:bodyPr>
            <a:normAutofit/>
          </a:bodyPr>
          <a:lstStyle/>
          <a:p>
            <a:pPr>
              <a:buFont typeface="Wingdings" panose="05000000000000000000" pitchFamily="2" charset="2"/>
              <a:buChar char="Ø"/>
            </a:pPr>
            <a:r>
              <a:rPr lang="uk-UA" dirty="0"/>
              <a:t>А</a:t>
            </a:r>
            <a:r>
              <a:rPr lang="ru-RU" dirty="0" err="1"/>
              <a:t>спіранти</a:t>
            </a:r>
            <a:r>
              <a:rPr lang="ru-RU" dirty="0"/>
              <a:t> </a:t>
            </a:r>
            <a:r>
              <a:rPr lang="ru-RU" dirty="0" err="1" smtClean="0"/>
              <a:t>проводять</a:t>
            </a:r>
            <a:r>
              <a:rPr lang="ru-RU" dirty="0" smtClean="0"/>
              <a:t> </a:t>
            </a:r>
            <a:r>
              <a:rPr lang="ru-RU" dirty="0" err="1"/>
              <a:t>наукові</a:t>
            </a:r>
            <a:r>
              <a:rPr lang="ru-RU" dirty="0"/>
              <a:t> </a:t>
            </a:r>
            <a:r>
              <a:rPr lang="ru-RU" dirty="0" err="1"/>
              <a:t>дослідження</a:t>
            </a:r>
            <a:r>
              <a:rPr lang="ru-RU" dirty="0"/>
              <a:t> </a:t>
            </a:r>
            <a:r>
              <a:rPr lang="ru-RU" dirty="0" err="1"/>
              <a:t>згідно</a:t>
            </a:r>
            <a:r>
              <a:rPr lang="ru-RU" dirty="0"/>
              <a:t> з </a:t>
            </a:r>
            <a:r>
              <a:rPr lang="ru-RU" dirty="0" err="1"/>
              <a:t>індивідуальним</a:t>
            </a:r>
            <a:r>
              <a:rPr lang="ru-RU" dirty="0"/>
              <a:t> планом </a:t>
            </a:r>
            <a:r>
              <a:rPr lang="ru-RU" dirty="0" err="1"/>
              <a:t>наукової</a:t>
            </a:r>
            <a:r>
              <a:rPr lang="ru-RU" dirty="0"/>
              <a:t> </a:t>
            </a:r>
            <a:r>
              <a:rPr lang="ru-RU" dirty="0" err="1"/>
              <a:t>роботи</a:t>
            </a:r>
            <a:r>
              <a:rPr lang="ru-RU" dirty="0"/>
              <a:t>, в </a:t>
            </a:r>
            <a:r>
              <a:rPr lang="ru-RU" dirty="0" err="1"/>
              <a:t>якому</a:t>
            </a:r>
            <a:r>
              <a:rPr lang="ru-RU" dirty="0"/>
              <a:t> </a:t>
            </a:r>
            <a:r>
              <a:rPr lang="ru-RU" dirty="0" err="1"/>
              <a:t>визначаються</a:t>
            </a:r>
            <a:r>
              <a:rPr lang="ru-RU" dirty="0"/>
              <a:t> </a:t>
            </a:r>
            <a:r>
              <a:rPr lang="ru-RU" dirty="0" err="1"/>
              <a:t>зміст</a:t>
            </a:r>
            <a:r>
              <a:rPr lang="ru-RU" dirty="0"/>
              <a:t>, строки </a:t>
            </a:r>
            <a:r>
              <a:rPr lang="ru-RU" dirty="0" err="1"/>
              <a:t>виконання</a:t>
            </a:r>
            <a:r>
              <a:rPr lang="ru-RU" dirty="0"/>
              <a:t> та </a:t>
            </a:r>
            <a:r>
              <a:rPr lang="ru-RU" dirty="0" err="1"/>
              <a:t>обсяг</a:t>
            </a:r>
            <a:r>
              <a:rPr lang="ru-RU" dirty="0"/>
              <a:t> </a:t>
            </a:r>
            <a:r>
              <a:rPr lang="ru-RU" dirty="0" err="1"/>
              <a:t>наукових</a:t>
            </a:r>
            <a:r>
              <a:rPr lang="ru-RU" dirty="0"/>
              <a:t> </a:t>
            </a:r>
            <a:r>
              <a:rPr lang="ru-RU" dirty="0" err="1"/>
              <a:t>робіт</a:t>
            </a:r>
            <a:r>
              <a:rPr lang="ru-RU" dirty="0"/>
              <a:t>, а </a:t>
            </a:r>
            <a:r>
              <a:rPr lang="ru-RU" dirty="0" err="1"/>
              <a:t>також</a:t>
            </a:r>
            <a:r>
              <a:rPr lang="ru-RU" dirty="0"/>
              <a:t> </a:t>
            </a:r>
            <a:r>
              <a:rPr lang="ru-RU" b="1" dirty="0" err="1"/>
              <a:t>запланований</a:t>
            </a:r>
            <a:r>
              <a:rPr lang="ru-RU" b="1" dirty="0"/>
              <a:t> строк </a:t>
            </a:r>
            <a:r>
              <a:rPr lang="ru-RU" b="1" dirty="0" err="1"/>
              <a:t>захисту</a:t>
            </a:r>
            <a:r>
              <a:rPr lang="ru-RU" b="1" dirty="0"/>
              <a:t> </a:t>
            </a:r>
            <a:r>
              <a:rPr lang="ru-RU" b="1" dirty="0" err="1"/>
              <a:t>дисертації</a:t>
            </a:r>
            <a:r>
              <a:rPr lang="ru-RU" b="1" dirty="0"/>
              <a:t> </a:t>
            </a:r>
            <a:r>
              <a:rPr lang="ru-RU" b="1" dirty="0" err="1">
                <a:solidFill>
                  <a:srgbClr val="C00000"/>
                </a:solidFill>
              </a:rPr>
              <a:t>протягом</a:t>
            </a:r>
            <a:r>
              <a:rPr lang="ru-RU" b="1" dirty="0">
                <a:solidFill>
                  <a:srgbClr val="C00000"/>
                </a:solidFill>
              </a:rPr>
              <a:t> строку </a:t>
            </a:r>
            <a:r>
              <a:rPr lang="ru-RU" b="1" dirty="0" err="1">
                <a:solidFill>
                  <a:srgbClr val="C00000"/>
                </a:solidFill>
              </a:rPr>
              <a:t>підготовки</a:t>
            </a:r>
            <a:r>
              <a:rPr lang="ru-RU" b="1" dirty="0">
                <a:solidFill>
                  <a:srgbClr val="C00000"/>
                </a:solidFill>
              </a:rPr>
              <a:t> в </a:t>
            </a:r>
            <a:r>
              <a:rPr lang="ru-RU" b="1" dirty="0" err="1" smtClean="0">
                <a:solidFill>
                  <a:srgbClr val="C00000"/>
                </a:solidFill>
              </a:rPr>
              <a:t>аспірантурі</a:t>
            </a:r>
            <a:r>
              <a:rPr lang="ru-RU" b="1" dirty="0" smtClean="0"/>
              <a:t>.</a:t>
            </a:r>
            <a:endParaRPr lang="ru-RU" b="1" dirty="0"/>
          </a:p>
        </p:txBody>
      </p:sp>
    </p:spTree>
    <p:extLst>
      <p:ext uri="{BB962C8B-B14F-4D97-AF65-F5344CB8AC3E}">
        <p14:creationId xmlns="" xmlns:p14="http://schemas.microsoft.com/office/powerpoint/2010/main" val="804342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82296" indent="0">
              <a:buNone/>
            </a:pPr>
            <a:endParaRPr lang="ru-RU" dirty="0"/>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8333" t="20622" r="26067" b="7674"/>
          <a:stretch/>
        </p:blipFill>
        <p:spPr bwMode="auto">
          <a:xfrm>
            <a:off x="1115616" y="0"/>
            <a:ext cx="7920880" cy="68149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42521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err="1" smtClean="0">
                <a:solidFill>
                  <a:srgbClr val="0070C0"/>
                </a:solidFill>
                <a:effectLst/>
              </a:rPr>
              <a:t>Відповідно</a:t>
            </a:r>
            <a:r>
              <a:rPr lang="ru-RU" sz="2000" b="1" dirty="0" smtClean="0">
                <a:solidFill>
                  <a:srgbClr val="0070C0"/>
                </a:solidFill>
                <a:effectLst/>
              </a:rPr>
              <a:t> </a:t>
            </a:r>
            <a:r>
              <a:rPr lang="ru-RU" sz="2000" b="1" dirty="0">
                <a:solidFill>
                  <a:srgbClr val="0070C0"/>
                </a:solidFill>
                <a:effectLst/>
              </a:rPr>
              <a:t>до пункту 25 </a:t>
            </a:r>
            <a:r>
              <a:rPr lang="ru-RU" sz="2000" b="1" dirty="0" smtClean="0">
                <a:solidFill>
                  <a:srgbClr val="0070C0"/>
                </a:solidFill>
                <a:effectLst/>
              </a:rPr>
              <a:t>Порядку: </a:t>
            </a:r>
            <a:endParaRPr lang="ru-RU" sz="2000" b="1" dirty="0">
              <a:solidFill>
                <a:srgbClr val="0070C0"/>
              </a:solidFill>
              <a:effectLst/>
            </a:endParaRPr>
          </a:p>
        </p:txBody>
      </p:sp>
      <p:sp>
        <p:nvSpPr>
          <p:cNvPr id="3" name="Объект 2"/>
          <p:cNvSpPr>
            <a:spLocks noGrp="1"/>
          </p:cNvSpPr>
          <p:nvPr>
            <p:ph idx="1"/>
          </p:nvPr>
        </p:nvSpPr>
        <p:spPr/>
        <p:txBody>
          <a:bodyPr>
            <a:normAutofit fontScale="62500" lnSpcReduction="20000"/>
          </a:bodyPr>
          <a:lstStyle/>
          <a:p>
            <a:pPr>
              <a:buNone/>
            </a:pPr>
            <a:r>
              <a:rPr lang="uk-UA" dirty="0" smtClean="0"/>
              <a:t>      </a:t>
            </a:r>
            <a:r>
              <a:rPr lang="uk-UA" b="1" dirty="0" smtClean="0">
                <a:solidFill>
                  <a:srgbClr val="FF0000"/>
                </a:solidFill>
              </a:rPr>
              <a:t>Не пізніше ніж протягом дев’яти місяців до завершення нормативного строку навчання </a:t>
            </a:r>
            <a:r>
              <a:rPr lang="uk-UA" b="1" u="sng" dirty="0" smtClean="0">
                <a:solidFill>
                  <a:srgbClr val="FF0000"/>
                </a:solidFill>
              </a:rPr>
              <a:t>за акредитованою освітньо-науковою програмою</a:t>
            </a:r>
            <a:r>
              <a:rPr lang="uk-UA" u="sng" dirty="0" smtClean="0"/>
              <a:t> </a:t>
            </a:r>
            <a:r>
              <a:rPr lang="uk-UA" dirty="0" smtClean="0"/>
              <a:t>здобувач:</a:t>
            </a:r>
          </a:p>
          <a:p>
            <a:r>
              <a:rPr lang="uk-UA" b="1" dirty="0" smtClean="0"/>
              <a:t>отримує довідку про виконання освітньо-наукової програми і висновок наукового керівника </a:t>
            </a:r>
            <a:r>
              <a:rPr lang="uk-UA" dirty="0" smtClean="0"/>
              <a:t>(керівників) з оцінкою роботи здобувача у процесі підготовки дисертації та виконання індивідуального плану наукової роботи та індивідуального навчального плану;</a:t>
            </a:r>
          </a:p>
          <a:p>
            <a:r>
              <a:rPr lang="uk-UA" b="1" dirty="0" smtClean="0"/>
              <a:t>звертається до структурного підрозділу закладу</a:t>
            </a:r>
            <a:r>
              <a:rPr lang="uk-UA" dirty="0" smtClean="0"/>
              <a:t>, що виконує відповідну освітньо-наукову програму та здійснює підготовку здобувача, </a:t>
            </a:r>
            <a:r>
              <a:rPr lang="uk-UA" b="1" dirty="0" smtClean="0"/>
              <a:t>з письмовою заявою про отримання висновку про наукову новизну, теоретичне та практичне значення результатів дисертації</a:t>
            </a:r>
            <a:r>
              <a:rPr lang="uk-UA" dirty="0" smtClean="0"/>
              <a:t>. До заяви додаються дисертація в друкованому вигляді та електронній формі, наукові публікації (або їх копії), в яких висвітлено наукові результати дисертації, довідка про виконання освітньо-наукової програми та висновок наукового керівника (керівників).</a:t>
            </a:r>
            <a:endParaRPr lang="uk-UA" dirty="0"/>
          </a:p>
        </p:txBody>
      </p:sp>
    </p:spTree>
    <p:extLst>
      <p:ext uri="{BB962C8B-B14F-4D97-AF65-F5344CB8AC3E}">
        <p14:creationId xmlns="" xmlns:p14="http://schemas.microsoft.com/office/powerpoint/2010/main" val="4096807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solidFill>
                  <a:srgbClr val="FF0000"/>
                </a:solidFill>
              </a:rPr>
              <a:t/>
            </a:r>
            <a:br>
              <a:rPr lang="uk-UA" b="1" dirty="0" smtClean="0">
                <a:solidFill>
                  <a:srgbClr val="FF0000"/>
                </a:solidFill>
              </a:rPr>
            </a:br>
            <a:r>
              <a:rPr lang="uk-UA" b="1" dirty="0" smtClean="0">
                <a:solidFill>
                  <a:srgbClr val="FF0000"/>
                </a:solidFill>
              </a:rPr>
              <a:t>ПОРЯДОК ДІЙ АСПІРАНТА </a:t>
            </a:r>
            <a:br>
              <a:rPr lang="uk-UA" b="1" dirty="0" smtClean="0">
                <a:solidFill>
                  <a:srgbClr val="FF0000"/>
                </a:solidFill>
              </a:rPr>
            </a:br>
            <a:endParaRPr lang="uk-UA" dirty="0"/>
          </a:p>
        </p:txBody>
      </p:sp>
      <p:sp>
        <p:nvSpPr>
          <p:cNvPr id="3" name="Содержимое 2"/>
          <p:cNvSpPr>
            <a:spLocks noGrp="1"/>
          </p:cNvSpPr>
          <p:nvPr>
            <p:ph idx="1"/>
          </p:nvPr>
        </p:nvSpPr>
        <p:spPr/>
        <p:txBody>
          <a:bodyPr/>
          <a:lstStyle/>
          <a:p>
            <a:pPr algn="ctr">
              <a:buNone/>
            </a:pPr>
            <a:r>
              <a:rPr lang="uk-UA" dirty="0" smtClean="0"/>
              <a:t>У ПІДГОТОВЦІ ДЛЯ ОТРИМАННЯ </a:t>
            </a:r>
            <a:r>
              <a:rPr lang="uk-UA" b="1" dirty="0" smtClean="0"/>
              <a:t>ВИСНОВКУ ПРО НАУКОВУ НОВИЗНУ І ПРАКТИЧНЕ ЗНАЧЕННЯ ОТРИМАНИХ РЕЗУЛЬТАТІВ </a:t>
            </a:r>
            <a:r>
              <a:rPr lang="uk-UA" dirty="0" smtClean="0"/>
              <a:t>ТА </a:t>
            </a:r>
            <a:r>
              <a:rPr lang="uk-UA" b="1" dirty="0" smtClean="0"/>
              <a:t>ЗАХИСТУ ДИСЕРТАЦІЇ </a:t>
            </a:r>
          </a:p>
          <a:p>
            <a:pPr algn="ctr">
              <a:buNone/>
            </a:pPr>
            <a:r>
              <a:rPr lang="uk-UA" dirty="0" smtClean="0"/>
              <a:t>У РАЗОВІЙ СПЕЦРАДІ </a:t>
            </a:r>
          </a:p>
          <a:p>
            <a:pPr algn="ctr">
              <a:buNone/>
            </a:pPr>
            <a:r>
              <a:rPr lang="uk-UA" dirty="0" smtClean="0"/>
              <a:t>ЧНУ ІМЕНІЮ ЮРІЯ ФЕДЬКОВИЧА</a:t>
            </a:r>
            <a:endParaRPr lang="uk-UA"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1863</TotalTime>
  <Words>2943</Words>
  <Application>Microsoft Office PowerPoint</Application>
  <PresentationFormat>Экран (4:3)</PresentationFormat>
  <Paragraphs>251</Paragraphs>
  <Slides>49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Солнцестояние</vt:lpstr>
      <vt:lpstr>Атестація PhD 2024</vt:lpstr>
      <vt:lpstr>Слайд 2</vt:lpstr>
      <vt:lpstr>Слайд 3</vt:lpstr>
      <vt:lpstr>Відповідно до п.3 ПОРЯДКУ присудження ступеня доктора філософії та скасування рішення разової спеціалізованої вченої ради  закладу вищої освіти, наукової установи  про присудження ступеня доктора філософії:</vt:lpstr>
      <vt:lpstr>Слайд 5</vt:lpstr>
      <vt:lpstr>Відповідно до пункту 10 Порядку підготовки здобувачів вищої освіти ступеня доктора філософії та доктора наук у закладах вищої освіти (наукових установах), затвердженого постановою Кабінету Міністрів України від 23 березня 2016 року № 261: </vt:lpstr>
      <vt:lpstr>Слайд 7</vt:lpstr>
      <vt:lpstr>Відповідно до пункту 25 Порядку: </vt:lpstr>
      <vt:lpstr> ПОРЯДОК ДІЙ АСПІРАНТА  </vt:lpstr>
      <vt:lpstr>за 9 місяців  до завершення терміну навчання</vt:lpstr>
      <vt:lpstr>Наукові результати дисертації мають бути висвітлені не менше ніж у трьох наукових публікаціях, до яких зараховуються: </vt:lpstr>
      <vt:lpstr>Слайд 12</vt:lpstr>
      <vt:lpstr>Слайд 13</vt:lpstr>
      <vt:lpstr>Слайд 14</vt:lpstr>
      <vt:lpstr>Слайд 15</vt:lpstr>
      <vt:lpstr>Слайд 16</vt:lpstr>
      <vt:lpstr>Спеціалізована разова рада </vt:lpstr>
      <vt:lpstr>Особа не може входити до складу разової ради у разі, коли вона:</vt:lpstr>
      <vt:lpstr>УВАГА !!!!!</vt:lpstr>
      <vt:lpstr>Компетентність членів разової ради за тематикою дослідження здобувача визначається наявністю не менше трьох наукових публікацій за тематикою дослідження здобувача за умови їх опублікування протягом останніх п’яти років до дня утворення разової ради та після присудження вченому ступеня доктора філософії (кандидата наук)</vt:lpstr>
      <vt:lpstr>Слайд 21</vt:lpstr>
      <vt:lpstr>Слайд 22</vt:lpstr>
      <vt:lpstr>ЗРАЗОК ОФОРМЛЕННЯ ДАНИХ ПРО АСПІРАНТА ТА  ПОТЕНЦІЙНИХ ЧЛЕНІВ РАДИ  ДЛЯ ПЕРЕВІРКИ ВІДПОВІДНОСТІ ЇХ ПУБЛІКАЦІЙ  ТЕМАТИЦІ ДОСЛІДЖЕННЯ АСПІРАНТА:</vt:lpstr>
      <vt:lpstr>Дані потенційного члена ради:</vt:lpstr>
      <vt:lpstr>Атестація на кафедрі та раді факультету/НН інституту  </vt:lpstr>
      <vt:lpstr>Слайд 26</vt:lpstr>
      <vt:lpstr>Слайд 27</vt:lpstr>
      <vt:lpstr>Слайд 28</vt:lpstr>
      <vt:lpstr>Заява на ім’я завідувача кафедри, що реалізує відповідну освітньо-наукову програму та/або здійснює підготовку здобувача, щодо перевірки на відповідність виконаної дисертації та наукових публікацій діючим нормативним вимогам (Додаток 1):</vt:lpstr>
      <vt:lpstr>Здобувач передає копії заяви, завізованої завідувачем кафедри, та:  </vt:lpstr>
      <vt:lpstr>Слайд 31</vt:lpstr>
      <vt:lpstr> За результатами розгляду поданих документів  відповідними працівниками готуються такі довідки: </vt:lpstr>
      <vt:lpstr> Заява про отримання довідки про виконання ОНП (завідувачу аспірантури) </vt:lpstr>
      <vt:lpstr>Заява (Додаток 5) про отримання висновку про наукову новизну, теоретичне та практичне значення результатів дисертації</vt:lpstr>
      <vt:lpstr>Слайд 35</vt:lpstr>
      <vt:lpstr>Слайд 36</vt:lpstr>
      <vt:lpstr>Слайд 37</vt:lpstr>
      <vt:lpstr>Слайд 38</vt:lpstr>
      <vt:lpstr>Слайд 39</vt:lpstr>
      <vt:lpstr>Заява на ім’я голови ВР університету про утворення разової спецради (Додаток 9) </vt:lpstr>
      <vt:lpstr>Слайд 41</vt:lpstr>
      <vt:lpstr>Слайд 42</vt:lpstr>
      <vt:lpstr>Слайд 43</vt:lpstr>
      <vt:lpstr>Слайд 44</vt:lpstr>
      <vt:lpstr>УХВАЛЕННЯ РІШЕННЯ ПРО ВИДАЧУ ДИПЛОМА ДОКТОРА ФІЛОСОФІЇ</vt:lpstr>
      <vt:lpstr>Корисні посилання </vt:lpstr>
      <vt:lpstr>Відповідно до пункту 29 Порядку: </vt:lpstr>
      <vt:lpstr> </vt:lpstr>
      <vt:lpstr>Слайд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Інна</cp:lastModifiedBy>
  <cp:revision>109</cp:revision>
  <dcterms:created xsi:type="dcterms:W3CDTF">2023-10-17T07:38:17Z</dcterms:created>
  <dcterms:modified xsi:type="dcterms:W3CDTF">2024-12-04T11:20:44Z</dcterms:modified>
</cp:coreProperties>
</file>