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media/image14.jpg" ContentType="image/png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79" r:id="rId4"/>
    <p:sldId id="282" r:id="rId5"/>
    <p:sldId id="283" r:id="rId6"/>
    <p:sldId id="285" r:id="rId7"/>
    <p:sldId id="297" r:id="rId8"/>
    <p:sldId id="286" r:id="rId9"/>
    <p:sldId id="300" r:id="rId10"/>
    <p:sldId id="289" r:id="rId11"/>
    <p:sldId id="298" r:id="rId12"/>
    <p:sldId id="288" r:id="rId13"/>
    <p:sldId id="301" r:id="rId14"/>
    <p:sldId id="287" r:id="rId15"/>
    <p:sldId id="303" r:id="rId16"/>
    <p:sldId id="302" r:id="rId17"/>
    <p:sldId id="304" r:id="rId18"/>
    <p:sldId id="284" r:id="rId19"/>
    <p:sldId id="305" r:id="rId20"/>
    <p:sldId id="309" r:id="rId21"/>
    <p:sldId id="291" r:id="rId22"/>
    <p:sldId id="306" r:id="rId23"/>
    <p:sldId id="308" r:id="rId24"/>
    <p:sldId id="292" r:id="rId25"/>
    <p:sldId id="310" r:id="rId26"/>
    <p:sldId id="293" r:id="rId27"/>
    <p:sldId id="317" r:id="rId28"/>
    <p:sldId id="315" r:id="rId29"/>
    <p:sldId id="316" r:id="rId30"/>
    <p:sldId id="314" r:id="rId31"/>
    <p:sldId id="318" r:id="rId32"/>
    <p:sldId id="319" r:id="rId33"/>
    <p:sldId id="320" r:id="rId34"/>
    <p:sldId id="321" r:id="rId35"/>
    <p:sldId id="322" r:id="rId36"/>
    <p:sldId id="268" r:id="rId37"/>
    <p:sldId id="272" r:id="rId38"/>
  </p:sldIdLst>
  <p:sldSz cx="18288000" cy="10287000"/>
  <p:notesSz cx="6858000" cy="9144000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Cambria" panose="02040503050406030204" pitchFamily="18" charset="0"/>
      <p:regular r:id="rId44"/>
      <p:bold r:id="rId45"/>
      <p:italic r:id="rId46"/>
      <p:boldItalic r:id="rId47"/>
    </p:embeddedFont>
    <p:embeddedFont>
      <p:font typeface="Century" panose="02040604050505020304" pitchFamily="18" charset="0"/>
      <p:regular r:id="rId48"/>
    </p:embeddedFont>
    <p:embeddedFont>
      <p:font typeface="Constantia" panose="02030602050306030303" pitchFamily="18" charset="0"/>
      <p:regular r:id="rId49"/>
      <p:bold r:id="rId50"/>
      <p:italic r:id="rId51"/>
      <p:boldItalic r:id="rId5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26C0"/>
    <a:srgbClr val="DF7A0B"/>
    <a:srgbClr val="DFDA21"/>
    <a:srgbClr val="B47B4C"/>
    <a:srgbClr val="E5D5C1"/>
    <a:srgbClr val="CFB18D"/>
    <a:srgbClr val="E7D9C7"/>
    <a:srgbClr val="C7A57B"/>
    <a:srgbClr val="F9F5F1"/>
    <a:srgbClr val="FAF7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00" autoAdjust="0"/>
    <p:restoredTop sz="85009" autoAdjust="0"/>
  </p:normalViewPr>
  <p:slideViewPr>
    <p:cSldViewPr>
      <p:cViewPr varScale="1">
        <p:scale>
          <a:sx n="38" d="100"/>
          <a:sy n="38" d="100"/>
        </p:scale>
        <p:origin x="126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onstantia" panose="02030602050306030303" pitchFamily="18" charset="0"/>
                <a:ea typeface="+mn-ea"/>
                <a:cs typeface="+mn-cs"/>
              </a:defRPr>
            </a:pPr>
            <a:r>
              <a:rPr lang="uk-UA" sz="2400" dirty="0">
                <a:latin typeface="Constantia" panose="02030602050306030303" pitchFamily="18" charset="0"/>
              </a:rPr>
              <a:t>Результати акредитації станом на 23.06.2025 р.</a:t>
            </a:r>
          </a:p>
        </c:rich>
      </c:tx>
      <c:layout>
        <c:manualLayout>
          <c:xMode val="edge"/>
          <c:yMode val="edge"/>
          <c:x val="0.1913392431381406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onstantia" panose="02030602050306030303" pitchFamily="18" charset="0"/>
              <a:ea typeface="+mn-ea"/>
              <a:cs typeface="+mn-cs"/>
            </a:defRPr>
          </a:pPr>
          <a:endParaRPr lang="LID4096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Отримані сертифікати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1C5-4574-B167-DD194B56913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1C5-4574-B167-DD194B569139}"/>
              </c:ext>
            </c:extLst>
          </c:dPt>
          <c:cat>
            <c:strRef>
              <c:f>Лист1!$A$2:$A$3</c:f>
              <c:strCache>
                <c:ptCount val="2"/>
                <c:pt idx="0">
                  <c:v>Акредитація</c:v>
                </c:pt>
                <c:pt idx="1">
                  <c:v>Умовна акредитація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1C5-4574-B167-DD194B5691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onstantia" panose="02030602050306030303" pitchFamily="18" charset="0"/>
                <a:ea typeface="+mn-ea"/>
                <a:cs typeface="+mn-cs"/>
              </a:defRPr>
            </a:pPr>
            <a:r>
              <a:rPr lang="uk-UA" sz="2400" dirty="0">
                <a:latin typeface="Constantia" panose="02030602050306030303" pitchFamily="18" charset="0"/>
              </a:rPr>
              <a:t>Результати акредитації станом на 23.06.2025 р.</a:t>
            </a:r>
          </a:p>
        </c:rich>
      </c:tx>
      <c:layout>
        <c:manualLayout>
          <c:xMode val="edge"/>
          <c:yMode val="edge"/>
          <c:x val="0"/>
          <c:y val="2.71741339903054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onstantia" panose="02030602050306030303" pitchFamily="18" charset="0"/>
              <a:ea typeface="+mn-ea"/>
              <a:cs typeface="+mn-cs"/>
            </a:defRPr>
          </a:pPr>
          <a:endParaRPr lang="LID4096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Отримані сертифікати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1C5-4574-B167-DD194B56913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1C5-4574-B167-DD194B569139}"/>
              </c:ext>
            </c:extLst>
          </c:dPt>
          <c:cat>
            <c:strRef>
              <c:f>Лист1!$A$2:$A$3</c:f>
              <c:strCache>
                <c:ptCount val="2"/>
                <c:pt idx="0">
                  <c:v>Акредитація</c:v>
                </c:pt>
                <c:pt idx="1">
                  <c:v>Умовна акредитація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81.5</c:v>
                </c:pt>
                <c:pt idx="1">
                  <c:v>19.5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1C5-4574-B167-DD194B5691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C7E94-AD0D-480A-83BA-83D6D6F923B2}" type="datetimeFigureOut">
              <a:rPr lang="uk-UA" smtClean="0"/>
              <a:t>23.06.2025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E8B8F-42CB-43B8-91B2-471246740A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4257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E8B8F-42CB-43B8-91B2-471246740A34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40304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E8B8F-42CB-43B8-91B2-471246740A34}" type="slidenum">
              <a:rPr lang="uk-UA" smtClean="0"/>
              <a:t>25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0612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E8B8F-42CB-43B8-91B2-471246740A34}" type="slidenum">
              <a:rPr lang="uk-UA" smtClean="0"/>
              <a:t>27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97884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E8B8F-42CB-43B8-91B2-471246740A34}" type="slidenum">
              <a:rPr lang="uk-UA" smtClean="0"/>
              <a:t>31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61476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E8B8F-42CB-43B8-91B2-471246740A34}" type="slidenum">
              <a:rPr lang="uk-UA" smtClean="0"/>
              <a:t>32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33873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E8B8F-42CB-43B8-91B2-471246740A34}" type="slidenum">
              <a:rPr lang="uk-UA" smtClean="0"/>
              <a:t>33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24968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E8B8F-42CB-43B8-91B2-471246740A34}" type="slidenum">
              <a:rPr lang="uk-UA" smtClean="0"/>
              <a:t>34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73161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E8B8F-42CB-43B8-91B2-471246740A34}" type="slidenum">
              <a:rPr lang="uk-UA" smtClean="0"/>
              <a:t>35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8072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E8B8F-42CB-43B8-91B2-471246740A34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323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E8B8F-42CB-43B8-91B2-471246740A34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4558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E8B8F-42CB-43B8-91B2-471246740A34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6591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E8B8F-42CB-43B8-91B2-471246740A34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9396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E8B8F-42CB-43B8-91B2-471246740A34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9037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E8B8F-42CB-43B8-91B2-471246740A34}" type="slidenum">
              <a:rPr lang="uk-UA" smtClean="0"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4034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E8B8F-42CB-43B8-91B2-471246740A34}" type="slidenum">
              <a:rPr lang="uk-UA" smtClean="0"/>
              <a:t>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7916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E8B8F-42CB-43B8-91B2-471246740A34}" type="slidenum">
              <a:rPr lang="uk-UA" smtClean="0"/>
              <a:t>23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2566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microsoft.com/office/2007/relationships/hdphoto" Target="../media/hdphoto1.wdp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microsoft.com/office/2007/relationships/hdphoto" Target="../media/hdphoto1.wdp"/><Relationship Id="rId7" Type="http://schemas.openxmlformats.org/officeDocument/2006/relationships/image" Target="../media/image12.jf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microsoft.com/office/2007/relationships/hdphoto" Target="../media/hdphoto1.wdp"/><Relationship Id="rId7" Type="http://schemas.openxmlformats.org/officeDocument/2006/relationships/image" Target="../media/image12.jf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microsoft.com/office/2007/relationships/hdphoto" Target="../media/hdphoto1.wdp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microsoft.com/office/2007/relationships/hdphoto" Target="../media/hdphoto1.wdp"/><Relationship Id="rId7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microsoft.com/office/2007/relationships/hdphoto" Target="../media/hdphoto1.wdp"/><Relationship Id="rId7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microsoft.com/office/2007/relationships/hdphoto" Target="../media/hdphoto1.wdp"/><Relationship Id="rId7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chart" Target="../charts/char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15.jp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16.jp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17.jp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18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4"/>
          <p:cNvSpPr txBox="1"/>
          <p:nvPr/>
        </p:nvSpPr>
        <p:spPr>
          <a:xfrm>
            <a:off x="8723170" y="9133395"/>
            <a:ext cx="2068534" cy="218787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7" name="Freeform 21">
            <a:extLst>
              <a:ext uri="{FF2B5EF4-FFF2-40B4-BE49-F238E27FC236}">
                <a16:creationId xmlns:a16="http://schemas.microsoft.com/office/drawing/2014/main" id="{A122EFAC-32D7-1BD2-9FE2-7DE93CC0D922}"/>
              </a:ext>
            </a:extLst>
          </p:cNvPr>
          <p:cNvSpPr/>
          <p:nvPr/>
        </p:nvSpPr>
        <p:spPr>
          <a:xfrm>
            <a:off x="2276" y="0"/>
            <a:ext cx="1521725" cy="1485900"/>
          </a:xfrm>
          <a:custGeom>
            <a:avLst/>
            <a:gdLst/>
            <a:ahLst/>
            <a:cxnLst/>
            <a:rect l="l" t="t" r="r" b="b"/>
            <a:pathLst>
              <a:path w="2451097" h="2424741">
                <a:moveTo>
                  <a:pt x="0" y="0"/>
                </a:moveTo>
                <a:lnTo>
                  <a:pt x="2451096" y="0"/>
                </a:lnTo>
                <a:lnTo>
                  <a:pt x="2451096" y="2424741"/>
                </a:lnTo>
                <a:lnTo>
                  <a:pt x="0" y="24247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TextBox 25">
            <a:extLst>
              <a:ext uri="{FF2B5EF4-FFF2-40B4-BE49-F238E27FC236}">
                <a16:creationId xmlns:a16="http://schemas.microsoft.com/office/drawing/2014/main" id="{11DE4A80-0BFE-264A-4A5F-D1AE7FCD3139}"/>
              </a:ext>
            </a:extLst>
          </p:cNvPr>
          <p:cNvSpPr txBox="1"/>
          <p:nvPr/>
        </p:nvSpPr>
        <p:spPr>
          <a:xfrm>
            <a:off x="2284752" y="1347961"/>
            <a:ext cx="9373848" cy="60914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487"/>
              </a:lnSpc>
            </a:pPr>
            <a:r>
              <a:rPr lang="uk-UA" sz="9600" b="1" dirty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  <a:ea typeface="Cambria" panose="02040503050406030204" pitchFamily="18" charset="0"/>
                <a:cs typeface="Garet Bold"/>
                <a:sym typeface="Garet Bold"/>
              </a:rPr>
              <a:t>Аналіз результатів акредитацій у ІІ семестрі 2024/2025 </a:t>
            </a:r>
            <a:r>
              <a:rPr lang="uk-UA" sz="9600" b="1" dirty="0" err="1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  <a:ea typeface="Cambria" panose="02040503050406030204" pitchFamily="18" charset="0"/>
                <a:cs typeface="Garet Bold"/>
                <a:sym typeface="Garet Bold"/>
              </a:rPr>
              <a:t>н.р</a:t>
            </a:r>
            <a:r>
              <a:rPr lang="uk-UA" sz="9600" b="1" dirty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  <a:ea typeface="Cambria" panose="02040503050406030204" pitchFamily="18" charset="0"/>
                <a:cs typeface="Garet Bold"/>
                <a:sym typeface="Garet Bold"/>
              </a:rPr>
              <a:t>.</a:t>
            </a:r>
            <a:endParaRPr lang="en-US" sz="9600" b="1" dirty="0">
              <a:solidFill>
                <a:schemeClr val="accent2">
                  <a:lumMod val="50000"/>
                </a:schemeClr>
              </a:solidFill>
              <a:latin typeface="Century" panose="02040604050505020304" pitchFamily="18" charset="0"/>
              <a:ea typeface="Cambria" panose="02040503050406030204" pitchFamily="18" charset="0"/>
              <a:cs typeface="Garet Bold"/>
              <a:sym typeface="Garet Bold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0693643-FD13-05CD-4A55-61603460F2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 r="1117"/>
          <a:stretch/>
        </p:blipFill>
        <p:spPr bwMode="auto">
          <a:xfrm>
            <a:off x="1491393" y="9542855"/>
            <a:ext cx="9324000" cy="7750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" name="Group 4"/>
          <p:cNvGrpSpPr/>
          <p:nvPr/>
        </p:nvGrpSpPr>
        <p:grpSpPr>
          <a:xfrm>
            <a:off x="17440274" y="7109187"/>
            <a:ext cx="847725" cy="3177813"/>
            <a:chOff x="0" y="0"/>
            <a:chExt cx="812800" cy="251086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2510865"/>
            </a:xfrm>
            <a:custGeom>
              <a:avLst/>
              <a:gdLst/>
              <a:ahLst/>
              <a:cxnLst/>
              <a:rect l="l" t="t" r="r" b="b"/>
              <a:pathLst>
                <a:path w="812800" h="2510865">
                  <a:moveTo>
                    <a:pt x="0" y="0"/>
                  </a:moveTo>
                  <a:lnTo>
                    <a:pt x="812800" y="0"/>
                  </a:lnTo>
                  <a:lnTo>
                    <a:pt x="812800" y="2510865"/>
                  </a:lnTo>
                  <a:lnTo>
                    <a:pt x="0" y="2510865"/>
                  </a:lnTo>
                  <a:close/>
                </a:path>
              </a:pathLst>
            </a:custGeom>
            <a:solidFill>
              <a:srgbClr val="97673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25489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" y="114300"/>
            <a:ext cx="1524000" cy="10172700"/>
            <a:chOff x="0" y="0"/>
            <a:chExt cx="446365" cy="2709333"/>
          </a:xfrm>
          <a:solidFill>
            <a:srgbClr val="C19B6D"/>
          </a:solidFill>
        </p:grpSpPr>
        <p:sp>
          <p:nvSpPr>
            <p:cNvPr id="14" name="Freeform 14"/>
            <p:cNvSpPr/>
            <p:nvPr/>
          </p:nvSpPr>
          <p:spPr>
            <a:xfrm>
              <a:off x="0" y="0"/>
              <a:ext cx="446365" cy="2709333"/>
            </a:xfrm>
            <a:custGeom>
              <a:avLst/>
              <a:gdLst/>
              <a:ahLst/>
              <a:cxnLst/>
              <a:rect l="l" t="t" r="r" b="b"/>
              <a:pathLst>
                <a:path w="446365" h="2709333">
                  <a:moveTo>
                    <a:pt x="223183" y="0"/>
                  </a:moveTo>
                  <a:lnTo>
                    <a:pt x="223183" y="0"/>
                  </a:lnTo>
                  <a:cubicBezTo>
                    <a:pt x="282374" y="0"/>
                    <a:pt x="339142" y="23514"/>
                    <a:pt x="380996" y="65369"/>
                  </a:cubicBezTo>
                  <a:cubicBezTo>
                    <a:pt x="422851" y="107224"/>
                    <a:pt x="446365" y="163991"/>
                    <a:pt x="446365" y="223183"/>
                  </a:cubicBezTo>
                  <a:lnTo>
                    <a:pt x="446365" y="2486151"/>
                  </a:lnTo>
                  <a:cubicBezTo>
                    <a:pt x="446365" y="2609411"/>
                    <a:pt x="346443" y="2709333"/>
                    <a:pt x="223183" y="2709333"/>
                  </a:cubicBezTo>
                  <a:lnTo>
                    <a:pt x="223183" y="2709333"/>
                  </a:lnTo>
                  <a:cubicBezTo>
                    <a:pt x="99922" y="2709333"/>
                    <a:pt x="0" y="2609411"/>
                    <a:pt x="0" y="2486151"/>
                  </a:cubicBezTo>
                  <a:lnTo>
                    <a:pt x="0" y="223183"/>
                  </a:lnTo>
                  <a:cubicBezTo>
                    <a:pt x="0" y="99922"/>
                    <a:pt x="99922" y="0"/>
                    <a:pt x="223183" y="0"/>
                  </a:cubicBezTo>
                  <a:close/>
                </a:path>
              </a:pathLst>
            </a:custGeom>
            <a:grpFill/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446365" cy="27474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21">
            <a:extLst>
              <a:ext uri="{FF2B5EF4-FFF2-40B4-BE49-F238E27FC236}">
                <a16:creationId xmlns:a16="http://schemas.microsoft.com/office/drawing/2014/main" id="{B76F280F-FDDB-2E69-6EC2-18331280FBCD}"/>
              </a:ext>
            </a:extLst>
          </p:cNvPr>
          <p:cNvSpPr/>
          <p:nvPr/>
        </p:nvSpPr>
        <p:spPr>
          <a:xfrm>
            <a:off x="-106561" y="98036"/>
            <a:ext cx="1737123" cy="1499221"/>
          </a:xfrm>
          <a:custGeom>
            <a:avLst/>
            <a:gdLst/>
            <a:ahLst/>
            <a:cxnLst/>
            <a:rect l="l" t="t" r="r" b="b"/>
            <a:pathLst>
              <a:path w="2451097" h="2424741">
                <a:moveTo>
                  <a:pt x="0" y="0"/>
                </a:moveTo>
                <a:lnTo>
                  <a:pt x="2451096" y="0"/>
                </a:lnTo>
                <a:lnTo>
                  <a:pt x="2451096" y="2424741"/>
                </a:lnTo>
                <a:lnTo>
                  <a:pt x="0" y="24247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D1E75F6-6B5E-A288-F87B-4B646DFD466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80"/>
          <a:stretch/>
        </p:blipFill>
        <p:spPr bwMode="auto">
          <a:xfrm>
            <a:off x="1522079" y="0"/>
            <a:ext cx="10404090" cy="6970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0" name="Group 10"/>
          <p:cNvGrpSpPr/>
          <p:nvPr/>
        </p:nvGrpSpPr>
        <p:grpSpPr>
          <a:xfrm>
            <a:off x="17440274" y="0"/>
            <a:ext cx="847726" cy="1028700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7673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D1E75F6-6B5E-A288-F87B-4B646DFD466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542" r="39542" b="82180"/>
          <a:stretch/>
        </p:blipFill>
        <p:spPr bwMode="auto">
          <a:xfrm>
            <a:off x="7812000" y="-14654"/>
            <a:ext cx="10404090" cy="6970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A2F5E9D-0AA2-250F-BB32-1B3F9FDE9A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2B3A5B"/>
              </a:clrFrom>
              <a:clrTo>
                <a:srgbClr val="2B3A5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72470" r="39464"/>
          <a:stretch/>
        </p:blipFill>
        <p:spPr bwMode="auto">
          <a:xfrm>
            <a:off x="10668000" y="9532394"/>
            <a:ext cx="6768000" cy="7717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8838759"/>
              </p:ext>
            </p:extLst>
          </p:nvPr>
        </p:nvGraphicFramePr>
        <p:xfrm>
          <a:off x="98425" y="98425"/>
          <a:ext cx="30829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Об’єкт оболонки Пакувальника" showAsIcon="1" r:id="rId5" imgW="3083040" imgH="532800" progId="Package">
                  <p:embed/>
                </p:oleObj>
              </mc:Choice>
              <mc:Fallback>
                <p:oleObj name="Об’єкт оболонки Пакувальника" showAsIcon="1" r:id="rId5" imgW="3083040" imgH="532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8425" y="98425"/>
                        <a:ext cx="308292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Объект 16"/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08"/>
          <a:stretch/>
        </p:blipFill>
        <p:spPr>
          <a:xfrm>
            <a:off x="11430459" y="2224810"/>
            <a:ext cx="6785631" cy="4063987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8CDA6A-04F1-F12A-4F1D-AA2F498213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223" b="9724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1028700" y="9182801"/>
            <a:ext cx="9251315" cy="11036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2F5E9D-0AA2-250F-BB32-1B3F9FDE9A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2B3A5B"/>
              </a:clrFrom>
              <a:clrTo>
                <a:srgbClr val="2B3A5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4911995" y="9424910"/>
            <a:ext cx="11180518" cy="7717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8566EC-FBE8-C711-7AD3-D30FDE8AA6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 r="57389"/>
          <a:stretch/>
        </p:blipFill>
        <p:spPr bwMode="auto">
          <a:xfrm>
            <a:off x="954623" y="9514707"/>
            <a:ext cx="4125470" cy="7722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B457432-396A-6D0F-731A-B674ABA355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4" t="72470" r="61271"/>
          <a:stretch/>
        </p:blipFill>
        <p:spPr bwMode="auto">
          <a:xfrm>
            <a:off x="15316200" y="9457302"/>
            <a:ext cx="2971800" cy="8291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Image 27"/>
          <p:cNvPicPr/>
          <p:nvPr/>
        </p:nvPicPr>
        <p:blipFill rotWithShape="1">
          <a:blip r:embed="rId5" cstate="print"/>
          <a:srcRect l="-1055" t="-1716" r="56438" b="4174"/>
          <a:stretch/>
        </p:blipFill>
        <p:spPr bwMode="auto">
          <a:xfrm>
            <a:off x="15925800" y="200382"/>
            <a:ext cx="1115695" cy="116649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Надпись 3"/>
          <p:cNvSpPr txBox="1">
            <a:spLocks noChangeArrowheads="1"/>
          </p:cNvSpPr>
          <p:nvPr/>
        </p:nvSpPr>
        <p:spPr bwMode="auto">
          <a:xfrm>
            <a:off x="16802100" y="457200"/>
            <a:ext cx="1447800" cy="11271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</a:t>
            </a:r>
            <a:endParaRPr kumimoji="0" lang="uk-UA" altLang="uk-UA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 ЯКОСТІ ВИЩОЇ ОСВІТИ ЧНУ</a:t>
            </a: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3124200" y="228031"/>
            <a:ext cx="1257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76200" y="376166"/>
            <a:ext cx="309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dirty="0"/>
              <a:t>К</a:t>
            </a: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0" y="1622425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pSp>
        <p:nvGrpSpPr>
          <p:cNvPr id="33" name="Group 2">
            <a:extLst>
              <a:ext uri="{FF2B5EF4-FFF2-40B4-BE49-F238E27FC236}">
                <a16:creationId xmlns:a16="http://schemas.microsoft.com/office/drawing/2014/main" id="{3646F507-26CA-7042-6F65-1873EBAADCF0}"/>
              </a:ext>
            </a:extLst>
          </p:cNvPr>
          <p:cNvGrpSpPr/>
          <p:nvPr/>
        </p:nvGrpSpPr>
        <p:grpSpPr>
          <a:xfrm>
            <a:off x="0" y="200382"/>
            <a:ext cx="1645693" cy="10086618"/>
            <a:chOff x="0" y="0"/>
            <a:chExt cx="596967" cy="2709333"/>
          </a:xfrm>
          <a:solidFill>
            <a:srgbClr val="E5D5C1"/>
          </a:solidFill>
        </p:grpSpPr>
        <p:sp>
          <p:nvSpPr>
            <p:cNvPr id="34" name="Freeform 3">
              <a:extLst>
                <a:ext uri="{FF2B5EF4-FFF2-40B4-BE49-F238E27FC236}">
                  <a16:creationId xmlns:a16="http://schemas.microsoft.com/office/drawing/2014/main" id="{F3B8E050-5C38-85B1-8115-430ACCBF7738}"/>
                </a:ext>
              </a:extLst>
            </p:cNvPr>
            <p:cNvSpPr/>
            <p:nvPr/>
          </p:nvSpPr>
          <p:spPr>
            <a:xfrm>
              <a:off x="0" y="0"/>
              <a:ext cx="596967" cy="2709333"/>
            </a:xfrm>
            <a:custGeom>
              <a:avLst/>
              <a:gdLst/>
              <a:ahLst/>
              <a:cxnLst/>
              <a:rect l="l" t="t" r="r" b="b"/>
              <a:pathLst>
                <a:path w="596967" h="2709333">
                  <a:moveTo>
                    <a:pt x="0" y="0"/>
                  </a:moveTo>
                  <a:lnTo>
                    <a:pt x="596967" y="0"/>
                  </a:lnTo>
                  <a:lnTo>
                    <a:pt x="596967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</p:sp>
        <p:sp>
          <p:nvSpPr>
            <p:cNvPr id="35" name="TextBox 4">
              <a:extLst>
                <a:ext uri="{FF2B5EF4-FFF2-40B4-BE49-F238E27FC236}">
                  <a16:creationId xmlns:a16="http://schemas.microsoft.com/office/drawing/2014/main" id="{B1F9B907-FF19-69E7-8EB5-92928B372E4F}"/>
                </a:ext>
              </a:extLst>
            </p:cNvPr>
            <p:cNvSpPr txBox="1"/>
            <p:nvPr/>
          </p:nvSpPr>
          <p:spPr>
            <a:xfrm>
              <a:off x="0" y="-38100"/>
              <a:ext cx="596967" cy="27474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" name="Freeform 21">
            <a:extLst>
              <a:ext uri="{FF2B5EF4-FFF2-40B4-BE49-F238E27FC236}">
                <a16:creationId xmlns:a16="http://schemas.microsoft.com/office/drawing/2014/main" id="{8B34849B-27E5-AECC-5A12-49A9127B2094}"/>
              </a:ext>
            </a:extLst>
          </p:cNvPr>
          <p:cNvSpPr/>
          <p:nvPr/>
        </p:nvSpPr>
        <p:spPr>
          <a:xfrm>
            <a:off x="-38100" y="172433"/>
            <a:ext cx="1624651" cy="1405094"/>
          </a:xfrm>
          <a:custGeom>
            <a:avLst/>
            <a:gdLst/>
            <a:ahLst/>
            <a:cxnLst/>
            <a:rect l="l" t="t" r="r" b="b"/>
            <a:pathLst>
              <a:path w="2451097" h="2424741">
                <a:moveTo>
                  <a:pt x="0" y="0"/>
                </a:moveTo>
                <a:lnTo>
                  <a:pt x="2451096" y="0"/>
                </a:lnTo>
                <a:lnTo>
                  <a:pt x="2451096" y="2424741"/>
                </a:lnTo>
                <a:lnTo>
                  <a:pt x="0" y="242474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36" name="TextBox 25">
            <a:extLst>
              <a:ext uri="{FF2B5EF4-FFF2-40B4-BE49-F238E27FC236}">
                <a16:creationId xmlns:a16="http://schemas.microsoft.com/office/drawing/2014/main" id="{17772A68-B71B-F062-573F-0E6CE1823957}"/>
              </a:ext>
            </a:extLst>
          </p:cNvPr>
          <p:cNvSpPr txBox="1"/>
          <p:nvPr/>
        </p:nvSpPr>
        <p:spPr>
          <a:xfrm>
            <a:off x="1864408" y="23398"/>
            <a:ext cx="14061392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54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4. Навчання і викладання за освітньою програмою</a:t>
            </a:r>
            <a:endParaRPr lang="en-US" sz="5400" b="1" dirty="0">
              <a:solidFill>
                <a:schemeClr val="accent2">
                  <a:lumMod val="50000"/>
                </a:schemeClr>
              </a:solidFill>
              <a:latin typeface="Constantia" panose="02030602050306030303" pitchFamily="18" charset="0"/>
              <a:ea typeface="Cambria" panose="02040503050406030204" pitchFamily="18" charset="0"/>
              <a:cs typeface="Garet Bold"/>
              <a:sym typeface="Garet Bold"/>
            </a:endParaRPr>
          </a:p>
        </p:txBody>
      </p:sp>
      <p:pic>
        <p:nvPicPr>
          <p:cNvPr id="17" name="Рисунок 16" descr="У ЧНУ ім. Ю. Федьковича розпочалася реєстрація вступників: деталі | Новини">
            <a:extLst>
              <a:ext uri="{FF2B5EF4-FFF2-40B4-BE49-F238E27FC236}">
                <a16:creationId xmlns:a16="http://schemas.microsoft.com/office/drawing/2014/main" id="{A7DEBD69-FC14-48A2-8123-0F357AF3EEF3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019" y="9424910"/>
            <a:ext cx="1697712" cy="980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847475" y="2269286"/>
            <a:ext cx="15354300" cy="6889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uk-UA" sz="3600" b="1" dirty="0">
                <a:solidFill>
                  <a:srgbClr val="00B050"/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Рекомендації:</a:t>
            </a:r>
          </a:p>
          <a:p>
            <a:pPr marL="342900" lvl="0" indent="-342900" algn="just">
              <a:lnSpc>
                <a:spcPct val="105000"/>
              </a:lnSpc>
              <a:buFont typeface="Wingdings" panose="05000000000000000000" pitchFamily="2" charset="2"/>
              <a:buChar char="ü"/>
            </a:pPr>
            <a:r>
              <a:rPr lang="uk-UA" sz="3200" dirty="0">
                <a:latin typeface="Constantia" panose="02030602050306030303" pitchFamily="18" charset="0"/>
              </a:rPr>
              <a:t>Підсилити </a:t>
            </a:r>
            <a:r>
              <a:rPr lang="uk-UA" sz="3200" b="1" i="1" dirty="0">
                <a:latin typeface="Constantia" panose="02030602050306030303" pitchFamily="18" charset="0"/>
              </a:rPr>
              <a:t>наукову діяльність здобувачів </a:t>
            </a:r>
            <a:r>
              <a:rPr lang="uk-UA" sz="3200" dirty="0">
                <a:latin typeface="Constantia" panose="02030602050306030303" pitchFamily="18" charset="0"/>
              </a:rPr>
              <a:t>через створення студентських наукових об’єднань та залучення їх до дослідницької діяльності, участі в наукових </a:t>
            </a:r>
            <a:r>
              <a:rPr lang="uk-UA" sz="3200" dirty="0" err="1">
                <a:latin typeface="Constantia" panose="02030602050306030303" pitchFamily="18" charset="0"/>
              </a:rPr>
              <a:t>проєктах</a:t>
            </a:r>
            <a:r>
              <a:rPr lang="uk-UA" sz="3200" dirty="0">
                <a:latin typeface="Constantia" panose="02030602050306030303" pitchFamily="18" charset="0"/>
              </a:rPr>
              <a:t>, у міжнародних конференціях та грантових дослідженнях. </a:t>
            </a:r>
          </a:p>
          <a:p>
            <a:pPr marL="342900" lvl="0" indent="-342900" algn="just">
              <a:lnSpc>
                <a:spcPct val="105000"/>
              </a:lnSpc>
              <a:buFont typeface="Wingdings" panose="05000000000000000000" pitchFamily="2" charset="2"/>
              <a:buChar char="ü"/>
            </a:pPr>
            <a:r>
              <a:rPr lang="uk-UA" sz="3200" dirty="0">
                <a:latin typeface="Constantia" panose="02030602050306030303" pitchFamily="18" charset="0"/>
              </a:rPr>
              <a:t>Розширити </a:t>
            </a:r>
            <a:r>
              <a:rPr lang="uk-UA" sz="3200" b="1" i="1" dirty="0">
                <a:latin typeface="Constantia" panose="02030602050306030303" pitchFamily="18" charset="0"/>
              </a:rPr>
              <a:t>співпрацю з іноземними університетами</a:t>
            </a:r>
            <a:r>
              <a:rPr lang="uk-UA" sz="3200" dirty="0">
                <a:latin typeface="Constantia" panose="02030602050306030303" pitchFamily="18" charset="0"/>
              </a:rPr>
              <a:t>, проведенням гостьових лекцій, міжнародних </a:t>
            </a:r>
            <a:r>
              <a:rPr lang="uk-UA" sz="3200" dirty="0" err="1">
                <a:latin typeface="Constantia" panose="02030602050306030303" pitchFamily="18" charset="0"/>
              </a:rPr>
              <a:t>вебінарів</a:t>
            </a:r>
            <a:r>
              <a:rPr lang="uk-UA" sz="3200" dirty="0">
                <a:latin typeface="Constantia" panose="02030602050306030303" pitchFamily="18" charset="0"/>
              </a:rPr>
              <a:t> та спільного викладання дисциплін (відповідно до Стратегії інтернаціоналізації ЧНУ).</a:t>
            </a:r>
          </a:p>
          <a:p>
            <a:pPr marL="342900" lvl="0" indent="-342900" algn="just">
              <a:lnSpc>
                <a:spcPct val="105000"/>
              </a:lnSpc>
              <a:buFont typeface="Wingdings" panose="05000000000000000000" pitchFamily="2" charset="2"/>
              <a:buChar char="ü"/>
            </a:pPr>
            <a:r>
              <a:rPr lang="uk-UA" sz="3200" dirty="0">
                <a:latin typeface="Constantia" panose="02030602050306030303" pitchFamily="18" charset="0"/>
              </a:rPr>
              <a:t>Оптимізувати </a:t>
            </a:r>
            <a:r>
              <a:rPr lang="uk-UA" sz="3200" b="1" i="1" dirty="0">
                <a:latin typeface="Constantia" panose="02030602050306030303" pitchFamily="18" charset="0"/>
              </a:rPr>
              <a:t>зміст ОК</a:t>
            </a:r>
            <a:r>
              <a:rPr lang="uk-UA" sz="3200" dirty="0">
                <a:latin typeface="Constantia" panose="02030602050306030303" pitchFamily="18" charset="0"/>
              </a:rPr>
              <a:t>, усунути дублювання змісту, </a:t>
            </a:r>
            <a:r>
              <a:rPr lang="uk-UA" sz="3200" b="1" i="1" dirty="0">
                <a:latin typeface="Constantia" panose="02030602050306030303" pitchFamily="18" charset="0"/>
              </a:rPr>
              <a:t>забезпечити відповідність </a:t>
            </a:r>
            <a:r>
              <a:rPr lang="uk-UA" sz="3200" dirty="0">
                <a:latin typeface="Constantia" panose="02030602050306030303" pitchFamily="18" charset="0"/>
              </a:rPr>
              <a:t>між </a:t>
            </a:r>
            <a:r>
              <a:rPr lang="uk-UA" sz="3200" b="1" i="1" dirty="0">
                <a:latin typeface="Constantia" panose="02030602050306030303" pitchFamily="18" charset="0"/>
              </a:rPr>
              <a:t>РНП</a:t>
            </a:r>
            <a:r>
              <a:rPr lang="uk-UA" sz="3200" dirty="0">
                <a:latin typeface="Constantia" panose="02030602050306030303" pitchFamily="18" charset="0"/>
              </a:rPr>
              <a:t> та системою </a:t>
            </a:r>
            <a:r>
              <a:rPr lang="uk-UA" sz="3200" b="1" i="1" dirty="0" err="1">
                <a:latin typeface="Constantia" panose="02030602050306030303" pitchFamily="18" charset="0"/>
              </a:rPr>
              <a:t>Moodle</a:t>
            </a:r>
            <a:r>
              <a:rPr lang="uk-UA" sz="3200" dirty="0">
                <a:latin typeface="Constantia" panose="02030602050306030303" pitchFamily="18" charset="0"/>
              </a:rPr>
              <a:t>, </a:t>
            </a:r>
            <a:r>
              <a:rPr lang="ru-RU" sz="3200" b="1" i="1" dirty="0" err="1">
                <a:latin typeface="Constantia" panose="02030602050306030303" pitchFamily="18" charset="0"/>
              </a:rPr>
              <a:t>оновити</a:t>
            </a:r>
            <a:r>
              <a:rPr lang="ru-RU" sz="3200" b="1" i="1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термінологію</a:t>
            </a:r>
            <a:r>
              <a:rPr lang="ru-RU" sz="3200" dirty="0">
                <a:latin typeface="Constantia" panose="02030602050306030303" pitchFamily="18" charset="0"/>
              </a:rPr>
              <a:t>, </a:t>
            </a:r>
            <a:r>
              <a:rPr lang="ru-RU" sz="3200" dirty="0" err="1">
                <a:latin typeface="Constantia" panose="02030602050306030303" pitchFamily="18" charset="0"/>
              </a:rPr>
              <a:t>перелік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рекомендованих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джерел</a:t>
            </a:r>
            <a:r>
              <a:rPr lang="ru-RU" sz="3200" dirty="0">
                <a:latin typeface="Constantia" panose="02030602050306030303" pitchFamily="18" charset="0"/>
              </a:rPr>
              <a:t> (в тому </a:t>
            </a:r>
            <a:r>
              <a:rPr lang="ru-RU" sz="3200" dirty="0" err="1">
                <a:latin typeface="Constantia" panose="02030602050306030303" pitchFamily="18" charset="0"/>
              </a:rPr>
              <a:t>числі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іноземною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мовою</a:t>
            </a:r>
            <a:r>
              <a:rPr lang="ru-RU" sz="3200" dirty="0">
                <a:latin typeface="Constantia" panose="02030602050306030303" pitchFamily="18" charset="0"/>
              </a:rPr>
              <a:t>).</a:t>
            </a:r>
            <a:endParaRPr lang="uk-UA" sz="3200" dirty="0">
              <a:latin typeface="Constantia" panose="02030602050306030303" pitchFamily="18" charset="0"/>
            </a:endParaRPr>
          </a:p>
          <a:p>
            <a:pPr marL="342900" lvl="0" indent="-342900" algn="just">
              <a:lnSpc>
                <a:spcPct val="105000"/>
              </a:lnSpc>
              <a:buFont typeface="Wingdings" panose="05000000000000000000" pitchFamily="2" charset="2"/>
              <a:buChar char="ü"/>
            </a:pPr>
            <a:r>
              <a:rPr lang="uk-UA" sz="3200" dirty="0">
                <a:latin typeface="Constantia" panose="02030602050306030303" pitchFamily="18" charset="0"/>
              </a:rPr>
              <a:t>Розглянути можливість </a:t>
            </a:r>
            <a:r>
              <a:rPr lang="uk-UA" sz="3200" b="1" i="1" dirty="0">
                <a:latin typeface="Constantia" panose="02030602050306030303" pitchFamily="18" charset="0"/>
              </a:rPr>
              <a:t>викладання окремих ОК англійською мовою.</a:t>
            </a:r>
            <a:endParaRPr lang="uk-UA" sz="3200" dirty="0">
              <a:latin typeface="Constantia" panose="02030602050306030303" pitchFamily="18" charset="0"/>
            </a:endParaRPr>
          </a:p>
          <a:p>
            <a:pPr marL="342900" lvl="0" indent="-342900" algn="just">
              <a:lnSpc>
                <a:spcPct val="105000"/>
              </a:lnSpc>
              <a:buFont typeface="Wingdings" panose="05000000000000000000" pitchFamily="2" charset="2"/>
              <a:buChar char="ü"/>
            </a:pPr>
            <a:r>
              <a:rPr lang="uk-UA" sz="3200" dirty="0">
                <a:latin typeface="Constantia" panose="02030602050306030303" pitchFamily="18" charset="0"/>
              </a:rPr>
              <a:t>Підвищити рівень використання форм та методів навчання, які орієнтовані на колегіальне оцінювання.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62200" y="1775188"/>
            <a:ext cx="12338442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28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всіх освітніх програм встановлено відповідність рівню </a:t>
            </a:r>
            <a:r>
              <a:rPr lang="uk-UA" sz="2800" b="1" dirty="0">
                <a:solidFill>
                  <a:srgbClr val="00B05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uk-UA" sz="28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критерієм.</a:t>
            </a:r>
            <a:endParaRPr lang="uk-UA" sz="2800" dirty="0"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8CDA6A-04F1-F12A-4F1D-AA2F498213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223" b="9724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1028700" y="9182801"/>
            <a:ext cx="9251315" cy="11036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2F5E9D-0AA2-250F-BB32-1B3F9FDE9A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2B3A5B"/>
              </a:clrFrom>
              <a:clrTo>
                <a:srgbClr val="2B3A5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4911995" y="9424910"/>
            <a:ext cx="11180518" cy="7717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8566EC-FBE8-C711-7AD3-D30FDE8AA6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 r="57389"/>
          <a:stretch/>
        </p:blipFill>
        <p:spPr bwMode="auto">
          <a:xfrm>
            <a:off x="954623" y="9514707"/>
            <a:ext cx="4125470" cy="7722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B457432-396A-6D0F-731A-B674ABA3559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4" t="72470" r="61271"/>
          <a:stretch/>
        </p:blipFill>
        <p:spPr bwMode="auto">
          <a:xfrm>
            <a:off x="15316200" y="9457302"/>
            <a:ext cx="2971800" cy="8291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Image 27"/>
          <p:cNvPicPr/>
          <p:nvPr/>
        </p:nvPicPr>
        <p:blipFill rotWithShape="1">
          <a:blip r:embed="rId6" cstate="print"/>
          <a:srcRect l="-1055" t="-1716" r="56438" b="4174"/>
          <a:stretch/>
        </p:blipFill>
        <p:spPr bwMode="auto">
          <a:xfrm>
            <a:off x="15925800" y="200382"/>
            <a:ext cx="1115695" cy="116649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Надпись 3"/>
          <p:cNvSpPr txBox="1">
            <a:spLocks noChangeArrowheads="1"/>
          </p:cNvSpPr>
          <p:nvPr/>
        </p:nvSpPr>
        <p:spPr bwMode="auto">
          <a:xfrm>
            <a:off x="16802100" y="457200"/>
            <a:ext cx="1447800" cy="11271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</a:t>
            </a:r>
            <a:endParaRPr kumimoji="0" lang="uk-UA" altLang="uk-UA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 ЯКОСТІ ВИЩОЇ ОСВІТИ ЧНУ</a:t>
            </a: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3124200" y="228031"/>
            <a:ext cx="1257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76200" y="376166"/>
            <a:ext cx="309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dirty="0"/>
              <a:t>К</a:t>
            </a: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0" y="1622425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pSp>
        <p:nvGrpSpPr>
          <p:cNvPr id="33" name="Group 2">
            <a:extLst>
              <a:ext uri="{FF2B5EF4-FFF2-40B4-BE49-F238E27FC236}">
                <a16:creationId xmlns:a16="http://schemas.microsoft.com/office/drawing/2014/main" id="{3646F507-26CA-7042-6F65-1873EBAADCF0}"/>
              </a:ext>
            </a:extLst>
          </p:cNvPr>
          <p:cNvGrpSpPr/>
          <p:nvPr/>
        </p:nvGrpSpPr>
        <p:grpSpPr>
          <a:xfrm>
            <a:off x="0" y="200382"/>
            <a:ext cx="1645693" cy="10086618"/>
            <a:chOff x="0" y="0"/>
            <a:chExt cx="596967" cy="2709333"/>
          </a:xfrm>
          <a:solidFill>
            <a:srgbClr val="E5D5C1"/>
          </a:solidFill>
        </p:grpSpPr>
        <p:sp>
          <p:nvSpPr>
            <p:cNvPr id="34" name="Freeform 3">
              <a:extLst>
                <a:ext uri="{FF2B5EF4-FFF2-40B4-BE49-F238E27FC236}">
                  <a16:creationId xmlns:a16="http://schemas.microsoft.com/office/drawing/2014/main" id="{F3B8E050-5C38-85B1-8115-430ACCBF7738}"/>
                </a:ext>
              </a:extLst>
            </p:cNvPr>
            <p:cNvSpPr/>
            <p:nvPr/>
          </p:nvSpPr>
          <p:spPr>
            <a:xfrm>
              <a:off x="0" y="0"/>
              <a:ext cx="596967" cy="2709333"/>
            </a:xfrm>
            <a:custGeom>
              <a:avLst/>
              <a:gdLst/>
              <a:ahLst/>
              <a:cxnLst/>
              <a:rect l="l" t="t" r="r" b="b"/>
              <a:pathLst>
                <a:path w="596967" h="2709333">
                  <a:moveTo>
                    <a:pt x="0" y="0"/>
                  </a:moveTo>
                  <a:lnTo>
                    <a:pt x="596967" y="0"/>
                  </a:lnTo>
                  <a:lnTo>
                    <a:pt x="596967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</p:sp>
        <p:sp>
          <p:nvSpPr>
            <p:cNvPr id="35" name="TextBox 4">
              <a:extLst>
                <a:ext uri="{FF2B5EF4-FFF2-40B4-BE49-F238E27FC236}">
                  <a16:creationId xmlns:a16="http://schemas.microsoft.com/office/drawing/2014/main" id="{B1F9B907-FF19-69E7-8EB5-92928B372E4F}"/>
                </a:ext>
              </a:extLst>
            </p:cNvPr>
            <p:cNvSpPr txBox="1"/>
            <p:nvPr/>
          </p:nvSpPr>
          <p:spPr>
            <a:xfrm>
              <a:off x="0" y="-38100"/>
              <a:ext cx="596967" cy="27474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" name="Freeform 21">
            <a:extLst>
              <a:ext uri="{FF2B5EF4-FFF2-40B4-BE49-F238E27FC236}">
                <a16:creationId xmlns:a16="http://schemas.microsoft.com/office/drawing/2014/main" id="{8B34849B-27E5-AECC-5A12-49A9127B2094}"/>
              </a:ext>
            </a:extLst>
          </p:cNvPr>
          <p:cNvSpPr/>
          <p:nvPr/>
        </p:nvSpPr>
        <p:spPr>
          <a:xfrm>
            <a:off x="-38100" y="172433"/>
            <a:ext cx="1624651" cy="1405094"/>
          </a:xfrm>
          <a:custGeom>
            <a:avLst/>
            <a:gdLst/>
            <a:ahLst/>
            <a:cxnLst/>
            <a:rect l="l" t="t" r="r" b="b"/>
            <a:pathLst>
              <a:path w="2451097" h="2424741">
                <a:moveTo>
                  <a:pt x="0" y="0"/>
                </a:moveTo>
                <a:lnTo>
                  <a:pt x="2451096" y="0"/>
                </a:lnTo>
                <a:lnTo>
                  <a:pt x="2451096" y="2424741"/>
                </a:lnTo>
                <a:lnTo>
                  <a:pt x="0" y="242474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36" name="TextBox 25">
            <a:extLst>
              <a:ext uri="{FF2B5EF4-FFF2-40B4-BE49-F238E27FC236}">
                <a16:creationId xmlns:a16="http://schemas.microsoft.com/office/drawing/2014/main" id="{17772A68-B71B-F062-573F-0E6CE1823957}"/>
              </a:ext>
            </a:extLst>
          </p:cNvPr>
          <p:cNvSpPr txBox="1"/>
          <p:nvPr/>
        </p:nvSpPr>
        <p:spPr>
          <a:xfrm>
            <a:off x="2030096" y="-160098"/>
            <a:ext cx="13781404" cy="10965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487"/>
              </a:lnSpc>
            </a:pPr>
            <a:r>
              <a:rPr lang="uk-UA" sz="54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  <a:ea typeface="Cambria" panose="02040503050406030204" pitchFamily="18" charset="0"/>
                <a:cs typeface="Garet Bold"/>
                <a:sym typeface="Garet Bold"/>
              </a:rPr>
              <a:t>Позитивні практики</a:t>
            </a:r>
            <a:endParaRPr lang="en-US" sz="5400" b="1" dirty="0">
              <a:solidFill>
                <a:schemeClr val="accent2">
                  <a:lumMod val="50000"/>
                </a:schemeClr>
              </a:solidFill>
              <a:latin typeface="Constantia" panose="02030602050306030303" pitchFamily="18" charset="0"/>
              <a:ea typeface="Cambria" panose="02040503050406030204" pitchFamily="18" charset="0"/>
              <a:cs typeface="Garet Bold"/>
              <a:sym typeface="Garet Bold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09799" y="1447231"/>
            <a:ext cx="15536827" cy="7107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uk-UA" sz="3200" dirty="0"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uk-UA" sz="3200" dirty="0">
                <a:latin typeface="Constantia" panose="02030602050306030303" pitchFamily="18" charset="0"/>
              </a:rPr>
              <a:t>Методи, інструменти, підходи та технології навчання і викладання </a:t>
            </a:r>
            <a:r>
              <a:rPr lang="uk-UA" sz="3200" b="1" i="1" dirty="0" err="1">
                <a:latin typeface="Constantia" panose="02030602050306030303" pitchFamily="18" charset="0"/>
              </a:rPr>
              <a:t>практикоорієнтовані</a:t>
            </a:r>
            <a:r>
              <a:rPr lang="uk-UA" sz="3200" b="1" i="1" dirty="0">
                <a:latin typeface="Constantia" panose="02030602050306030303" pitchFamily="18" charset="0"/>
              </a:rPr>
              <a:t> та сприяють досягненню ПРН</a:t>
            </a:r>
            <a:r>
              <a:rPr lang="uk-UA" sz="3200" dirty="0">
                <a:latin typeface="Constantia" panose="02030602050306030303" pitchFamily="18" charset="0"/>
              </a:rPr>
              <a:t>, відповідають вимогам </a:t>
            </a:r>
            <a:r>
              <a:rPr lang="uk-UA" sz="3200" dirty="0" err="1">
                <a:latin typeface="Constantia" panose="02030602050306030303" pitchFamily="18" charset="0"/>
              </a:rPr>
              <a:t>студентоцентрованого</a:t>
            </a:r>
            <a:r>
              <a:rPr lang="uk-UA" sz="3200" dirty="0">
                <a:latin typeface="Constantia" panose="02030602050306030303" pitchFamily="18" charset="0"/>
              </a:rPr>
              <a:t> підходу та принципам академічної свободи. </a:t>
            </a:r>
          </a:p>
          <a:p>
            <a:pPr marL="457200" lvl="0" indent="-45720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uk-UA" sz="3200" b="1" i="1" dirty="0">
                <a:latin typeface="Constantia" panose="02030602050306030303" pitchFamily="18" charset="0"/>
              </a:rPr>
              <a:t>Наукова робота інтегрована</a:t>
            </a:r>
            <a:r>
              <a:rPr lang="uk-UA" sz="3200" dirty="0">
                <a:latin typeface="Constantia" panose="02030602050306030303" pitchFamily="18" charset="0"/>
              </a:rPr>
              <a:t> в освітній процес, а </a:t>
            </a:r>
            <a:r>
              <a:rPr lang="uk-UA" sz="3200" b="1" i="1" dirty="0">
                <a:latin typeface="Constantia" panose="02030602050306030303" pitchFamily="18" charset="0"/>
              </a:rPr>
              <a:t>зміст ОК оновлюється</a:t>
            </a:r>
            <a:r>
              <a:rPr lang="uk-UA" sz="3200" dirty="0">
                <a:latin typeface="Constantia" panose="02030602050306030303" pitchFamily="18" charset="0"/>
              </a:rPr>
              <a:t> на основі наукових досягнень, результатів наукових досліджень викладачів і сучасних практик. </a:t>
            </a:r>
          </a:p>
          <a:p>
            <a:pPr marL="457200" lvl="0" indent="-45720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uk-UA" sz="3200" dirty="0">
                <a:latin typeface="Constantia" panose="02030602050306030303" pitchFamily="18" charset="0"/>
              </a:rPr>
              <a:t>Викладачі використовують </a:t>
            </a:r>
            <a:r>
              <a:rPr lang="uk-UA" sz="3200" b="1" i="1" dirty="0">
                <a:latin typeface="Constantia" panose="02030602050306030303" pitchFamily="18" charset="0"/>
              </a:rPr>
              <a:t>інтерактивні методи навчання</a:t>
            </a:r>
            <a:r>
              <a:rPr lang="uk-UA" sz="3200" dirty="0">
                <a:latin typeface="Constantia" panose="02030602050306030303" pitchFamily="18" charset="0"/>
              </a:rPr>
              <a:t>: проблемні лекції, групові дискусії, розв’язання кейсів. </a:t>
            </a:r>
          </a:p>
          <a:p>
            <a:pPr marL="457200" lvl="0" indent="-45720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3200" dirty="0">
                <a:latin typeface="Constantia" panose="02030602050306030303" pitchFamily="18" charset="0"/>
              </a:rPr>
              <a:t>НПП </a:t>
            </a:r>
            <a:r>
              <a:rPr lang="ru-RU" sz="3200" dirty="0" err="1">
                <a:latin typeface="Constantia" panose="02030602050306030303" pitchFamily="18" charset="0"/>
              </a:rPr>
              <a:t>беруть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b="1" i="1" dirty="0">
                <a:latin typeface="Constantia" panose="02030602050306030303" pitchFamily="18" charset="0"/>
              </a:rPr>
              <a:t>участь у </a:t>
            </a:r>
            <a:r>
              <a:rPr lang="ru-RU" sz="3200" b="1" i="1" dirty="0" err="1">
                <a:latin typeface="Constantia" panose="02030602050306030303" pitchFamily="18" charset="0"/>
              </a:rPr>
              <a:t>міжнародних</a:t>
            </a:r>
            <a:r>
              <a:rPr lang="ru-RU" sz="3200" b="1" i="1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проєктах</a:t>
            </a:r>
            <a:r>
              <a:rPr lang="ru-RU" sz="3200" b="1" i="1" dirty="0">
                <a:latin typeface="Constantia" panose="02030602050306030303" pitchFamily="18" charset="0"/>
              </a:rPr>
              <a:t>, </a:t>
            </a:r>
            <a:r>
              <a:rPr lang="ru-RU" sz="3200" b="1" i="1" dirty="0" err="1">
                <a:latin typeface="Constantia" panose="02030602050306030303" pitchFamily="18" charset="0"/>
              </a:rPr>
              <a:t>стажуваннях</a:t>
            </a:r>
            <a:r>
              <a:rPr lang="ru-RU" sz="3200" b="1" i="1" dirty="0">
                <a:latin typeface="Constantia" panose="02030602050306030303" pitchFamily="18" charset="0"/>
              </a:rPr>
              <a:t> </a:t>
            </a:r>
            <a:r>
              <a:rPr lang="ru-RU" sz="3200" dirty="0">
                <a:latin typeface="Constantia" panose="02030602050306030303" pitchFamily="18" charset="0"/>
              </a:rPr>
              <a:t>і </a:t>
            </a:r>
            <a:r>
              <a:rPr lang="ru-RU" sz="3200" dirty="0" err="1">
                <a:latin typeface="Constantia" panose="02030602050306030303" pitchFamily="18" charset="0"/>
              </a:rPr>
              <a:t>впроваджують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результати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підвищення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кваліфікації</a:t>
            </a:r>
            <a:r>
              <a:rPr lang="ru-RU" sz="3200" dirty="0">
                <a:latin typeface="Constantia" panose="02030602050306030303" pitchFamily="18" charset="0"/>
              </a:rPr>
              <a:t> та </a:t>
            </a:r>
            <a:r>
              <a:rPr lang="ru-RU" sz="3200" dirty="0" err="1">
                <a:latin typeface="Constantia" panose="02030602050306030303" pitchFamily="18" charset="0"/>
              </a:rPr>
              <a:t>наукової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роботи</a:t>
            </a:r>
            <a:r>
              <a:rPr lang="ru-RU" sz="3200" dirty="0">
                <a:latin typeface="Constantia" panose="02030602050306030303" pitchFamily="18" charset="0"/>
              </a:rPr>
              <a:t> в </a:t>
            </a:r>
            <a:r>
              <a:rPr lang="ru-RU" sz="3200" dirty="0" err="1">
                <a:latin typeface="Constantia" panose="02030602050306030303" pitchFamily="18" charset="0"/>
              </a:rPr>
              <a:t>навчальний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процес</a:t>
            </a:r>
            <a:r>
              <a:rPr lang="ru-RU" sz="3200" dirty="0">
                <a:latin typeface="Constantia" panose="02030602050306030303" pitchFamily="18" charset="0"/>
              </a:rPr>
              <a:t>.</a:t>
            </a:r>
            <a:endParaRPr lang="uk-UA" sz="3200" dirty="0">
              <a:latin typeface="Constantia" panose="02030602050306030303" pitchFamily="18" charset="0"/>
            </a:endParaRPr>
          </a:p>
          <a:p>
            <a:pPr marL="457200" indent="-45720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uk-UA" sz="3200" b="1" dirty="0">
              <a:latin typeface="Constantia" panose="02030602050306030303" pitchFamily="18" charset="0"/>
            </a:endParaRPr>
          </a:p>
        </p:txBody>
      </p:sp>
      <p:pic>
        <p:nvPicPr>
          <p:cNvPr id="18" name="Рисунок 17" descr="У ЧНУ ім. Ю. Федьковича розпочалася реєстрація вступників: деталі | Новини">
            <a:extLst>
              <a:ext uri="{FF2B5EF4-FFF2-40B4-BE49-F238E27FC236}">
                <a16:creationId xmlns:a16="http://schemas.microsoft.com/office/drawing/2014/main" id="{A7DEBD69-FC14-48A2-8123-0F357AF3EEF3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307" y="8907077"/>
            <a:ext cx="1983103" cy="1437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7042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8CDA6A-04F1-F12A-4F1D-AA2F498213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223" b="9724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1028700" y="9182801"/>
            <a:ext cx="9251315" cy="11036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2F5E9D-0AA2-250F-BB32-1B3F9FDE9A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2B3A5B"/>
              </a:clrFrom>
              <a:clrTo>
                <a:srgbClr val="2B3A5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4911995" y="9424910"/>
            <a:ext cx="11180518" cy="7717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8566EC-FBE8-C711-7AD3-D30FDE8AA6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 r="57389"/>
          <a:stretch/>
        </p:blipFill>
        <p:spPr bwMode="auto">
          <a:xfrm>
            <a:off x="954623" y="9514707"/>
            <a:ext cx="4125470" cy="7722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B457432-396A-6D0F-731A-B674ABA355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4" t="72470" r="61271"/>
          <a:stretch/>
        </p:blipFill>
        <p:spPr bwMode="auto">
          <a:xfrm>
            <a:off x="15316200" y="9457302"/>
            <a:ext cx="2971800" cy="8291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Image 27"/>
          <p:cNvPicPr/>
          <p:nvPr/>
        </p:nvPicPr>
        <p:blipFill rotWithShape="1">
          <a:blip r:embed="rId5" cstate="print"/>
          <a:srcRect l="-1055" t="-1716" r="56438" b="4174"/>
          <a:stretch/>
        </p:blipFill>
        <p:spPr bwMode="auto">
          <a:xfrm>
            <a:off x="15925800" y="200382"/>
            <a:ext cx="1115695" cy="116649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Надпись 3"/>
          <p:cNvSpPr txBox="1">
            <a:spLocks noChangeArrowheads="1"/>
          </p:cNvSpPr>
          <p:nvPr/>
        </p:nvSpPr>
        <p:spPr bwMode="auto">
          <a:xfrm>
            <a:off x="16802100" y="457200"/>
            <a:ext cx="1447800" cy="11271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</a:t>
            </a:r>
            <a:endParaRPr kumimoji="0" lang="uk-UA" altLang="uk-UA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 ЯКОСТІ ВИЩОЇ ОСВІТИ ЧНУ</a:t>
            </a: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3124200" y="228031"/>
            <a:ext cx="1257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76200" y="376166"/>
            <a:ext cx="309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dirty="0"/>
              <a:t>К</a:t>
            </a: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0" y="1622425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pSp>
        <p:nvGrpSpPr>
          <p:cNvPr id="33" name="Group 2">
            <a:extLst>
              <a:ext uri="{FF2B5EF4-FFF2-40B4-BE49-F238E27FC236}">
                <a16:creationId xmlns:a16="http://schemas.microsoft.com/office/drawing/2014/main" id="{3646F507-26CA-7042-6F65-1873EBAADCF0}"/>
              </a:ext>
            </a:extLst>
          </p:cNvPr>
          <p:cNvGrpSpPr/>
          <p:nvPr/>
        </p:nvGrpSpPr>
        <p:grpSpPr>
          <a:xfrm>
            <a:off x="0" y="200382"/>
            <a:ext cx="1645693" cy="10086618"/>
            <a:chOff x="0" y="0"/>
            <a:chExt cx="596967" cy="2709333"/>
          </a:xfrm>
          <a:solidFill>
            <a:srgbClr val="E5D5C1"/>
          </a:solidFill>
        </p:grpSpPr>
        <p:sp>
          <p:nvSpPr>
            <p:cNvPr id="34" name="Freeform 3">
              <a:extLst>
                <a:ext uri="{FF2B5EF4-FFF2-40B4-BE49-F238E27FC236}">
                  <a16:creationId xmlns:a16="http://schemas.microsoft.com/office/drawing/2014/main" id="{F3B8E050-5C38-85B1-8115-430ACCBF7738}"/>
                </a:ext>
              </a:extLst>
            </p:cNvPr>
            <p:cNvSpPr/>
            <p:nvPr/>
          </p:nvSpPr>
          <p:spPr>
            <a:xfrm>
              <a:off x="0" y="0"/>
              <a:ext cx="596967" cy="2709333"/>
            </a:xfrm>
            <a:custGeom>
              <a:avLst/>
              <a:gdLst/>
              <a:ahLst/>
              <a:cxnLst/>
              <a:rect l="l" t="t" r="r" b="b"/>
              <a:pathLst>
                <a:path w="596967" h="2709333">
                  <a:moveTo>
                    <a:pt x="0" y="0"/>
                  </a:moveTo>
                  <a:lnTo>
                    <a:pt x="596967" y="0"/>
                  </a:lnTo>
                  <a:lnTo>
                    <a:pt x="596967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</p:sp>
        <p:sp>
          <p:nvSpPr>
            <p:cNvPr id="35" name="TextBox 4">
              <a:extLst>
                <a:ext uri="{FF2B5EF4-FFF2-40B4-BE49-F238E27FC236}">
                  <a16:creationId xmlns:a16="http://schemas.microsoft.com/office/drawing/2014/main" id="{B1F9B907-FF19-69E7-8EB5-92928B372E4F}"/>
                </a:ext>
              </a:extLst>
            </p:cNvPr>
            <p:cNvSpPr txBox="1"/>
            <p:nvPr/>
          </p:nvSpPr>
          <p:spPr>
            <a:xfrm>
              <a:off x="0" y="-38100"/>
              <a:ext cx="596967" cy="27474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" name="Freeform 21">
            <a:extLst>
              <a:ext uri="{FF2B5EF4-FFF2-40B4-BE49-F238E27FC236}">
                <a16:creationId xmlns:a16="http://schemas.microsoft.com/office/drawing/2014/main" id="{8B34849B-27E5-AECC-5A12-49A9127B2094}"/>
              </a:ext>
            </a:extLst>
          </p:cNvPr>
          <p:cNvSpPr/>
          <p:nvPr/>
        </p:nvSpPr>
        <p:spPr>
          <a:xfrm>
            <a:off x="-38100" y="172433"/>
            <a:ext cx="1624651" cy="1405094"/>
          </a:xfrm>
          <a:custGeom>
            <a:avLst/>
            <a:gdLst/>
            <a:ahLst/>
            <a:cxnLst/>
            <a:rect l="l" t="t" r="r" b="b"/>
            <a:pathLst>
              <a:path w="2451097" h="2424741">
                <a:moveTo>
                  <a:pt x="0" y="0"/>
                </a:moveTo>
                <a:lnTo>
                  <a:pt x="2451096" y="0"/>
                </a:lnTo>
                <a:lnTo>
                  <a:pt x="2451096" y="2424741"/>
                </a:lnTo>
                <a:lnTo>
                  <a:pt x="0" y="242474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36" name="TextBox 25">
            <a:extLst>
              <a:ext uri="{FF2B5EF4-FFF2-40B4-BE49-F238E27FC236}">
                <a16:creationId xmlns:a16="http://schemas.microsoft.com/office/drawing/2014/main" id="{17772A68-B71B-F062-573F-0E6CE1823957}"/>
              </a:ext>
            </a:extLst>
          </p:cNvPr>
          <p:cNvSpPr txBox="1"/>
          <p:nvPr/>
        </p:nvSpPr>
        <p:spPr>
          <a:xfrm>
            <a:off x="2376766" y="58539"/>
            <a:ext cx="14366192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54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5. Контрольні заходи та академічна доброчесність.</a:t>
            </a:r>
            <a:endParaRPr lang="en-US" sz="5400" b="1" dirty="0">
              <a:solidFill>
                <a:schemeClr val="accent2">
                  <a:lumMod val="50000"/>
                </a:schemeClr>
              </a:solidFill>
              <a:latin typeface="Constantia" panose="02030602050306030303" pitchFamily="18" charset="0"/>
              <a:ea typeface="Cambria" panose="02040503050406030204" pitchFamily="18" charset="0"/>
              <a:cs typeface="Garet Bold"/>
              <a:sym typeface="Garet Bold"/>
            </a:endParaRPr>
          </a:p>
        </p:txBody>
      </p:sp>
      <p:pic>
        <p:nvPicPr>
          <p:cNvPr id="17" name="Рисунок 16" descr="У ЧНУ ім. Ю. Федьковича розпочалася реєстрація вступників: деталі | Новини">
            <a:extLst>
              <a:ext uri="{FF2B5EF4-FFF2-40B4-BE49-F238E27FC236}">
                <a16:creationId xmlns:a16="http://schemas.microsoft.com/office/drawing/2014/main" id="{A7DEBD69-FC14-48A2-8123-0F357AF3EEF3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019" y="9424910"/>
            <a:ext cx="1697712" cy="980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697712" y="2428615"/>
            <a:ext cx="16354390" cy="6023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  <a:spcAft>
                <a:spcPts val="0"/>
              </a:spcAft>
            </a:pPr>
            <a:r>
              <a:rPr lang="uk-UA" sz="3200" b="1" dirty="0">
                <a:solidFill>
                  <a:srgbClr val="7030A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Рекомендації:</a:t>
            </a:r>
          </a:p>
          <a:p>
            <a:pPr marL="457200" lvl="0" indent="-457200"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uk-UA" sz="3200" dirty="0">
                <a:latin typeface="Constantia" panose="02030602050306030303" pitchFamily="18" charset="0"/>
              </a:rPr>
              <a:t>Чітко відобразити </a:t>
            </a:r>
            <a:r>
              <a:rPr lang="uk-UA" sz="3200" b="1" i="1" dirty="0">
                <a:latin typeface="Constantia" panose="02030602050306030303" pitchFamily="18" charset="0"/>
              </a:rPr>
              <a:t>диференційовані критерії оцінювання </a:t>
            </a:r>
            <a:r>
              <a:rPr lang="uk-UA" sz="3200" dirty="0">
                <a:latin typeface="Constantia" panose="02030602050306030303" pitchFamily="18" charset="0"/>
              </a:rPr>
              <a:t>за видами діяльності у межах ОК в РП та системі </a:t>
            </a:r>
            <a:r>
              <a:rPr lang="uk-UA" sz="3200" dirty="0" err="1">
                <a:latin typeface="Constantia" panose="02030602050306030303" pitchFamily="18" charset="0"/>
              </a:rPr>
              <a:t>Moodle</a:t>
            </a:r>
            <a:r>
              <a:rPr lang="uk-UA" sz="3200" dirty="0">
                <a:latin typeface="Constantia" panose="02030602050306030303" pitchFamily="18" charset="0"/>
              </a:rPr>
              <a:t>.</a:t>
            </a:r>
          </a:p>
          <a:p>
            <a:pPr marL="457200" lvl="0" indent="-457200"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uk-UA" sz="3200" dirty="0">
                <a:latin typeface="Constantia" panose="02030602050306030303" pitchFamily="18" charset="0"/>
              </a:rPr>
              <a:t>Здійснювати </a:t>
            </a:r>
            <a:r>
              <a:rPr lang="uk-UA" sz="3200" b="1" i="1" dirty="0">
                <a:latin typeface="Constantia" panose="02030602050306030303" pitchFamily="18" charset="0"/>
              </a:rPr>
              <a:t>опитування здобувачів </a:t>
            </a:r>
            <a:r>
              <a:rPr lang="uk-UA" sz="3200" dirty="0">
                <a:latin typeface="Constantia" panose="02030602050306030303" pitchFamily="18" charset="0"/>
              </a:rPr>
              <a:t>ОП щодо рівня їхньої обізнаності з принципами академічної доброчесності. </a:t>
            </a:r>
          </a:p>
          <a:p>
            <a:pPr marL="457200" lvl="0" indent="-457200"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3200" dirty="0" err="1">
                <a:latin typeface="Constantia" panose="02030602050306030303" pitchFamily="18" charset="0"/>
              </a:rPr>
              <a:t>Розробити</a:t>
            </a:r>
            <a:r>
              <a:rPr lang="ru-RU" sz="3200" dirty="0">
                <a:latin typeface="Constantia" panose="02030602050306030303" pitchFamily="18" charset="0"/>
              </a:rPr>
              <a:t> заходи </a:t>
            </a:r>
            <a:r>
              <a:rPr lang="ru-RU" sz="3200" dirty="0" err="1">
                <a:latin typeface="Constantia" panose="02030602050306030303" pitchFamily="18" charset="0"/>
              </a:rPr>
              <a:t>щодо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внутрішньої</a:t>
            </a:r>
            <a:r>
              <a:rPr lang="ru-RU" sz="3200" b="1" i="1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політики</a:t>
            </a:r>
            <a:r>
              <a:rPr lang="ru-RU" sz="3200" b="1" i="1" dirty="0">
                <a:latin typeface="Constantia" panose="02030602050306030303" pitchFamily="18" charset="0"/>
              </a:rPr>
              <a:t> </a:t>
            </a:r>
            <a:r>
              <a:rPr lang="ru-RU" sz="3200" dirty="0">
                <a:latin typeface="Constantia" panose="02030602050306030303" pitchFamily="18" charset="0"/>
              </a:rPr>
              <a:t>ЗВО </a:t>
            </a:r>
            <a:r>
              <a:rPr lang="ru-RU" sz="3200" dirty="0" err="1">
                <a:latin typeface="Constantia" panose="02030602050306030303" pitchFamily="18" charset="0"/>
              </a:rPr>
              <a:t>стосовно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запобігання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проявам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академічної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недоброчесності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під</a:t>
            </a:r>
            <a:r>
              <a:rPr lang="ru-RU" sz="3200" dirty="0">
                <a:latin typeface="Constantia" panose="02030602050306030303" pitchFamily="18" charset="0"/>
              </a:rPr>
              <a:t> час </a:t>
            </a:r>
            <a:r>
              <a:rPr lang="ru-RU" sz="3200" b="1" i="1" dirty="0" err="1">
                <a:latin typeface="Constantia" panose="02030602050306030303" pitchFamily="18" charset="0"/>
              </a:rPr>
              <a:t>використання</a:t>
            </a:r>
            <a:r>
              <a:rPr lang="ru-RU" sz="3200" b="1" i="1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засобів</a:t>
            </a:r>
            <a:r>
              <a:rPr lang="ru-RU" sz="3200" b="1" i="1" dirty="0">
                <a:latin typeface="Constantia" panose="02030602050306030303" pitchFamily="18" charset="0"/>
              </a:rPr>
              <a:t> штучного </a:t>
            </a:r>
            <a:r>
              <a:rPr lang="ru-RU" sz="3200" b="1" i="1" dirty="0" err="1">
                <a:latin typeface="Constantia" panose="02030602050306030303" pitchFamily="18" charset="0"/>
              </a:rPr>
              <a:t>інтелекту</a:t>
            </a:r>
            <a:r>
              <a:rPr lang="ru-RU" sz="3200" b="1" i="1" dirty="0">
                <a:latin typeface="Constantia" panose="02030602050306030303" pitchFamily="18" charset="0"/>
              </a:rPr>
              <a:t>.</a:t>
            </a:r>
            <a:endParaRPr lang="uk-UA" sz="3200" b="1" i="1" dirty="0">
              <a:latin typeface="Constantia" panose="02030602050306030303" pitchFamily="18" charset="0"/>
            </a:endParaRPr>
          </a:p>
          <a:p>
            <a:pPr marL="457200" lvl="0" indent="-457200"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3200" dirty="0" err="1">
                <a:latin typeface="Constantia" panose="02030602050306030303" pitchFamily="18" charset="0"/>
              </a:rPr>
              <a:t>Оновити</a:t>
            </a:r>
            <a:r>
              <a:rPr lang="ru-RU" sz="3200" dirty="0">
                <a:latin typeface="Constantia" panose="02030602050306030303" pitchFamily="18" charset="0"/>
              </a:rPr>
              <a:t> та </a:t>
            </a:r>
            <a:r>
              <a:rPr lang="ru-RU" sz="3200" b="1" i="1" dirty="0" err="1">
                <a:latin typeface="Constantia" panose="02030602050306030303" pitchFamily="18" charset="0"/>
              </a:rPr>
              <a:t>відкоригувати</a:t>
            </a:r>
            <a:r>
              <a:rPr lang="ru-RU" sz="3200" b="1" i="1" dirty="0">
                <a:latin typeface="Constantia" panose="02030602050306030303" pitchFamily="18" charset="0"/>
              </a:rPr>
              <a:t> тематику </a:t>
            </a:r>
            <a:r>
              <a:rPr lang="ru-RU" sz="3200" dirty="0" err="1">
                <a:latin typeface="Constantia" panose="02030602050306030303" pitchFamily="18" charset="0"/>
              </a:rPr>
              <a:t>кваліфікаційних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робіт</a:t>
            </a:r>
            <a:r>
              <a:rPr lang="ru-RU" sz="3200" dirty="0">
                <a:latin typeface="Constantia" panose="02030602050306030303" pitchFamily="18" charset="0"/>
              </a:rPr>
              <a:t>. </a:t>
            </a:r>
            <a:endParaRPr lang="uk-UA" sz="3200" dirty="0">
              <a:latin typeface="Constantia" panose="02030602050306030303" pitchFamily="18" charset="0"/>
            </a:endParaRPr>
          </a:p>
          <a:p>
            <a:pPr marL="457200" lvl="0" indent="-457200"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3200" dirty="0" err="1">
                <a:latin typeface="Constantia" panose="02030602050306030303" pitchFamily="18" charset="0"/>
              </a:rPr>
              <a:t>Проводити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роз’яснювальну</a:t>
            </a:r>
            <a:r>
              <a:rPr lang="ru-RU" sz="3200" b="1" i="1" dirty="0">
                <a:latin typeface="Constantia" panose="02030602050306030303" pitchFamily="18" charset="0"/>
              </a:rPr>
              <a:t> роботу </a:t>
            </a:r>
            <a:r>
              <a:rPr lang="ru-RU" sz="3200" dirty="0" err="1">
                <a:latin typeface="Constantia" panose="02030602050306030303" pitchFamily="18" charset="0"/>
              </a:rPr>
              <a:t>із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здобувачами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щодо</a:t>
            </a:r>
            <a:r>
              <a:rPr lang="ru-RU" sz="3200" dirty="0">
                <a:latin typeface="Constantia" panose="02030602050306030303" pitchFamily="18" charset="0"/>
              </a:rPr>
              <a:t> порядку </a:t>
            </a:r>
            <a:r>
              <a:rPr lang="ru-RU" sz="3200" dirty="0" err="1">
                <a:latin typeface="Constantia" panose="02030602050306030303" pitchFamily="18" charset="0"/>
              </a:rPr>
              <a:t>оскарження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результатів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оцінювання</a:t>
            </a:r>
            <a:r>
              <a:rPr lang="ru-RU" sz="3200" dirty="0">
                <a:latin typeface="Constantia" panose="02030602050306030303" pitchFamily="18" charset="0"/>
              </a:rPr>
              <a:t>. </a:t>
            </a:r>
            <a:endParaRPr lang="uk-UA" sz="3200" dirty="0">
              <a:latin typeface="Constantia" panose="02030602050306030303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33610" y="1998772"/>
            <a:ext cx="16354390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3200" dirty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всіх освітніх програм за рішенням НА встановлена відповідність рівню </a:t>
            </a:r>
            <a:r>
              <a:rPr lang="uk-UA" sz="3200" dirty="0">
                <a:solidFill>
                  <a:srgbClr val="00B050"/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</a:t>
            </a:r>
            <a:r>
              <a:rPr lang="uk-UA" sz="3200" dirty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sz="3200" b="1" dirty="0">
              <a:solidFill>
                <a:srgbClr val="00B050"/>
              </a:solidFill>
              <a:effectLst/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090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8CDA6A-04F1-F12A-4F1D-AA2F498213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223" b="9724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1028700" y="9182801"/>
            <a:ext cx="9251315" cy="11036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2F5E9D-0AA2-250F-BB32-1B3F9FDE9A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2B3A5B"/>
              </a:clrFrom>
              <a:clrTo>
                <a:srgbClr val="2B3A5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4911995" y="9424910"/>
            <a:ext cx="11180518" cy="7717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8566EC-FBE8-C711-7AD3-D30FDE8AA6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 r="57389"/>
          <a:stretch/>
        </p:blipFill>
        <p:spPr bwMode="auto">
          <a:xfrm>
            <a:off x="954623" y="9514707"/>
            <a:ext cx="4125470" cy="7722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B457432-396A-6D0F-731A-B674ABA3559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4" t="72470" r="61271"/>
          <a:stretch/>
        </p:blipFill>
        <p:spPr bwMode="auto">
          <a:xfrm>
            <a:off x="15316200" y="9457302"/>
            <a:ext cx="2971800" cy="8291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Image 27"/>
          <p:cNvPicPr/>
          <p:nvPr/>
        </p:nvPicPr>
        <p:blipFill rotWithShape="1">
          <a:blip r:embed="rId6" cstate="print"/>
          <a:srcRect l="-1055" t="-1716" r="56438" b="4174"/>
          <a:stretch/>
        </p:blipFill>
        <p:spPr bwMode="auto">
          <a:xfrm>
            <a:off x="15925800" y="200382"/>
            <a:ext cx="1115695" cy="116649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Надпись 3"/>
          <p:cNvSpPr txBox="1">
            <a:spLocks noChangeArrowheads="1"/>
          </p:cNvSpPr>
          <p:nvPr/>
        </p:nvSpPr>
        <p:spPr bwMode="auto">
          <a:xfrm>
            <a:off x="16802100" y="457200"/>
            <a:ext cx="1447800" cy="11271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</a:t>
            </a:r>
            <a:endParaRPr kumimoji="0" lang="uk-UA" altLang="uk-UA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 ЯКОСТІ ВИЩОЇ ОСВІТИ ЧНУ</a:t>
            </a: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3124200" y="228031"/>
            <a:ext cx="1257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76200" y="376166"/>
            <a:ext cx="309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dirty="0"/>
              <a:t>К</a:t>
            </a: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3733800" y="1726752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pSp>
        <p:nvGrpSpPr>
          <p:cNvPr id="33" name="Group 2">
            <a:extLst>
              <a:ext uri="{FF2B5EF4-FFF2-40B4-BE49-F238E27FC236}">
                <a16:creationId xmlns:a16="http://schemas.microsoft.com/office/drawing/2014/main" id="{3646F507-26CA-7042-6F65-1873EBAADCF0}"/>
              </a:ext>
            </a:extLst>
          </p:cNvPr>
          <p:cNvGrpSpPr/>
          <p:nvPr/>
        </p:nvGrpSpPr>
        <p:grpSpPr>
          <a:xfrm>
            <a:off x="0" y="200382"/>
            <a:ext cx="1645693" cy="10086618"/>
            <a:chOff x="0" y="0"/>
            <a:chExt cx="596967" cy="2709333"/>
          </a:xfrm>
          <a:solidFill>
            <a:srgbClr val="E5D5C1"/>
          </a:solidFill>
        </p:grpSpPr>
        <p:sp>
          <p:nvSpPr>
            <p:cNvPr id="34" name="Freeform 3">
              <a:extLst>
                <a:ext uri="{FF2B5EF4-FFF2-40B4-BE49-F238E27FC236}">
                  <a16:creationId xmlns:a16="http://schemas.microsoft.com/office/drawing/2014/main" id="{F3B8E050-5C38-85B1-8115-430ACCBF7738}"/>
                </a:ext>
              </a:extLst>
            </p:cNvPr>
            <p:cNvSpPr/>
            <p:nvPr/>
          </p:nvSpPr>
          <p:spPr>
            <a:xfrm>
              <a:off x="0" y="0"/>
              <a:ext cx="596967" cy="2709333"/>
            </a:xfrm>
            <a:custGeom>
              <a:avLst/>
              <a:gdLst/>
              <a:ahLst/>
              <a:cxnLst/>
              <a:rect l="l" t="t" r="r" b="b"/>
              <a:pathLst>
                <a:path w="596967" h="2709333">
                  <a:moveTo>
                    <a:pt x="0" y="0"/>
                  </a:moveTo>
                  <a:lnTo>
                    <a:pt x="596967" y="0"/>
                  </a:lnTo>
                  <a:lnTo>
                    <a:pt x="596967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</p:sp>
        <p:sp>
          <p:nvSpPr>
            <p:cNvPr id="35" name="TextBox 4">
              <a:extLst>
                <a:ext uri="{FF2B5EF4-FFF2-40B4-BE49-F238E27FC236}">
                  <a16:creationId xmlns:a16="http://schemas.microsoft.com/office/drawing/2014/main" id="{B1F9B907-FF19-69E7-8EB5-92928B372E4F}"/>
                </a:ext>
              </a:extLst>
            </p:cNvPr>
            <p:cNvSpPr txBox="1"/>
            <p:nvPr/>
          </p:nvSpPr>
          <p:spPr>
            <a:xfrm>
              <a:off x="0" y="-38100"/>
              <a:ext cx="596967" cy="27474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" name="Freeform 21">
            <a:extLst>
              <a:ext uri="{FF2B5EF4-FFF2-40B4-BE49-F238E27FC236}">
                <a16:creationId xmlns:a16="http://schemas.microsoft.com/office/drawing/2014/main" id="{8B34849B-27E5-AECC-5A12-49A9127B2094}"/>
              </a:ext>
            </a:extLst>
          </p:cNvPr>
          <p:cNvSpPr/>
          <p:nvPr/>
        </p:nvSpPr>
        <p:spPr>
          <a:xfrm>
            <a:off x="-38100" y="172433"/>
            <a:ext cx="1624651" cy="1405094"/>
          </a:xfrm>
          <a:custGeom>
            <a:avLst/>
            <a:gdLst/>
            <a:ahLst/>
            <a:cxnLst/>
            <a:rect l="l" t="t" r="r" b="b"/>
            <a:pathLst>
              <a:path w="2451097" h="2424741">
                <a:moveTo>
                  <a:pt x="0" y="0"/>
                </a:moveTo>
                <a:lnTo>
                  <a:pt x="2451096" y="0"/>
                </a:lnTo>
                <a:lnTo>
                  <a:pt x="2451096" y="2424741"/>
                </a:lnTo>
                <a:lnTo>
                  <a:pt x="0" y="242474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36" name="TextBox 25">
            <a:extLst>
              <a:ext uri="{FF2B5EF4-FFF2-40B4-BE49-F238E27FC236}">
                <a16:creationId xmlns:a16="http://schemas.microsoft.com/office/drawing/2014/main" id="{17772A68-B71B-F062-573F-0E6CE1823957}"/>
              </a:ext>
            </a:extLst>
          </p:cNvPr>
          <p:cNvSpPr txBox="1"/>
          <p:nvPr/>
        </p:nvSpPr>
        <p:spPr>
          <a:xfrm>
            <a:off x="2927687" y="783629"/>
            <a:ext cx="13781404" cy="10965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487"/>
              </a:lnSpc>
            </a:pPr>
            <a:r>
              <a:rPr lang="uk-UA" sz="54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  <a:ea typeface="Cambria" panose="02040503050406030204" pitchFamily="18" charset="0"/>
                <a:cs typeface="Garet Bold"/>
                <a:sym typeface="Garet Bold"/>
              </a:rPr>
              <a:t>Позитивні практики</a:t>
            </a:r>
            <a:endParaRPr lang="en-US" sz="5400" b="1" dirty="0">
              <a:solidFill>
                <a:schemeClr val="accent2">
                  <a:lumMod val="50000"/>
                </a:schemeClr>
              </a:solidFill>
              <a:latin typeface="Constantia" panose="02030602050306030303" pitchFamily="18" charset="0"/>
              <a:ea typeface="Cambria" panose="02040503050406030204" pitchFamily="18" charset="0"/>
              <a:cs typeface="Garet Bold"/>
              <a:sym typeface="Garet Bold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1619" y="3741650"/>
            <a:ext cx="161925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uk-UA" sz="3600" dirty="0">
                <a:latin typeface="Constantia" panose="02030602050306030303" pitchFamily="18" charset="0"/>
              </a:rPr>
              <a:t>Активно </a:t>
            </a:r>
            <a:r>
              <a:rPr lang="uk-UA" sz="3600" b="1" i="1" dirty="0">
                <a:latin typeface="Constantia" panose="02030602050306030303" pitchFamily="18" charset="0"/>
              </a:rPr>
              <a:t>популяризуються принципи академічної доброчесності</a:t>
            </a:r>
            <a:r>
              <a:rPr lang="uk-UA" sz="3600" dirty="0">
                <a:latin typeface="Constantia" panose="02030602050306030303" pitchFamily="18" charset="0"/>
              </a:rPr>
              <a:t>, запроваджено їх нормативно-правове регулювання.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ru-RU" sz="3600" b="1" i="1" dirty="0" err="1">
                <a:latin typeface="Constantia" panose="02030602050306030303" pitchFamily="18" charset="0"/>
              </a:rPr>
              <a:t>Форми</a:t>
            </a:r>
            <a:r>
              <a:rPr lang="ru-RU" sz="3600" dirty="0">
                <a:latin typeface="Constantia" panose="02030602050306030303" pitchFamily="18" charset="0"/>
              </a:rPr>
              <a:t> і </a:t>
            </a:r>
            <a:r>
              <a:rPr lang="ru-RU" sz="3600" b="1" i="1" dirty="0" err="1">
                <a:latin typeface="Constantia" panose="02030602050306030303" pitchFamily="18" charset="0"/>
              </a:rPr>
              <a:t>терміни</a:t>
            </a:r>
            <a:r>
              <a:rPr lang="ru-RU" sz="3600" dirty="0">
                <a:latin typeface="Constantia" panose="02030602050306030303" pitchFamily="18" charset="0"/>
              </a:rPr>
              <a:t> </a:t>
            </a:r>
            <a:r>
              <a:rPr lang="ru-RU" sz="3600" dirty="0" err="1">
                <a:latin typeface="Constantia" panose="02030602050306030303" pitchFamily="18" charset="0"/>
              </a:rPr>
              <a:t>контрольних</a:t>
            </a:r>
            <a:r>
              <a:rPr lang="ru-RU" sz="3600" dirty="0">
                <a:latin typeface="Constantia" panose="02030602050306030303" pitchFamily="18" charset="0"/>
              </a:rPr>
              <a:t> </a:t>
            </a:r>
            <a:r>
              <a:rPr lang="ru-RU" sz="3600" dirty="0" err="1">
                <a:latin typeface="Constantia" panose="02030602050306030303" pitchFamily="18" charset="0"/>
              </a:rPr>
              <a:t>заходів</a:t>
            </a:r>
            <a:r>
              <a:rPr lang="ru-RU" sz="3600" dirty="0">
                <a:latin typeface="Constantia" panose="02030602050306030303" pitchFamily="18" charset="0"/>
              </a:rPr>
              <a:t>, а </a:t>
            </a:r>
            <a:r>
              <a:rPr lang="ru-RU" sz="3600" dirty="0" err="1">
                <a:latin typeface="Constantia" panose="02030602050306030303" pitchFamily="18" charset="0"/>
              </a:rPr>
              <a:t>також</a:t>
            </a:r>
            <a:r>
              <a:rPr lang="ru-RU" sz="3600" dirty="0">
                <a:latin typeface="Constantia" panose="02030602050306030303" pitchFamily="18" charset="0"/>
              </a:rPr>
              <a:t> </a:t>
            </a:r>
            <a:r>
              <a:rPr lang="ru-RU" sz="3600" b="1" i="1" dirty="0" err="1">
                <a:latin typeface="Constantia" panose="02030602050306030303" pitchFamily="18" charset="0"/>
              </a:rPr>
              <a:t>критерії</a:t>
            </a:r>
            <a:r>
              <a:rPr lang="ru-RU" sz="3600" b="1" i="1" dirty="0">
                <a:latin typeface="Constantia" panose="02030602050306030303" pitchFamily="18" charset="0"/>
              </a:rPr>
              <a:t> </a:t>
            </a:r>
            <a:r>
              <a:rPr lang="ru-RU" sz="3600" b="1" i="1" dirty="0" err="1">
                <a:latin typeface="Constantia" panose="02030602050306030303" pitchFamily="18" charset="0"/>
              </a:rPr>
              <a:t>оцінювання</a:t>
            </a:r>
            <a:r>
              <a:rPr lang="ru-RU" sz="3600" b="1" i="1" dirty="0">
                <a:latin typeface="Constantia" panose="02030602050306030303" pitchFamily="18" charset="0"/>
              </a:rPr>
              <a:t> </a:t>
            </a:r>
            <a:r>
              <a:rPr lang="ru-RU" sz="3600" dirty="0">
                <a:latin typeface="Constantia" panose="02030602050306030303" pitchFamily="18" charset="0"/>
              </a:rPr>
              <a:t>є </a:t>
            </a:r>
            <a:r>
              <a:rPr lang="ru-RU" sz="3600" dirty="0" err="1">
                <a:latin typeface="Constantia" panose="02030602050306030303" pitchFamily="18" charset="0"/>
              </a:rPr>
              <a:t>доступними</a:t>
            </a:r>
            <a:r>
              <a:rPr lang="ru-RU" sz="3600" dirty="0">
                <a:latin typeface="Constantia" panose="02030602050306030303" pitchFamily="18" charset="0"/>
              </a:rPr>
              <a:t>, </a:t>
            </a:r>
            <a:r>
              <a:rPr lang="ru-RU" sz="3600" dirty="0" err="1">
                <a:latin typeface="Constantia" panose="02030602050306030303" pitchFamily="18" charset="0"/>
              </a:rPr>
              <a:t>зрозумілими</a:t>
            </a:r>
            <a:r>
              <a:rPr lang="ru-RU" sz="3600" dirty="0">
                <a:latin typeface="Constantia" panose="02030602050306030303" pitchFamily="18" charset="0"/>
              </a:rPr>
              <a:t> та </a:t>
            </a:r>
            <a:r>
              <a:rPr lang="ru-RU" sz="3600" dirty="0" err="1">
                <a:latin typeface="Constantia" panose="02030602050306030303" pitchFamily="18" charset="0"/>
              </a:rPr>
              <a:t>своєчасно</a:t>
            </a:r>
            <a:r>
              <a:rPr lang="ru-RU" sz="3600" dirty="0">
                <a:latin typeface="Constantia" panose="02030602050306030303" pitchFamily="18" charset="0"/>
              </a:rPr>
              <a:t> </a:t>
            </a:r>
            <a:r>
              <a:rPr lang="ru-RU" sz="3600" dirty="0" err="1">
                <a:latin typeface="Constantia" panose="02030602050306030303" pitchFamily="18" charset="0"/>
              </a:rPr>
              <a:t>доводяться</a:t>
            </a:r>
            <a:r>
              <a:rPr lang="ru-RU" sz="3600" dirty="0">
                <a:latin typeface="Constantia" panose="02030602050306030303" pitchFamily="18" charset="0"/>
              </a:rPr>
              <a:t> до </a:t>
            </a:r>
            <a:r>
              <a:rPr lang="ru-RU" sz="3600" dirty="0" err="1">
                <a:latin typeface="Constantia" panose="02030602050306030303" pitchFamily="18" charset="0"/>
              </a:rPr>
              <a:t>здобувачів</a:t>
            </a:r>
            <a:r>
              <a:rPr lang="ru-RU" sz="3600" dirty="0">
                <a:latin typeface="Constantia" panose="02030602050306030303" pitchFamily="18" charset="0"/>
              </a:rPr>
              <a:t>. </a:t>
            </a:r>
            <a:endParaRPr lang="uk-UA" sz="3600" dirty="0">
              <a:latin typeface="Constantia" panose="02030602050306030303" pitchFamily="18" charset="0"/>
            </a:endParaRPr>
          </a:p>
        </p:txBody>
      </p:sp>
      <p:pic>
        <p:nvPicPr>
          <p:cNvPr id="18" name="Рисунок 17" descr="У ЧНУ ім. Ю. Федьковича розпочалася реєстрація вступників: деталі | Новини">
            <a:extLst>
              <a:ext uri="{FF2B5EF4-FFF2-40B4-BE49-F238E27FC236}">
                <a16:creationId xmlns:a16="http://schemas.microsoft.com/office/drawing/2014/main" id="{A7DEBD69-FC14-48A2-8123-0F357AF3EEF3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307" y="8907077"/>
            <a:ext cx="1983103" cy="1437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8110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8CDA6A-04F1-F12A-4F1D-AA2F498213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223" b="9724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1028700" y="9182801"/>
            <a:ext cx="9251315" cy="11036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2F5E9D-0AA2-250F-BB32-1B3F9FDE9A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2B3A5B"/>
              </a:clrFrom>
              <a:clrTo>
                <a:srgbClr val="2B3A5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4911995" y="9424910"/>
            <a:ext cx="11180518" cy="7717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8566EC-FBE8-C711-7AD3-D30FDE8AA6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 r="57389"/>
          <a:stretch/>
        </p:blipFill>
        <p:spPr bwMode="auto">
          <a:xfrm>
            <a:off x="954623" y="9514707"/>
            <a:ext cx="4125470" cy="7722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B457432-396A-6D0F-731A-B674ABA355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4" t="72470" r="61271"/>
          <a:stretch/>
        </p:blipFill>
        <p:spPr bwMode="auto">
          <a:xfrm>
            <a:off x="15316200" y="9457302"/>
            <a:ext cx="2971800" cy="8291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Image 27"/>
          <p:cNvPicPr/>
          <p:nvPr/>
        </p:nvPicPr>
        <p:blipFill rotWithShape="1">
          <a:blip r:embed="rId5" cstate="print"/>
          <a:srcRect l="-1055" t="-1716" r="56438" b="4174"/>
          <a:stretch/>
        </p:blipFill>
        <p:spPr bwMode="auto">
          <a:xfrm>
            <a:off x="15925800" y="200382"/>
            <a:ext cx="1115695" cy="116649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Надпись 3"/>
          <p:cNvSpPr txBox="1">
            <a:spLocks noChangeArrowheads="1"/>
          </p:cNvSpPr>
          <p:nvPr/>
        </p:nvSpPr>
        <p:spPr bwMode="auto">
          <a:xfrm>
            <a:off x="16802100" y="457200"/>
            <a:ext cx="1447800" cy="11271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</a:t>
            </a:r>
            <a:endParaRPr kumimoji="0" lang="uk-UA" altLang="uk-UA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 ЯКОСТІ ВИЩОЇ ОСВІТИ ЧНУ</a:t>
            </a: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3124200" y="228031"/>
            <a:ext cx="1257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76200" y="376166"/>
            <a:ext cx="309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dirty="0"/>
              <a:t>К</a:t>
            </a: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0" y="1622425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pSp>
        <p:nvGrpSpPr>
          <p:cNvPr id="33" name="Group 2">
            <a:extLst>
              <a:ext uri="{FF2B5EF4-FFF2-40B4-BE49-F238E27FC236}">
                <a16:creationId xmlns:a16="http://schemas.microsoft.com/office/drawing/2014/main" id="{3646F507-26CA-7042-6F65-1873EBAADCF0}"/>
              </a:ext>
            </a:extLst>
          </p:cNvPr>
          <p:cNvGrpSpPr/>
          <p:nvPr/>
        </p:nvGrpSpPr>
        <p:grpSpPr>
          <a:xfrm>
            <a:off x="0" y="200382"/>
            <a:ext cx="1645693" cy="10086618"/>
            <a:chOff x="0" y="0"/>
            <a:chExt cx="596967" cy="2709333"/>
          </a:xfrm>
          <a:solidFill>
            <a:srgbClr val="E5D5C1"/>
          </a:solidFill>
        </p:grpSpPr>
        <p:sp>
          <p:nvSpPr>
            <p:cNvPr id="34" name="Freeform 3">
              <a:extLst>
                <a:ext uri="{FF2B5EF4-FFF2-40B4-BE49-F238E27FC236}">
                  <a16:creationId xmlns:a16="http://schemas.microsoft.com/office/drawing/2014/main" id="{F3B8E050-5C38-85B1-8115-430ACCBF7738}"/>
                </a:ext>
              </a:extLst>
            </p:cNvPr>
            <p:cNvSpPr/>
            <p:nvPr/>
          </p:nvSpPr>
          <p:spPr>
            <a:xfrm>
              <a:off x="0" y="0"/>
              <a:ext cx="596967" cy="2709333"/>
            </a:xfrm>
            <a:custGeom>
              <a:avLst/>
              <a:gdLst/>
              <a:ahLst/>
              <a:cxnLst/>
              <a:rect l="l" t="t" r="r" b="b"/>
              <a:pathLst>
                <a:path w="596967" h="2709333">
                  <a:moveTo>
                    <a:pt x="0" y="0"/>
                  </a:moveTo>
                  <a:lnTo>
                    <a:pt x="596967" y="0"/>
                  </a:lnTo>
                  <a:lnTo>
                    <a:pt x="596967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</p:sp>
        <p:sp>
          <p:nvSpPr>
            <p:cNvPr id="35" name="TextBox 4">
              <a:extLst>
                <a:ext uri="{FF2B5EF4-FFF2-40B4-BE49-F238E27FC236}">
                  <a16:creationId xmlns:a16="http://schemas.microsoft.com/office/drawing/2014/main" id="{B1F9B907-FF19-69E7-8EB5-92928B372E4F}"/>
                </a:ext>
              </a:extLst>
            </p:cNvPr>
            <p:cNvSpPr txBox="1"/>
            <p:nvPr/>
          </p:nvSpPr>
          <p:spPr>
            <a:xfrm>
              <a:off x="0" y="-38100"/>
              <a:ext cx="596967" cy="27474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" name="Freeform 21">
            <a:extLst>
              <a:ext uri="{FF2B5EF4-FFF2-40B4-BE49-F238E27FC236}">
                <a16:creationId xmlns:a16="http://schemas.microsoft.com/office/drawing/2014/main" id="{8B34849B-27E5-AECC-5A12-49A9127B2094}"/>
              </a:ext>
            </a:extLst>
          </p:cNvPr>
          <p:cNvSpPr/>
          <p:nvPr/>
        </p:nvSpPr>
        <p:spPr>
          <a:xfrm>
            <a:off x="-38100" y="172433"/>
            <a:ext cx="1624651" cy="1405094"/>
          </a:xfrm>
          <a:custGeom>
            <a:avLst/>
            <a:gdLst/>
            <a:ahLst/>
            <a:cxnLst/>
            <a:rect l="l" t="t" r="r" b="b"/>
            <a:pathLst>
              <a:path w="2451097" h="2424741">
                <a:moveTo>
                  <a:pt x="0" y="0"/>
                </a:moveTo>
                <a:lnTo>
                  <a:pt x="2451096" y="0"/>
                </a:lnTo>
                <a:lnTo>
                  <a:pt x="2451096" y="2424741"/>
                </a:lnTo>
                <a:lnTo>
                  <a:pt x="0" y="242474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36" name="TextBox 25">
            <a:extLst>
              <a:ext uri="{FF2B5EF4-FFF2-40B4-BE49-F238E27FC236}">
                <a16:creationId xmlns:a16="http://schemas.microsoft.com/office/drawing/2014/main" id="{17772A68-B71B-F062-573F-0E6CE1823957}"/>
              </a:ext>
            </a:extLst>
          </p:cNvPr>
          <p:cNvSpPr txBox="1"/>
          <p:nvPr/>
        </p:nvSpPr>
        <p:spPr>
          <a:xfrm>
            <a:off x="2784287" y="145738"/>
            <a:ext cx="14061392" cy="10965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487"/>
              </a:lnSpc>
            </a:pPr>
            <a:r>
              <a:rPr lang="uk-UA" sz="54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6. Людські ресурси</a:t>
            </a:r>
            <a:endParaRPr lang="en-US" sz="5400" b="1" dirty="0">
              <a:solidFill>
                <a:schemeClr val="accent2">
                  <a:lumMod val="50000"/>
                </a:schemeClr>
              </a:solidFill>
              <a:latin typeface="Constantia" panose="02030602050306030303" pitchFamily="18" charset="0"/>
              <a:ea typeface="Cambria" panose="02040503050406030204" pitchFamily="18" charset="0"/>
              <a:cs typeface="Garet Bold"/>
              <a:sym typeface="Garet Bold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56346" y="1415565"/>
            <a:ext cx="15621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>
                <a:latin typeface="Century" panose="02040604050505020304" pitchFamily="18" charset="0"/>
              </a:rPr>
              <a:t>Більшість освітніх програм отримали оцінку рівень </a:t>
            </a:r>
            <a:r>
              <a:rPr lang="uk-UA" sz="2800" b="1" dirty="0">
                <a:solidFill>
                  <a:srgbClr val="00B050"/>
                </a:solidFill>
                <a:latin typeface="Century" panose="02040604050505020304" pitchFamily="18" charset="0"/>
              </a:rPr>
              <a:t>В</a:t>
            </a:r>
            <a:r>
              <a:rPr lang="uk-UA" sz="2800" dirty="0">
                <a:latin typeface="Century" panose="02040604050505020304" pitchFamily="18" charset="0"/>
              </a:rPr>
              <a:t> за цим критерієм, рівень </a:t>
            </a:r>
            <a:r>
              <a:rPr lang="uk-UA" sz="2800" dirty="0">
                <a:solidFill>
                  <a:srgbClr val="DA26C0"/>
                </a:solidFill>
                <a:latin typeface="Century" panose="02040604050505020304" pitchFamily="18" charset="0"/>
              </a:rPr>
              <a:t>А</a:t>
            </a:r>
            <a:r>
              <a:rPr lang="uk-UA" sz="2800" dirty="0">
                <a:latin typeface="Century" panose="02040604050505020304" pitchFamily="18" charset="0"/>
              </a:rPr>
              <a:t> – </a:t>
            </a:r>
            <a:r>
              <a:rPr lang="uk-UA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ОНП Прикладна математика</a:t>
            </a:r>
            <a:r>
              <a:rPr lang="uk-UA" sz="2800" dirty="0">
                <a:latin typeface="Century" panose="02040604050505020304" pitchFamily="18" charset="0"/>
              </a:rPr>
              <a:t>. Відповідність рівню </a:t>
            </a:r>
            <a:r>
              <a:rPr lang="uk-UA" sz="2800" dirty="0">
                <a:solidFill>
                  <a:srgbClr val="FF0000"/>
                </a:solidFill>
                <a:latin typeface="Century" panose="02040604050505020304" pitchFamily="18" charset="0"/>
              </a:rPr>
              <a:t>Е</a:t>
            </a:r>
            <a:r>
              <a:rPr lang="uk-UA" sz="2800" dirty="0">
                <a:latin typeface="Century" panose="02040604050505020304" pitchFamily="18" charset="0"/>
              </a:rPr>
              <a:t> в контексті критерію 6 встановлена для </a:t>
            </a:r>
            <a:r>
              <a:rPr lang="uk-UA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ОПП «Логопедія»</a:t>
            </a:r>
            <a:r>
              <a:rPr lang="uk-UA" sz="2800" dirty="0">
                <a:latin typeface="Century" panose="02040604050505020304" pitchFamily="18" charset="0"/>
              </a:rPr>
              <a:t>, </a:t>
            </a:r>
            <a:r>
              <a:rPr lang="uk-UA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ОПП «Менеджмент туристичної індустрії».</a:t>
            </a:r>
            <a:endParaRPr lang="uk-UA" sz="2800" dirty="0">
              <a:latin typeface="Century" panose="02040604050505020304" pitchFamily="18" charset="0"/>
            </a:endParaRPr>
          </a:p>
        </p:txBody>
      </p:sp>
      <p:pic>
        <p:nvPicPr>
          <p:cNvPr id="17" name="Рисунок 16" descr="У ЧНУ ім. Ю. Федьковича розпочалася реєстрація вступників: деталі | Новини">
            <a:extLst>
              <a:ext uri="{FF2B5EF4-FFF2-40B4-BE49-F238E27FC236}">
                <a16:creationId xmlns:a16="http://schemas.microsoft.com/office/drawing/2014/main" id="{A7DEBD69-FC14-48A2-8123-0F357AF3EEF3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019" y="9424910"/>
            <a:ext cx="1697712" cy="980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137833" y="3120878"/>
            <a:ext cx="15354300" cy="5543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uk-UA" sz="3200" b="1" dirty="0">
                <a:solidFill>
                  <a:srgbClr val="00B050"/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Рекомендації: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200" dirty="0" err="1">
                <a:latin typeface="Constantia" panose="02030602050306030303" pitchFamily="18" charset="0"/>
              </a:rPr>
              <a:t>Продовжувати</a:t>
            </a:r>
            <a:r>
              <a:rPr lang="ru-RU" sz="3200" dirty="0">
                <a:latin typeface="Constantia" panose="02030602050306030303" pitchFamily="18" charset="0"/>
              </a:rPr>
              <a:t> роботу </a:t>
            </a:r>
            <a:r>
              <a:rPr lang="ru-RU" sz="3200" dirty="0" err="1">
                <a:latin typeface="Constantia" panose="02030602050306030303" pitchFamily="18" charset="0"/>
              </a:rPr>
              <a:t>щодо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підвищення</a:t>
            </a:r>
            <a:r>
              <a:rPr lang="ru-RU" sz="3200" b="1" i="1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публікаційної</a:t>
            </a:r>
            <a:r>
              <a:rPr lang="ru-RU" sz="3200" b="1" i="1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активності</a:t>
            </a:r>
            <a:r>
              <a:rPr lang="ru-RU" sz="3200" b="1" i="1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науково-педагогічних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працівників</a:t>
            </a:r>
            <a:r>
              <a:rPr lang="ru-RU" sz="3200" dirty="0">
                <a:latin typeface="Constantia" panose="02030602050306030303" pitchFamily="18" charset="0"/>
              </a:rPr>
              <a:t>, </a:t>
            </a:r>
            <a:r>
              <a:rPr lang="ru-RU" sz="3200" dirty="0" err="1">
                <a:latin typeface="Constantia" panose="02030602050306030303" pitchFamily="18" charset="0"/>
              </a:rPr>
              <a:t>що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викладають</a:t>
            </a:r>
            <a:r>
              <a:rPr lang="ru-RU" sz="3200" dirty="0">
                <a:latin typeface="Constantia" panose="02030602050306030303" pitchFamily="18" charset="0"/>
              </a:rPr>
              <a:t> на ОПП, з </a:t>
            </a:r>
            <a:r>
              <a:rPr lang="ru-RU" sz="3200" dirty="0" err="1">
                <a:latin typeface="Constantia" panose="02030602050306030303" pitchFamily="18" charset="0"/>
              </a:rPr>
              <a:t>урахуванням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вимог</a:t>
            </a:r>
            <a:r>
              <a:rPr lang="ru-RU" sz="3200" dirty="0">
                <a:latin typeface="Constantia" panose="02030602050306030303" pitchFamily="18" charset="0"/>
              </a:rPr>
              <a:t> п.37 </a:t>
            </a:r>
            <a:r>
              <a:rPr lang="ru-RU" sz="3200" dirty="0" err="1">
                <a:latin typeface="Constantia" panose="02030602050306030303" pitchFamily="18" charset="0"/>
              </a:rPr>
              <a:t>Ліцензійних</a:t>
            </a:r>
            <a:r>
              <a:rPr lang="ru-RU" sz="3200" dirty="0">
                <a:latin typeface="Constantia" panose="02030602050306030303" pitchFamily="18" charset="0"/>
              </a:rPr>
              <a:t> умов.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200" dirty="0" err="1">
                <a:latin typeface="Constantia" panose="02030602050306030303" pitchFamily="18" charset="0"/>
              </a:rPr>
              <a:t>Посилити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міждисциплінарність</a:t>
            </a:r>
            <a:r>
              <a:rPr lang="ru-RU" sz="3200" b="1" i="1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публікацій</a:t>
            </a:r>
            <a:r>
              <a:rPr lang="ru-RU" sz="3200" b="1" i="1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викладачів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загального</a:t>
            </a:r>
            <a:r>
              <a:rPr lang="ru-RU" sz="3200" b="1" i="1" dirty="0">
                <a:latin typeface="Constantia" panose="02030602050306030303" pitchFamily="18" charset="0"/>
              </a:rPr>
              <a:t> блоку</a:t>
            </a:r>
            <a:r>
              <a:rPr lang="ru-RU" sz="3200" dirty="0">
                <a:latin typeface="Constantia" panose="02030602050306030303" pitchFamily="18" charset="0"/>
              </a:rPr>
              <a:t>, з </a:t>
            </a:r>
            <a:r>
              <a:rPr lang="ru-RU" sz="3200" dirty="0" err="1">
                <a:latin typeface="Constantia" panose="02030602050306030303" pitchFamily="18" charset="0"/>
              </a:rPr>
              <a:t>урахуванням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специфіки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спеціальності</a:t>
            </a:r>
            <a:r>
              <a:rPr lang="ru-RU" sz="3200" dirty="0">
                <a:latin typeface="Constantia" panose="02030602050306030303" pitchFamily="18" charset="0"/>
              </a:rPr>
              <a:t>.</a:t>
            </a:r>
            <a:endParaRPr lang="uk-UA" sz="3200" dirty="0">
              <a:latin typeface="Constantia" panose="020306020503060303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3200" dirty="0">
                <a:latin typeface="Constantia" panose="02030602050306030303" pitchFamily="18" charset="0"/>
              </a:rPr>
              <a:t>Посилити/систематизувати/продовжити практику залучення до аудиторних занять </a:t>
            </a:r>
            <a:r>
              <a:rPr lang="uk-UA" sz="3200" b="1" i="1" dirty="0">
                <a:latin typeface="Constantia" panose="02030602050306030303" pitchFamily="18" charset="0"/>
              </a:rPr>
              <a:t>професіоналів-практиків</a:t>
            </a:r>
            <a:r>
              <a:rPr lang="uk-UA" sz="3200" dirty="0">
                <a:latin typeface="Constantia" panose="02030602050306030303" pitchFamily="18" charset="0"/>
              </a:rPr>
              <a:t>, </a:t>
            </a:r>
            <a:r>
              <a:rPr lang="uk-UA" sz="3200" b="1" i="1" dirty="0">
                <a:latin typeface="Constantia" panose="02030602050306030303" pitchFamily="18" charset="0"/>
              </a:rPr>
              <a:t>експертів галузі</a:t>
            </a:r>
            <a:r>
              <a:rPr lang="uk-UA" sz="3200" dirty="0">
                <a:latin typeface="Constantia" panose="02030602050306030303" pitchFamily="18" charset="0"/>
              </a:rPr>
              <a:t>, представників роботодавців до гостьових лекцій.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200" dirty="0" err="1">
                <a:latin typeface="Constantia" panose="02030602050306030303" pitchFamily="18" charset="0"/>
              </a:rPr>
              <a:t>Стимулювати</a:t>
            </a:r>
            <a:r>
              <a:rPr lang="ru-RU" sz="3200" dirty="0">
                <a:latin typeface="Constantia" panose="02030602050306030303" pitchFamily="18" charset="0"/>
              </a:rPr>
              <a:t> участь НПП у </a:t>
            </a:r>
            <a:r>
              <a:rPr lang="ru-RU" sz="3200" dirty="0" err="1">
                <a:latin typeface="Constantia" panose="02030602050306030303" pitchFamily="18" charset="0"/>
              </a:rPr>
              <a:t>програмах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міжнародної</a:t>
            </a:r>
            <a:r>
              <a:rPr lang="ru-RU" sz="3200" b="1" i="1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академічної</a:t>
            </a:r>
            <a:r>
              <a:rPr lang="ru-RU" sz="3200" b="1" i="1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мобільності</a:t>
            </a:r>
            <a:r>
              <a:rPr lang="ru-RU" sz="3200" dirty="0">
                <a:latin typeface="Constantia" panose="02030602050306030303" pitchFamily="18" charset="0"/>
              </a:rPr>
              <a:t>.</a:t>
            </a:r>
            <a:endParaRPr lang="uk-UA" sz="32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543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8CDA6A-04F1-F12A-4F1D-AA2F498213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223" b="9724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1028700" y="9182801"/>
            <a:ext cx="9251315" cy="11036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2F5E9D-0AA2-250F-BB32-1B3F9FDE9A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2B3A5B"/>
              </a:clrFrom>
              <a:clrTo>
                <a:srgbClr val="2B3A5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4911995" y="9424910"/>
            <a:ext cx="11180518" cy="7717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8566EC-FBE8-C711-7AD3-D30FDE8AA6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 r="57389"/>
          <a:stretch/>
        </p:blipFill>
        <p:spPr bwMode="auto">
          <a:xfrm>
            <a:off x="954623" y="9514707"/>
            <a:ext cx="4125470" cy="7722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B457432-396A-6D0F-731A-B674ABA355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4" t="72470" r="61271"/>
          <a:stretch/>
        </p:blipFill>
        <p:spPr bwMode="auto">
          <a:xfrm>
            <a:off x="15316200" y="9457302"/>
            <a:ext cx="2971800" cy="8291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Image 27"/>
          <p:cNvPicPr/>
          <p:nvPr/>
        </p:nvPicPr>
        <p:blipFill rotWithShape="1">
          <a:blip r:embed="rId5" cstate="print"/>
          <a:srcRect l="-1055" t="-1716" r="56438" b="4174"/>
          <a:stretch/>
        </p:blipFill>
        <p:spPr bwMode="auto">
          <a:xfrm>
            <a:off x="15925800" y="200382"/>
            <a:ext cx="1115695" cy="116649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Надпись 3"/>
          <p:cNvSpPr txBox="1">
            <a:spLocks noChangeArrowheads="1"/>
          </p:cNvSpPr>
          <p:nvPr/>
        </p:nvSpPr>
        <p:spPr bwMode="auto">
          <a:xfrm>
            <a:off x="16802100" y="457200"/>
            <a:ext cx="1447800" cy="11271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</a:t>
            </a:r>
            <a:endParaRPr kumimoji="0" lang="uk-UA" altLang="uk-UA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 ЯКОСТІ ВИЩОЇ ОСВІТИ ЧНУ</a:t>
            </a: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3124200" y="228031"/>
            <a:ext cx="1257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76200" y="376166"/>
            <a:ext cx="309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dirty="0"/>
              <a:t>К</a:t>
            </a: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0" y="1622425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pSp>
        <p:nvGrpSpPr>
          <p:cNvPr id="33" name="Group 2">
            <a:extLst>
              <a:ext uri="{FF2B5EF4-FFF2-40B4-BE49-F238E27FC236}">
                <a16:creationId xmlns:a16="http://schemas.microsoft.com/office/drawing/2014/main" id="{3646F507-26CA-7042-6F65-1873EBAADCF0}"/>
              </a:ext>
            </a:extLst>
          </p:cNvPr>
          <p:cNvGrpSpPr/>
          <p:nvPr/>
        </p:nvGrpSpPr>
        <p:grpSpPr>
          <a:xfrm>
            <a:off x="0" y="200382"/>
            <a:ext cx="1645693" cy="10086618"/>
            <a:chOff x="0" y="0"/>
            <a:chExt cx="596967" cy="2709333"/>
          </a:xfrm>
          <a:solidFill>
            <a:srgbClr val="E5D5C1"/>
          </a:solidFill>
        </p:grpSpPr>
        <p:sp>
          <p:nvSpPr>
            <p:cNvPr id="34" name="Freeform 3">
              <a:extLst>
                <a:ext uri="{FF2B5EF4-FFF2-40B4-BE49-F238E27FC236}">
                  <a16:creationId xmlns:a16="http://schemas.microsoft.com/office/drawing/2014/main" id="{F3B8E050-5C38-85B1-8115-430ACCBF7738}"/>
                </a:ext>
              </a:extLst>
            </p:cNvPr>
            <p:cNvSpPr/>
            <p:nvPr/>
          </p:nvSpPr>
          <p:spPr>
            <a:xfrm>
              <a:off x="0" y="0"/>
              <a:ext cx="596967" cy="2709333"/>
            </a:xfrm>
            <a:custGeom>
              <a:avLst/>
              <a:gdLst/>
              <a:ahLst/>
              <a:cxnLst/>
              <a:rect l="l" t="t" r="r" b="b"/>
              <a:pathLst>
                <a:path w="596967" h="2709333">
                  <a:moveTo>
                    <a:pt x="0" y="0"/>
                  </a:moveTo>
                  <a:lnTo>
                    <a:pt x="596967" y="0"/>
                  </a:lnTo>
                  <a:lnTo>
                    <a:pt x="596967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</p:sp>
        <p:sp>
          <p:nvSpPr>
            <p:cNvPr id="35" name="TextBox 4">
              <a:extLst>
                <a:ext uri="{FF2B5EF4-FFF2-40B4-BE49-F238E27FC236}">
                  <a16:creationId xmlns:a16="http://schemas.microsoft.com/office/drawing/2014/main" id="{B1F9B907-FF19-69E7-8EB5-92928B372E4F}"/>
                </a:ext>
              </a:extLst>
            </p:cNvPr>
            <p:cNvSpPr txBox="1"/>
            <p:nvPr/>
          </p:nvSpPr>
          <p:spPr>
            <a:xfrm>
              <a:off x="0" y="-38100"/>
              <a:ext cx="596967" cy="27474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" name="Freeform 21">
            <a:extLst>
              <a:ext uri="{FF2B5EF4-FFF2-40B4-BE49-F238E27FC236}">
                <a16:creationId xmlns:a16="http://schemas.microsoft.com/office/drawing/2014/main" id="{8B34849B-27E5-AECC-5A12-49A9127B2094}"/>
              </a:ext>
            </a:extLst>
          </p:cNvPr>
          <p:cNvSpPr/>
          <p:nvPr/>
        </p:nvSpPr>
        <p:spPr>
          <a:xfrm>
            <a:off x="-38100" y="172433"/>
            <a:ext cx="1624651" cy="1405094"/>
          </a:xfrm>
          <a:custGeom>
            <a:avLst/>
            <a:gdLst/>
            <a:ahLst/>
            <a:cxnLst/>
            <a:rect l="l" t="t" r="r" b="b"/>
            <a:pathLst>
              <a:path w="2451097" h="2424741">
                <a:moveTo>
                  <a:pt x="0" y="0"/>
                </a:moveTo>
                <a:lnTo>
                  <a:pt x="2451096" y="0"/>
                </a:lnTo>
                <a:lnTo>
                  <a:pt x="2451096" y="2424741"/>
                </a:lnTo>
                <a:lnTo>
                  <a:pt x="0" y="242474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36" name="TextBox 25">
            <a:extLst>
              <a:ext uri="{FF2B5EF4-FFF2-40B4-BE49-F238E27FC236}">
                <a16:creationId xmlns:a16="http://schemas.microsoft.com/office/drawing/2014/main" id="{17772A68-B71B-F062-573F-0E6CE1823957}"/>
              </a:ext>
            </a:extLst>
          </p:cNvPr>
          <p:cNvSpPr txBox="1"/>
          <p:nvPr/>
        </p:nvSpPr>
        <p:spPr>
          <a:xfrm>
            <a:off x="3671913" y="404851"/>
            <a:ext cx="12420600" cy="10965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487"/>
              </a:lnSpc>
            </a:pPr>
            <a:r>
              <a:rPr lang="uk-UA" sz="54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  <a:ea typeface="Cambria" panose="02040503050406030204" pitchFamily="18" charset="0"/>
                <a:cs typeface="Garet Bold"/>
                <a:sym typeface="Garet Bold"/>
              </a:rPr>
              <a:t>Суттєві недоліки</a:t>
            </a:r>
            <a:endParaRPr lang="en-US" sz="5400" b="1" dirty="0">
              <a:solidFill>
                <a:schemeClr val="accent2">
                  <a:lumMod val="50000"/>
                </a:schemeClr>
              </a:solidFill>
              <a:latin typeface="Constantia" panose="02030602050306030303" pitchFamily="18" charset="0"/>
              <a:ea typeface="Cambria" panose="02040503050406030204" pitchFamily="18" charset="0"/>
              <a:cs typeface="Garet Bold"/>
              <a:sym typeface="Garet Bold"/>
            </a:endParaRPr>
          </a:p>
        </p:txBody>
      </p:sp>
      <p:pic>
        <p:nvPicPr>
          <p:cNvPr id="17" name="Рисунок 16" descr="Восклицательный знак с предупреждающим знаком внимания, выделенным на  красном круге | Премиум векторы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0" t="17264" r="30104" b="19605"/>
          <a:stretch/>
        </p:blipFill>
        <p:spPr bwMode="auto">
          <a:xfrm>
            <a:off x="-38100" y="2205423"/>
            <a:ext cx="1624651" cy="14902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05000" y="3012196"/>
            <a:ext cx="1612445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3200" dirty="0">
                <a:latin typeface="Constantia" panose="02030602050306030303" pitchFamily="18" charset="0"/>
              </a:rPr>
              <a:t>Суттєвим недоліком є недотримання ЗВО вимог Ліцензійних умов провадження освітньої діяльності, зокрема, </a:t>
            </a:r>
            <a:r>
              <a:rPr lang="uk-UA" sz="3200" b="1" dirty="0">
                <a:latin typeface="Constantia" panose="02030602050306030303" pitchFamily="18" charset="0"/>
              </a:rPr>
              <a:t>п. 35 </a:t>
            </a:r>
            <a:r>
              <a:rPr lang="uk-UA" sz="3200" dirty="0">
                <a:latin typeface="Constantia" panose="02030602050306030303" pitchFamily="18" charset="0"/>
              </a:rPr>
              <a:t>– склад НПП, які мають освітню та/або професійну кваліфікацію, відповідну освітній програмі, повинен бути не менш як </a:t>
            </a:r>
            <a:r>
              <a:rPr lang="uk-UA" sz="3200" b="1" i="1" u="sng" dirty="0">
                <a:latin typeface="Constantia" panose="02030602050306030303" pitchFamily="18" charset="0"/>
              </a:rPr>
              <a:t>три</a:t>
            </a:r>
            <a:r>
              <a:rPr lang="uk-UA" sz="3200" dirty="0">
                <a:latin typeface="Constantia" panose="02030602050306030303" pitchFamily="18" charset="0"/>
              </a:rPr>
              <a:t> особи, які мають науковий ступінь та/або вчене звання та працюють у закладі освіти за основним місцем роботи.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200" b="1" i="1" dirty="0">
                <a:latin typeface="Constantia" panose="02030602050306030303" pitchFamily="18" charset="0"/>
                <a:ea typeface="Calibri" panose="020F0502020204030204" pitchFamily="34" charset="0"/>
              </a:rPr>
              <a:t>НПП, </a:t>
            </a:r>
            <a:r>
              <a:rPr lang="ru-RU" sz="3200" dirty="0" err="1">
                <a:latin typeface="Constantia" panose="02030602050306030303" pitchFamily="18" charset="0"/>
                <a:ea typeface="Calibri" panose="020F0502020204030204" pitchFamily="34" charset="0"/>
              </a:rPr>
              <a:t>залучені</a:t>
            </a:r>
            <a:r>
              <a:rPr lang="ru-RU" sz="3200" dirty="0">
                <a:latin typeface="Constantia" panose="02030602050306030303" pitchFamily="18" charset="0"/>
                <a:ea typeface="Calibri" panose="020F0502020204030204" pitchFamily="34" charset="0"/>
              </a:rPr>
              <a:t> до </a:t>
            </a:r>
            <a:r>
              <a:rPr lang="ru-RU" sz="3200" dirty="0" err="1">
                <a:latin typeface="Constantia" panose="02030602050306030303" pitchFamily="18" charset="0"/>
                <a:ea typeface="Calibri" panose="020F0502020204030204" pitchFamily="34" charset="0"/>
              </a:rPr>
              <a:t>реалізації</a:t>
            </a:r>
            <a:r>
              <a:rPr lang="ru-RU" sz="3200" dirty="0"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  <a:ea typeface="Calibri" panose="020F0502020204030204" pitchFamily="34" charset="0"/>
              </a:rPr>
              <a:t>освітньої</a:t>
            </a:r>
            <a:r>
              <a:rPr lang="ru-RU" sz="3200" dirty="0"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  <a:ea typeface="Calibri" panose="020F0502020204030204" pitchFamily="34" charset="0"/>
              </a:rPr>
              <a:t>програми</a:t>
            </a:r>
            <a:r>
              <a:rPr lang="ru-RU" sz="3200" dirty="0">
                <a:latin typeface="Constantia" panose="02030602050306030303" pitchFamily="18" charset="0"/>
                <a:ea typeface="Calibri" panose="020F0502020204030204" pitchFamily="34" charset="0"/>
              </a:rPr>
              <a:t>, з </a:t>
            </a:r>
            <a:r>
              <a:rPr lang="ru-RU" sz="3200" dirty="0" err="1">
                <a:latin typeface="Constantia" panose="02030602050306030303" pitchFamily="18" charset="0"/>
                <a:ea typeface="Calibri" panose="020F0502020204030204" pitchFamily="34" charset="0"/>
              </a:rPr>
              <a:t>огляду</a:t>
            </a:r>
            <a:r>
              <a:rPr lang="ru-RU" sz="3200" dirty="0">
                <a:latin typeface="Constantia" panose="02030602050306030303" pitchFamily="18" charset="0"/>
                <a:ea typeface="Calibri" panose="020F0502020204030204" pitchFamily="34" charset="0"/>
              </a:rPr>
              <a:t> на </a:t>
            </a:r>
            <a:r>
              <a:rPr lang="ru-RU" sz="3200" dirty="0" err="1">
                <a:latin typeface="Constantia" panose="02030602050306030303" pitchFamily="18" charset="0"/>
                <a:ea typeface="Calibri" panose="020F0502020204030204" pitchFamily="34" charset="0"/>
              </a:rPr>
              <a:t>їх</a:t>
            </a:r>
            <a:r>
              <a:rPr lang="ru-RU" sz="3200" dirty="0"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  <a:ea typeface="Calibri" panose="020F0502020204030204" pitchFamily="34" charset="0"/>
              </a:rPr>
              <a:t>кваліфікацію</a:t>
            </a:r>
            <a:r>
              <a:rPr lang="ru-RU" sz="3200" dirty="0">
                <a:latin typeface="Constantia" panose="02030602050306030303" pitchFamily="18" charset="0"/>
                <a:ea typeface="Calibri" panose="020F0502020204030204" pitchFamily="34" charset="0"/>
              </a:rPr>
              <a:t> та/</a:t>
            </a:r>
            <a:r>
              <a:rPr lang="ru-RU" sz="3200" dirty="0" err="1">
                <a:latin typeface="Constantia" panose="02030602050306030303" pitchFamily="18" charset="0"/>
                <a:ea typeface="Calibri" panose="020F0502020204030204" pitchFamily="34" charset="0"/>
              </a:rPr>
              <a:t>або</a:t>
            </a:r>
            <a:r>
              <a:rPr lang="ru-RU" sz="3200" dirty="0"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  <a:ea typeface="Calibri" panose="020F0502020204030204" pitchFamily="34" charset="0"/>
              </a:rPr>
              <a:t>професійний</a:t>
            </a:r>
            <a:r>
              <a:rPr lang="ru-RU" sz="3200" dirty="0"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  <a:ea typeface="Calibri" panose="020F0502020204030204" pitchFamily="34" charset="0"/>
              </a:rPr>
              <a:t>досвід</a:t>
            </a:r>
            <a:r>
              <a:rPr lang="ru-RU" sz="3200" dirty="0"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ru-RU" sz="3200" b="1" i="1" dirty="0">
                <a:latin typeface="Constantia" panose="02030602050306030303" pitchFamily="18" charset="0"/>
                <a:ea typeface="Calibri" panose="020F0502020204030204" pitchFamily="34" charset="0"/>
              </a:rPr>
              <a:t>не </a:t>
            </a:r>
            <a:r>
              <a:rPr lang="ru-RU" sz="3200" b="1" i="1" dirty="0" err="1">
                <a:latin typeface="Constantia" panose="02030602050306030303" pitchFamily="18" charset="0"/>
                <a:ea typeface="Calibri" panose="020F0502020204030204" pitchFamily="34" charset="0"/>
              </a:rPr>
              <a:t>спроможні</a:t>
            </a:r>
            <a:r>
              <a:rPr lang="ru-RU" sz="3200" b="1" i="1" dirty="0"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  <a:ea typeface="Calibri" panose="020F0502020204030204" pitchFamily="34" charset="0"/>
              </a:rPr>
              <a:t>забезпечити</a:t>
            </a:r>
            <a:r>
              <a:rPr lang="ru-RU" sz="3200" b="1" i="1" dirty="0"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  <a:ea typeface="Calibri" panose="020F0502020204030204" pitchFamily="34" charset="0"/>
              </a:rPr>
              <a:t>освітні</a:t>
            </a:r>
            <a:r>
              <a:rPr lang="ru-RU" sz="3200" b="1" i="1" dirty="0"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  <a:ea typeface="Calibri" panose="020F0502020204030204" pitchFamily="34" charset="0"/>
              </a:rPr>
              <a:t>компоненти</a:t>
            </a:r>
            <a:r>
              <a:rPr lang="ru-RU" sz="3200" dirty="0">
                <a:latin typeface="Constantia" panose="02030602050306030303" pitchFamily="18" charset="0"/>
                <a:ea typeface="Calibri" panose="020F0502020204030204" pitchFamily="34" charset="0"/>
              </a:rPr>
              <a:t>, </a:t>
            </a:r>
            <a:r>
              <a:rPr lang="ru-RU" sz="3200" dirty="0" err="1">
                <a:latin typeface="Constantia" panose="02030602050306030303" pitchFamily="18" charset="0"/>
                <a:ea typeface="Calibri" panose="020F0502020204030204" pitchFamily="34" charset="0"/>
              </a:rPr>
              <a:t>які</a:t>
            </a:r>
            <a:r>
              <a:rPr lang="ru-RU" sz="3200" dirty="0">
                <a:latin typeface="Constantia" panose="02030602050306030303" pitchFamily="18" charset="0"/>
                <a:ea typeface="Calibri" panose="020F0502020204030204" pitchFamily="34" charset="0"/>
              </a:rPr>
              <a:t> вони </a:t>
            </a:r>
            <a:r>
              <a:rPr lang="ru-RU" sz="3200" dirty="0" err="1">
                <a:latin typeface="Constantia" panose="02030602050306030303" pitchFamily="18" charset="0"/>
                <a:ea typeface="Calibri" panose="020F0502020204030204" pitchFamily="34" charset="0"/>
              </a:rPr>
              <a:t>реалізують</a:t>
            </a:r>
            <a:r>
              <a:rPr lang="ru-RU" sz="3200" dirty="0">
                <a:latin typeface="Constantia" panose="02030602050306030303" pitchFamily="18" charset="0"/>
                <a:ea typeface="Calibri" panose="020F0502020204030204" pitchFamily="34" charset="0"/>
              </a:rPr>
              <a:t> у межах </a:t>
            </a:r>
            <a:r>
              <a:rPr lang="ru-RU" sz="3200" dirty="0" err="1">
                <a:latin typeface="Constantia" panose="02030602050306030303" pitchFamily="18" charset="0"/>
                <a:ea typeface="Calibri" panose="020F0502020204030204" pitchFamily="34" charset="0"/>
              </a:rPr>
              <a:t>освітньої</a:t>
            </a:r>
            <a:r>
              <a:rPr lang="ru-RU" sz="3200" dirty="0"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  <a:ea typeface="Calibri" panose="020F0502020204030204" pitchFamily="34" charset="0"/>
              </a:rPr>
              <a:t>програми</a:t>
            </a:r>
            <a:r>
              <a:rPr lang="ru-RU" sz="3200" dirty="0">
                <a:latin typeface="Constantia" panose="02030602050306030303" pitchFamily="18" charset="0"/>
                <a:ea typeface="Calibri" panose="020F0502020204030204" pitchFamily="34" charset="0"/>
              </a:rPr>
              <a:t>. </a:t>
            </a:r>
            <a:endParaRPr lang="uk-UA" sz="3200" dirty="0">
              <a:latin typeface="Constantia" panose="02030602050306030303" pitchFamily="18" charset="0"/>
            </a:endParaRPr>
          </a:p>
          <a:p>
            <a:pPr algn="just"/>
            <a:endParaRPr lang="uk-UA" sz="3200" dirty="0">
              <a:latin typeface="Constantia" panose="02030602050306030303" pitchFamily="18" charset="0"/>
            </a:endParaRPr>
          </a:p>
        </p:txBody>
      </p:sp>
      <p:pic>
        <p:nvPicPr>
          <p:cNvPr id="19" name="Рисунок 18" descr="Міносвіти збільшить фінансування ЧНУ на понад 22 мільйони » Новини  Чернівці: Інформаційний портал «Молодий буковинець»">
            <a:extLst>
              <a:ext uri="{FF2B5EF4-FFF2-40B4-BE49-F238E27FC236}">
                <a16:creationId xmlns:a16="http://schemas.microsoft.com/office/drawing/2014/main" id="{112BCBEB-0FFE-4BD0-AA41-64A4E9481637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29700"/>
            <a:ext cx="1743760" cy="1217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175199" y="1980905"/>
            <a:ext cx="138662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ОПП «Логопедія»</a:t>
            </a:r>
            <a:r>
              <a:rPr lang="uk-UA" sz="3600" dirty="0">
                <a:latin typeface="Century" panose="02040604050505020304" pitchFamily="18" charset="0"/>
              </a:rPr>
              <a:t>, </a:t>
            </a:r>
            <a:r>
              <a:rPr lang="uk-UA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ОПП «Менеджмент туристичної індустрії».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3046826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8CDA6A-04F1-F12A-4F1D-AA2F498213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223" b="9724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1028700" y="9182801"/>
            <a:ext cx="9251315" cy="11036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2F5E9D-0AA2-250F-BB32-1B3F9FDE9A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2B3A5B"/>
              </a:clrFrom>
              <a:clrTo>
                <a:srgbClr val="2B3A5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4911995" y="9424910"/>
            <a:ext cx="11180518" cy="7717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8566EC-FBE8-C711-7AD3-D30FDE8AA6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 r="57389"/>
          <a:stretch/>
        </p:blipFill>
        <p:spPr bwMode="auto">
          <a:xfrm>
            <a:off x="954623" y="9514707"/>
            <a:ext cx="4125470" cy="7722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B457432-396A-6D0F-731A-B674ABA355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4" t="72470" r="61271"/>
          <a:stretch/>
        </p:blipFill>
        <p:spPr bwMode="auto">
          <a:xfrm>
            <a:off x="15316200" y="9457302"/>
            <a:ext cx="2971800" cy="8291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Image 27"/>
          <p:cNvPicPr/>
          <p:nvPr/>
        </p:nvPicPr>
        <p:blipFill rotWithShape="1">
          <a:blip r:embed="rId5" cstate="print"/>
          <a:srcRect l="-1055" t="-1716" r="56438" b="4174"/>
          <a:stretch/>
        </p:blipFill>
        <p:spPr bwMode="auto">
          <a:xfrm>
            <a:off x="15925800" y="200382"/>
            <a:ext cx="1115695" cy="116649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Надпись 3"/>
          <p:cNvSpPr txBox="1">
            <a:spLocks noChangeArrowheads="1"/>
          </p:cNvSpPr>
          <p:nvPr/>
        </p:nvSpPr>
        <p:spPr bwMode="auto">
          <a:xfrm>
            <a:off x="16802100" y="457200"/>
            <a:ext cx="1447800" cy="11271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</a:t>
            </a:r>
            <a:endParaRPr kumimoji="0" lang="uk-UA" altLang="uk-UA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 ЯКОСТІ ВИЩОЇ ОСВІТИ ЧНУ</a:t>
            </a: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3124200" y="228031"/>
            <a:ext cx="1257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76200" y="376166"/>
            <a:ext cx="309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dirty="0"/>
              <a:t>К</a:t>
            </a: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0" y="1622425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pSp>
        <p:nvGrpSpPr>
          <p:cNvPr id="33" name="Group 2">
            <a:extLst>
              <a:ext uri="{FF2B5EF4-FFF2-40B4-BE49-F238E27FC236}">
                <a16:creationId xmlns:a16="http://schemas.microsoft.com/office/drawing/2014/main" id="{3646F507-26CA-7042-6F65-1873EBAADCF0}"/>
              </a:ext>
            </a:extLst>
          </p:cNvPr>
          <p:cNvGrpSpPr/>
          <p:nvPr/>
        </p:nvGrpSpPr>
        <p:grpSpPr>
          <a:xfrm>
            <a:off x="0" y="200382"/>
            <a:ext cx="1645693" cy="10086618"/>
            <a:chOff x="0" y="0"/>
            <a:chExt cx="596967" cy="2709333"/>
          </a:xfrm>
          <a:solidFill>
            <a:srgbClr val="E5D5C1"/>
          </a:solidFill>
        </p:grpSpPr>
        <p:sp>
          <p:nvSpPr>
            <p:cNvPr id="34" name="Freeform 3">
              <a:extLst>
                <a:ext uri="{FF2B5EF4-FFF2-40B4-BE49-F238E27FC236}">
                  <a16:creationId xmlns:a16="http://schemas.microsoft.com/office/drawing/2014/main" id="{F3B8E050-5C38-85B1-8115-430ACCBF7738}"/>
                </a:ext>
              </a:extLst>
            </p:cNvPr>
            <p:cNvSpPr/>
            <p:nvPr/>
          </p:nvSpPr>
          <p:spPr>
            <a:xfrm>
              <a:off x="0" y="0"/>
              <a:ext cx="596967" cy="2709333"/>
            </a:xfrm>
            <a:custGeom>
              <a:avLst/>
              <a:gdLst/>
              <a:ahLst/>
              <a:cxnLst/>
              <a:rect l="l" t="t" r="r" b="b"/>
              <a:pathLst>
                <a:path w="596967" h="2709333">
                  <a:moveTo>
                    <a:pt x="0" y="0"/>
                  </a:moveTo>
                  <a:lnTo>
                    <a:pt x="596967" y="0"/>
                  </a:lnTo>
                  <a:lnTo>
                    <a:pt x="596967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</p:sp>
        <p:sp>
          <p:nvSpPr>
            <p:cNvPr id="35" name="TextBox 4">
              <a:extLst>
                <a:ext uri="{FF2B5EF4-FFF2-40B4-BE49-F238E27FC236}">
                  <a16:creationId xmlns:a16="http://schemas.microsoft.com/office/drawing/2014/main" id="{B1F9B907-FF19-69E7-8EB5-92928B372E4F}"/>
                </a:ext>
              </a:extLst>
            </p:cNvPr>
            <p:cNvSpPr txBox="1"/>
            <p:nvPr/>
          </p:nvSpPr>
          <p:spPr>
            <a:xfrm>
              <a:off x="0" y="-38100"/>
              <a:ext cx="596967" cy="27474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" name="Freeform 21">
            <a:extLst>
              <a:ext uri="{FF2B5EF4-FFF2-40B4-BE49-F238E27FC236}">
                <a16:creationId xmlns:a16="http://schemas.microsoft.com/office/drawing/2014/main" id="{8B34849B-27E5-AECC-5A12-49A9127B2094}"/>
              </a:ext>
            </a:extLst>
          </p:cNvPr>
          <p:cNvSpPr/>
          <p:nvPr/>
        </p:nvSpPr>
        <p:spPr>
          <a:xfrm>
            <a:off x="-38100" y="172433"/>
            <a:ext cx="1624651" cy="1405094"/>
          </a:xfrm>
          <a:custGeom>
            <a:avLst/>
            <a:gdLst/>
            <a:ahLst/>
            <a:cxnLst/>
            <a:rect l="l" t="t" r="r" b="b"/>
            <a:pathLst>
              <a:path w="2451097" h="2424741">
                <a:moveTo>
                  <a:pt x="0" y="0"/>
                </a:moveTo>
                <a:lnTo>
                  <a:pt x="2451096" y="0"/>
                </a:lnTo>
                <a:lnTo>
                  <a:pt x="2451096" y="2424741"/>
                </a:lnTo>
                <a:lnTo>
                  <a:pt x="0" y="242474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36" name="TextBox 25">
            <a:extLst>
              <a:ext uri="{FF2B5EF4-FFF2-40B4-BE49-F238E27FC236}">
                <a16:creationId xmlns:a16="http://schemas.microsoft.com/office/drawing/2014/main" id="{17772A68-B71B-F062-573F-0E6CE1823957}"/>
              </a:ext>
            </a:extLst>
          </p:cNvPr>
          <p:cNvSpPr txBox="1"/>
          <p:nvPr/>
        </p:nvSpPr>
        <p:spPr>
          <a:xfrm>
            <a:off x="3245958" y="307471"/>
            <a:ext cx="11917842" cy="1116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487"/>
              </a:lnSpc>
            </a:pPr>
            <a:r>
              <a:rPr lang="uk-UA" sz="54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  <a:ea typeface="Cambria" panose="02040503050406030204" pitchFamily="18" charset="0"/>
                <a:cs typeface="Garet Bold"/>
                <a:sym typeface="Garet Bold"/>
              </a:rPr>
              <a:t>Зразкові практики</a:t>
            </a:r>
            <a:endParaRPr lang="en-US" sz="5400" b="1" dirty="0">
              <a:solidFill>
                <a:schemeClr val="accent2">
                  <a:lumMod val="50000"/>
                </a:schemeClr>
              </a:solidFill>
              <a:latin typeface="Constantia" panose="02030602050306030303" pitchFamily="18" charset="0"/>
              <a:ea typeface="Cambria" panose="02040503050406030204" pitchFamily="18" charset="0"/>
              <a:cs typeface="Garet Bold"/>
              <a:sym typeface="Garet Bold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" y="1989385"/>
            <a:ext cx="1757172" cy="155391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09800" y="1635727"/>
            <a:ext cx="1592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ОНП Прикладна математика</a:t>
            </a:r>
          </a:p>
        </p:txBody>
      </p:sp>
      <p:pic>
        <p:nvPicPr>
          <p:cNvPr id="18" name="Рисунок 17" descr="Чернівецький національний університет.">
            <a:extLst>
              <a:ext uri="{FF2B5EF4-FFF2-40B4-BE49-F238E27FC236}">
                <a16:creationId xmlns:a16="http://schemas.microsoft.com/office/drawing/2014/main" id="{CD27CC95-35F7-4A02-A883-EDE3A279698D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9137915"/>
            <a:ext cx="1762810" cy="1193983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  <a:softEdge rad="889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995912" y="3251814"/>
            <a:ext cx="14777835" cy="2727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Всі</a:t>
            </a:r>
            <a:r>
              <a:rPr lang="ru-RU" sz="32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викладачі</a:t>
            </a:r>
            <a:r>
              <a:rPr lang="ru-RU" sz="32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ОНП </a:t>
            </a:r>
            <a:r>
              <a:rPr lang="ru-RU" sz="3200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мають</a:t>
            </a:r>
            <a:r>
              <a:rPr lang="ru-RU" sz="32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публікації</a:t>
            </a:r>
            <a:r>
              <a:rPr lang="ru-RU" sz="32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sz="3200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фахових</a:t>
            </a:r>
            <a:r>
              <a:rPr lang="ru-RU" sz="32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виданнях</a:t>
            </a:r>
            <a:r>
              <a:rPr lang="ru-RU" sz="32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3200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виданнях</a:t>
            </a:r>
            <a:r>
              <a:rPr lang="ru-RU" sz="32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наукометричної</a:t>
            </a:r>
            <a:r>
              <a:rPr lang="ru-RU" sz="32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бази</a:t>
            </a:r>
            <a:r>
              <a:rPr lang="ru-RU" sz="32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SCOPUS</a:t>
            </a:r>
            <a:r>
              <a:rPr lang="ru-RU" sz="32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мають</a:t>
            </a:r>
            <a:r>
              <a:rPr lang="ru-RU" sz="32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методичні</a:t>
            </a:r>
            <a:r>
              <a:rPr lang="ru-RU" sz="32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публікації</a:t>
            </a:r>
            <a:r>
              <a:rPr lang="ru-RU" sz="32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повністю</a:t>
            </a:r>
            <a:r>
              <a:rPr lang="ru-RU" sz="32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забезпечують</a:t>
            </a:r>
            <a:r>
              <a:rPr lang="ru-RU" sz="32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відповідні</a:t>
            </a:r>
            <a:r>
              <a:rPr lang="ru-RU" sz="32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ОК. </a:t>
            </a:r>
            <a:r>
              <a:rPr lang="ru-RU" sz="3200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Викладачі</a:t>
            </a:r>
            <a:r>
              <a:rPr lang="ru-RU" sz="32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проходять</a:t>
            </a:r>
            <a:r>
              <a:rPr lang="ru-RU" sz="32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різні</a:t>
            </a:r>
            <a:r>
              <a:rPr lang="ru-RU" sz="32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стажування</a:t>
            </a:r>
            <a:r>
              <a:rPr lang="ru-RU" sz="32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приймають</a:t>
            </a:r>
            <a:r>
              <a:rPr lang="ru-RU" sz="32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участь в </a:t>
            </a:r>
            <a:r>
              <a:rPr lang="ru-RU" sz="3200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міжнародних</a:t>
            </a:r>
            <a:r>
              <a:rPr lang="ru-RU" sz="32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конференціях</a:t>
            </a:r>
            <a:r>
              <a:rPr lang="ru-RU" sz="32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Новітні</a:t>
            </a:r>
            <a:r>
              <a:rPr lang="ru-RU" sz="32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досягнення</a:t>
            </a:r>
            <a:r>
              <a:rPr lang="ru-RU" sz="32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активно </a:t>
            </a:r>
            <a:r>
              <a:rPr lang="ru-RU" sz="3200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впроваджуються</a:t>
            </a:r>
            <a:r>
              <a:rPr lang="ru-RU" sz="32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3200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навчальний</a:t>
            </a:r>
            <a:r>
              <a:rPr lang="ru-RU" sz="32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</a:t>
            </a:r>
            <a:r>
              <a:rPr lang="ru-RU" sz="32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3200" dirty="0"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510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8CDA6A-04F1-F12A-4F1D-AA2F498213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223" b="9724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1028700" y="9182801"/>
            <a:ext cx="9251315" cy="11036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2F5E9D-0AA2-250F-BB32-1B3F9FDE9A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2B3A5B"/>
              </a:clrFrom>
              <a:clrTo>
                <a:srgbClr val="2B3A5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4911995" y="9424910"/>
            <a:ext cx="11180518" cy="7717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8566EC-FBE8-C711-7AD3-D30FDE8AA6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 r="57389"/>
          <a:stretch/>
        </p:blipFill>
        <p:spPr bwMode="auto">
          <a:xfrm>
            <a:off x="954623" y="9514707"/>
            <a:ext cx="4125470" cy="7722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B457432-396A-6D0F-731A-B674ABA3559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4" t="72470" r="61271"/>
          <a:stretch/>
        </p:blipFill>
        <p:spPr bwMode="auto">
          <a:xfrm>
            <a:off x="15316200" y="9457302"/>
            <a:ext cx="2971800" cy="8291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Image 27"/>
          <p:cNvPicPr/>
          <p:nvPr/>
        </p:nvPicPr>
        <p:blipFill rotWithShape="1">
          <a:blip r:embed="rId6" cstate="print"/>
          <a:srcRect l="-1055" t="-1716" r="56438" b="4174"/>
          <a:stretch/>
        </p:blipFill>
        <p:spPr bwMode="auto">
          <a:xfrm>
            <a:off x="15925800" y="200382"/>
            <a:ext cx="1115695" cy="116649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Надпись 3"/>
          <p:cNvSpPr txBox="1">
            <a:spLocks noChangeArrowheads="1"/>
          </p:cNvSpPr>
          <p:nvPr/>
        </p:nvSpPr>
        <p:spPr bwMode="auto">
          <a:xfrm>
            <a:off x="16802100" y="457200"/>
            <a:ext cx="1447800" cy="11271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</a:t>
            </a:r>
            <a:endParaRPr kumimoji="0" lang="uk-UA" altLang="uk-UA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 ЯКОСТІ ВИЩОЇ ОСВІТИ ЧНУ</a:t>
            </a: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3124200" y="228031"/>
            <a:ext cx="1257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76200" y="376166"/>
            <a:ext cx="309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dirty="0"/>
              <a:t>К</a:t>
            </a: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0" y="1622425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pSp>
        <p:nvGrpSpPr>
          <p:cNvPr id="33" name="Group 2">
            <a:extLst>
              <a:ext uri="{FF2B5EF4-FFF2-40B4-BE49-F238E27FC236}">
                <a16:creationId xmlns:a16="http://schemas.microsoft.com/office/drawing/2014/main" id="{3646F507-26CA-7042-6F65-1873EBAADCF0}"/>
              </a:ext>
            </a:extLst>
          </p:cNvPr>
          <p:cNvGrpSpPr/>
          <p:nvPr/>
        </p:nvGrpSpPr>
        <p:grpSpPr>
          <a:xfrm>
            <a:off x="0" y="200382"/>
            <a:ext cx="1645693" cy="10086618"/>
            <a:chOff x="0" y="0"/>
            <a:chExt cx="596967" cy="2709333"/>
          </a:xfrm>
          <a:solidFill>
            <a:srgbClr val="E5D5C1"/>
          </a:solidFill>
        </p:grpSpPr>
        <p:sp>
          <p:nvSpPr>
            <p:cNvPr id="34" name="Freeform 3">
              <a:extLst>
                <a:ext uri="{FF2B5EF4-FFF2-40B4-BE49-F238E27FC236}">
                  <a16:creationId xmlns:a16="http://schemas.microsoft.com/office/drawing/2014/main" id="{F3B8E050-5C38-85B1-8115-430ACCBF7738}"/>
                </a:ext>
              </a:extLst>
            </p:cNvPr>
            <p:cNvSpPr/>
            <p:nvPr/>
          </p:nvSpPr>
          <p:spPr>
            <a:xfrm>
              <a:off x="0" y="0"/>
              <a:ext cx="596967" cy="2709333"/>
            </a:xfrm>
            <a:custGeom>
              <a:avLst/>
              <a:gdLst/>
              <a:ahLst/>
              <a:cxnLst/>
              <a:rect l="l" t="t" r="r" b="b"/>
              <a:pathLst>
                <a:path w="596967" h="2709333">
                  <a:moveTo>
                    <a:pt x="0" y="0"/>
                  </a:moveTo>
                  <a:lnTo>
                    <a:pt x="596967" y="0"/>
                  </a:lnTo>
                  <a:lnTo>
                    <a:pt x="596967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</p:sp>
        <p:sp>
          <p:nvSpPr>
            <p:cNvPr id="35" name="TextBox 4">
              <a:extLst>
                <a:ext uri="{FF2B5EF4-FFF2-40B4-BE49-F238E27FC236}">
                  <a16:creationId xmlns:a16="http://schemas.microsoft.com/office/drawing/2014/main" id="{B1F9B907-FF19-69E7-8EB5-92928B372E4F}"/>
                </a:ext>
              </a:extLst>
            </p:cNvPr>
            <p:cNvSpPr txBox="1"/>
            <p:nvPr/>
          </p:nvSpPr>
          <p:spPr>
            <a:xfrm>
              <a:off x="0" y="-38100"/>
              <a:ext cx="596967" cy="27474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" name="Freeform 21">
            <a:extLst>
              <a:ext uri="{FF2B5EF4-FFF2-40B4-BE49-F238E27FC236}">
                <a16:creationId xmlns:a16="http://schemas.microsoft.com/office/drawing/2014/main" id="{8B34849B-27E5-AECC-5A12-49A9127B2094}"/>
              </a:ext>
            </a:extLst>
          </p:cNvPr>
          <p:cNvSpPr/>
          <p:nvPr/>
        </p:nvSpPr>
        <p:spPr>
          <a:xfrm>
            <a:off x="-38100" y="172433"/>
            <a:ext cx="1624651" cy="1405094"/>
          </a:xfrm>
          <a:custGeom>
            <a:avLst/>
            <a:gdLst/>
            <a:ahLst/>
            <a:cxnLst/>
            <a:rect l="l" t="t" r="r" b="b"/>
            <a:pathLst>
              <a:path w="2451097" h="2424741">
                <a:moveTo>
                  <a:pt x="0" y="0"/>
                </a:moveTo>
                <a:lnTo>
                  <a:pt x="2451096" y="0"/>
                </a:lnTo>
                <a:lnTo>
                  <a:pt x="2451096" y="2424741"/>
                </a:lnTo>
                <a:lnTo>
                  <a:pt x="0" y="242474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36" name="TextBox 25">
            <a:extLst>
              <a:ext uri="{FF2B5EF4-FFF2-40B4-BE49-F238E27FC236}">
                <a16:creationId xmlns:a16="http://schemas.microsoft.com/office/drawing/2014/main" id="{17772A68-B71B-F062-573F-0E6CE1823957}"/>
              </a:ext>
            </a:extLst>
          </p:cNvPr>
          <p:cNvSpPr txBox="1"/>
          <p:nvPr/>
        </p:nvSpPr>
        <p:spPr>
          <a:xfrm>
            <a:off x="3234691" y="771428"/>
            <a:ext cx="13781404" cy="10965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487"/>
              </a:lnSpc>
            </a:pPr>
            <a:r>
              <a:rPr lang="uk-UA" sz="54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  <a:ea typeface="Cambria" panose="02040503050406030204" pitchFamily="18" charset="0"/>
                <a:cs typeface="Garet Bold"/>
                <a:sym typeface="Garet Bold"/>
              </a:rPr>
              <a:t>Позитивні практики</a:t>
            </a:r>
            <a:endParaRPr lang="en-US" sz="5400" b="1" dirty="0">
              <a:solidFill>
                <a:schemeClr val="accent2">
                  <a:lumMod val="50000"/>
                </a:schemeClr>
              </a:solidFill>
              <a:latin typeface="Constantia" panose="02030602050306030303" pitchFamily="18" charset="0"/>
              <a:ea typeface="Cambria" panose="02040503050406030204" pitchFamily="18" charset="0"/>
              <a:cs typeface="Garet Bold"/>
              <a:sym typeface="Garet Bold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20763" y="2433877"/>
            <a:ext cx="161925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uk-UA" sz="3200" dirty="0"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3200" dirty="0" err="1">
                <a:latin typeface="Constantia" panose="02030602050306030303" pitchFamily="18" charset="0"/>
              </a:rPr>
              <a:t>Високий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рівень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залученості</a:t>
            </a:r>
            <a:r>
              <a:rPr lang="ru-RU" sz="3200" b="1" i="1" dirty="0">
                <a:latin typeface="Constantia" panose="02030602050306030303" pitchFamily="18" charset="0"/>
              </a:rPr>
              <a:t> НПП </a:t>
            </a:r>
            <a:r>
              <a:rPr lang="ru-RU" sz="3200" dirty="0">
                <a:latin typeface="Constantia" panose="02030602050306030303" pitchFamily="18" charset="0"/>
              </a:rPr>
              <a:t>до </a:t>
            </a:r>
            <a:r>
              <a:rPr lang="ru-RU" sz="3200" dirty="0" err="1">
                <a:latin typeface="Constantia" panose="02030602050306030303" pitchFamily="18" charset="0"/>
              </a:rPr>
              <a:t>програм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стажування</a:t>
            </a:r>
            <a:r>
              <a:rPr lang="ru-RU" sz="3200" dirty="0">
                <a:latin typeface="Constantia" panose="02030602050306030303" pitchFamily="18" charset="0"/>
              </a:rPr>
              <a:t> та </a:t>
            </a:r>
            <a:r>
              <a:rPr lang="ru-RU" sz="3200" dirty="0" err="1">
                <a:latin typeface="Constantia" panose="02030602050306030303" pitchFamily="18" charset="0"/>
              </a:rPr>
              <a:t>підвищення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кваліфікації</a:t>
            </a:r>
            <a:r>
              <a:rPr lang="ru-RU" sz="3200" dirty="0">
                <a:latin typeface="Constantia" panose="02030602050306030303" pitchFamily="18" charset="0"/>
              </a:rPr>
              <a:t>. </a:t>
            </a:r>
            <a:endParaRPr lang="uk-UA" sz="3200" dirty="0">
              <a:latin typeface="Constantia" panose="02030602050306030303" pitchFamily="18" charset="0"/>
            </a:endParaRPr>
          </a:p>
          <a:p>
            <a:pPr marL="457200" lvl="0" indent="-45720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3200" dirty="0" err="1">
                <a:latin typeface="Constantia" panose="02030602050306030303" pitchFamily="18" charset="0"/>
              </a:rPr>
              <a:t>Розвинені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процедури</a:t>
            </a:r>
            <a:r>
              <a:rPr lang="ru-RU" sz="3200" b="1" i="1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стимулювання</a:t>
            </a:r>
            <a:r>
              <a:rPr lang="ru-RU" sz="3200" b="1" i="1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професійного</a:t>
            </a:r>
            <a:r>
              <a:rPr lang="ru-RU" sz="3200" b="1" i="1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розвитку</a:t>
            </a:r>
            <a:r>
              <a:rPr lang="ru-RU" sz="3200" b="1" i="1" dirty="0">
                <a:latin typeface="Constantia" panose="02030602050306030303" pitchFamily="18" charset="0"/>
              </a:rPr>
              <a:t> </a:t>
            </a:r>
            <a:r>
              <a:rPr lang="ru-RU" sz="3200" dirty="0">
                <a:latin typeface="Constantia" panose="02030602050306030303" pitchFamily="18" charset="0"/>
              </a:rPr>
              <a:t>НПП та </a:t>
            </a:r>
            <a:r>
              <a:rPr lang="ru-RU" sz="3200" dirty="0" err="1">
                <a:latin typeface="Constantia" panose="02030602050306030303" pitchFamily="18" charset="0"/>
              </a:rPr>
              <a:t>заохочення</a:t>
            </a:r>
            <a:r>
              <a:rPr lang="ru-RU" sz="3200" dirty="0">
                <a:latin typeface="Constantia" panose="02030602050306030303" pitchFamily="18" charset="0"/>
              </a:rPr>
              <a:t> за </a:t>
            </a:r>
            <a:r>
              <a:rPr lang="ru-RU" sz="3200" dirty="0" err="1">
                <a:latin typeface="Constantia" panose="02030602050306030303" pitchFamily="18" charset="0"/>
              </a:rPr>
              <a:t>високі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результати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роботи</a:t>
            </a:r>
            <a:r>
              <a:rPr lang="ru-RU" sz="3200" dirty="0">
                <a:latin typeface="Constantia" panose="02030602050306030303" pitchFamily="18" charset="0"/>
              </a:rPr>
              <a:t>. </a:t>
            </a:r>
            <a:endParaRPr lang="uk-UA" sz="3200" dirty="0">
              <a:latin typeface="Constantia" panose="02030602050306030303" pitchFamily="18" charset="0"/>
            </a:endParaRPr>
          </a:p>
          <a:p>
            <a:pPr marL="457200" lvl="0" indent="-45720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3200" dirty="0">
                <a:latin typeface="Constantia" panose="02030602050306030303" pitchFamily="18" charset="0"/>
              </a:rPr>
              <a:t>ЧНУ </a:t>
            </a:r>
            <a:r>
              <a:rPr lang="ru-RU" sz="3200" dirty="0" err="1">
                <a:latin typeface="Constantia" panose="02030602050306030303" pitchFamily="18" charset="0"/>
              </a:rPr>
              <a:t>надає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безплатні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курси</a:t>
            </a:r>
            <a:r>
              <a:rPr lang="ru-RU" sz="3200" b="1" i="1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англійської</a:t>
            </a:r>
            <a:r>
              <a:rPr lang="ru-RU" sz="3200" b="1" i="1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мови</a:t>
            </a:r>
            <a:r>
              <a:rPr lang="ru-RU" sz="3200" b="1" i="1" dirty="0">
                <a:latin typeface="Constantia" panose="02030602050306030303" pitchFamily="18" charset="0"/>
              </a:rPr>
              <a:t> </a:t>
            </a:r>
            <a:r>
              <a:rPr lang="ru-RU" sz="3200" dirty="0">
                <a:latin typeface="Constantia" panose="02030602050306030303" pitchFamily="18" charset="0"/>
              </a:rPr>
              <a:t>та </a:t>
            </a:r>
            <a:r>
              <a:rPr lang="ru-RU" sz="3200" b="1" i="1" dirty="0" err="1">
                <a:latin typeface="Constantia" panose="02030602050306030303" pitchFamily="18" charset="0"/>
              </a:rPr>
              <a:t>підвищення</a:t>
            </a:r>
            <a:r>
              <a:rPr lang="ru-RU" sz="3200" b="1" i="1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кваліфікації</a:t>
            </a:r>
            <a:r>
              <a:rPr lang="ru-RU" sz="3200" b="1" i="1" dirty="0">
                <a:latin typeface="Constantia" panose="02030602050306030303" pitchFamily="18" charset="0"/>
              </a:rPr>
              <a:t> </a:t>
            </a:r>
            <a:r>
              <a:rPr lang="ru-RU" sz="3200" dirty="0">
                <a:latin typeface="Constantia" panose="02030602050306030303" pitchFamily="18" charset="0"/>
              </a:rPr>
              <a:t>для НПП, </a:t>
            </a:r>
            <a:r>
              <a:rPr lang="ru-RU" sz="3200" b="1" i="1" dirty="0" err="1">
                <a:latin typeface="Constantia" panose="02030602050306030303" pitchFamily="18" charset="0"/>
              </a:rPr>
              <a:t>діяльність</a:t>
            </a:r>
            <a:r>
              <a:rPr lang="ru-RU" sz="3200" b="1" i="1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Школи</a:t>
            </a:r>
            <a:r>
              <a:rPr lang="ru-RU" sz="3200" b="1" i="1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Гарантів</a:t>
            </a:r>
            <a:r>
              <a:rPr lang="ru-RU" sz="3200" dirty="0">
                <a:latin typeface="Constantia" panose="02030602050306030303" pitchFamily="18" charset="0"/>
              </a:rPr>
              <a:t>.</a:t>
            </a:r>
            <a:endParaRPr lang="uk-UA" sz="3200" dirty="0">
              <a:latin typeface="Constantia" panose="02030602050306030303" pitchFamily="18" charset="0"/>
            </a:endParaRPr>
          </a:p>
          <a:p>
            <a:pPr marL="457200" lvl="0" indent="-45720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3200" dirty="0">
                <a:latin typeface="Constantia" panose="02030602050306030303" pitchFamily="18" charset="0"/>
              </a:rPr>
              <a:t>До </a:t>
            </a:r>
            <a:r>
              <a:rPr lang="ru-RU" sz="3200" dirty="0" err="1">
                <a:latin typeface="Constantia" panose="02030602050306030303" pitchFamily="18" charset="0"/>
              </a:rPr>
              <a:t>реалізації</a:t>
            </a:r>
            <a:r>
              <a:rPr lang="ru-RU" sz="3200" dirty="0">
                <a:latin typeface="Constantia" panose="02030602050306030303" pitchFamily="18" charset="0"/>
              </a:rPr>
              <a:t> ОП </a:t>
            </a:r>
            <a:r>
              <a:rPr lang="ru-RU" sz="3200" b="1" i="1" dirty="0">
                <a:latin typeface="Constantia" panose="02030602050306030303" pitchFamily="18" charset="0"/>
              </a:rPr>
              <a:t>активно </a:t>
            </a:r>
            <a:r>
              <a:rPr lang="ru-RU" sz="3200" b="1" i="1" dirty="0" err="1">
                <a:latin typeface="Constantia" panose="02030602050306030303" pitchFamily="18" charset="0"/>
              </a:rPr>
              <a:t>залучені</a:t>
            </a:r>
            <a:r>
              <a:rPr lang="ru-RU" sz="3200" b="1" i="1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роботодавці</a:t>
            </a:r>
            <a:r>
              <a:rPr lang="ru-RU" sz="3200" dirty="0">
                <a:latin typeface="Constantia" panose="02030602050306030303" pitchFamily="18" charset="0"/>
              </a:rPr>
              <a:t> через </a:t>
            </a:r>
            <a:r>
              <a:rPr lang="ru-RU" sz="3200" dirty="0" err="1">
                <a:latin typeface="Constantia" panose="02030602050306030303" pitchFamily="18" charset="0"/>
              </a:rPr>
              <a:t>гостьові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лекції</a:t>
            </a:r>
            <a:r>
              <a:rPr lang="ru-RU" sz="3200" dirty="0">
                <a:latin typeface="Constantia" panose="02030602050306030303" pitchFamily="18" charset="0"/>
              </a:rPr>
              <a:t>, практики та </a:t>
            </a:r>
            <a:r>
              <a:rPr lang="ru-RU" sz="3200" dirty="0" err="1">
                <a:latin typeface="Constantia" panose="02030602050306030303" pitchFamily="18" charset="0"/>
              </a:rPr>
              <a:t>експертизу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дипломних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робіт</a:t>
            </a:r>
            <a:r>
              <a:rPr lang="ru-RU" sz="3200" dirty="0">
                <a:latin typeface="Constantia" panose="02030602050306030303" pitchFamily="18" charset="0"/>
              </a:rPr>
              <a:t>. </a:t>
            </a:r>
            <a:endParaRPr lang="uk-UA" sz="3200" dirty="0">
              <a:latin typeface="Constantia" panose="02030602050306030303" pitchFamily="18" charset="0"/>
            </a:endParaRPr>
          </a:p>
          <a:p>
            <a:pPr marL="457200" indent="-45720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uk-UA" sz="3200" b="1" dirty="0">
              <a:latin typeface="Constantia" panose="02030602050306030303" pitchFamily="18" charset="0"/>
            </a:endParaRPr>
          </a:p>
        </p:txBody>
      </p:sp>
      <p:pic>
        <p:nvPicPr>
          <p:cNvPr id="18" name="Рисунок 17" descr="У ЧНУ ім. Ю. Федьковича розпочалася реєстрація вступників: деталі | Новини">
            <a:extLst>
              <a:ext uri="{FF2B5EF4-FFF2-40B4-BE49-F238E27FC236}">
                <a16:creationId xmlns:a16="http://schemas.microsoft.com/office/drawing/2014/main" id="{A7DEBD69-FC14-48A2-8123-0F357AF3EEF3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307" y="8907077"/>
            <a:ext cx="1983103" cy="1437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0489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8CDA6A-04F1-F12A-4F1D-AA2F498213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223" b="9724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1028700" y="9182801"/>
            <a:ext cx="9251315" cy="11036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2F5E9D-0AA2-250F-BB32-1B3F9FDE9A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2B3A5B"/>
              </a:clrFrom>
              <a:clrTo>
                <a:srgbClr val="2B3A5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4911995" y="9424910"/>
            <a:ext cx="11180518" cy="7717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8566EC-FBE8-C711-7AD3-D30FDE8AA6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 r="57389"/>
          <a:stretch/>
        </p:blipFill>
        <p:spPr bwMode="auto">
          <a:xfrm>
            <a:off x="954623" y="9514707"/>
            <a:ext cx="4125470" cy="7722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B457432-396A-6D0F-731A-B674ABA355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4" t="72470" r="61271"/>
          <a:stretch/>
        </p:blipFill>
        <p:spPr bwMode="auto">
          <a:xfrm>
            <a:off x="15316200" y="9457302"/>
            <a:ext cx="2971800" cy="8291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Image 27"/>
          <p:cNvPicPr/>
          <p:nvPr/>
        </p:nvPicPr>
        <p:blipFill rotWithShape="1">
          <a:blip r:embed="rId5" cstate="print"/>
          <a:srcRect l="-1055" t="-1716" r="56438" b="4174"/>
          <a:stretch/>
        </p:blipFill>
        <p:spPr bwMode="auto">
          <a:xfrm>
            <a:off x="16277292" y="269732"/>
            <a:ext cx="957566" cy="830997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Надпись 3"/>
          <p:cNvSpPr txBox="1">
            <a:spLocks noChangeArrowheads="1"/>
          </p:cNvSpPr>
          <p:nvPr/>
        </p:nvSpPr>
        <p:spPr bwMode="auto">
          <a:xfrm>
            <a:off x="17065937" y="238308"/>
            <a:ext cx="1208406" cy="101438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</a:t>
            </a:r>
            <a:endParaRPr kumimoji="0" lang="uk-UA" altLang="uk-UA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 ЯКОСТІ ВИЩОЇ ОСВІТИ ЧНУ</a:t>
            </a: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3124200" y="228031"/>
            <a:ext cx="1257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76200" y="376166"/>
            <a:ext cx="309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dirty="0"/>
              <a:t>К</a:t>
            </a: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0" y="1622425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pSp>
        <p:nvGrpSpPr>
          <p:cNvPr id="33" name="Group 2">
            <a:extLst>
              <a:ext uri="{FF2B5EF4-FFF2-40B4-BE49-F238E27FC236}">
                <a16:creationId xmlns:a16="http://schemas.microsoft.com/office/drawing/2014/main" id="{3646F507-26CA-7042-6F65-1873EBAADCF0}"/>
              </a:ext>
            </a:extLst>
          </p:cNvPr>
          <p:cNvGrpSpPr/>
          <p:nvPr/>
        </p:nvGrpSpPr>
        <p:grpSpPr>
          <a:xfrm>
            <a:off x="0" y="200382"/>
            <a:ext cx="1645693" cy="10086618"/>
            <a:chOff x="0" y="0"/>
            <a:chExt cx="596967" cy="2709333"/>
          </a:xfrm>
          <a:solidFill>
            <a:srgbClr val="E5D5C1"/>
          </a:solidFill>
        </p:grpSpPr>
        <p:sp>
          <p:nvSpPr>
            <p:cNvPr id="34" name="Freeform 3">
              <a:extLst>
                <a:ext uri="{FF2B5EF4-FFF2-40B4-BE49-F238E27FC236}">
                  <a16:creationId xmlns:a16="http://schemas.microsoft.com/office/drawing/2014/main" id="{F3B8E050-5C38-85B1-8115-430ACCBF7738}"/>
                </a:ext>
              </a:extLst>
            </p:cNvPr>
            <p:cNvSpPr/>
            <p:nvPr/>
          </p:nvSpPr>
          <p:spPr>
            <a:xfrm>
              <a:off x="0" y="0"/>
              <a:ext cx="596967" cy="2709333"/>
            </a:xfrm>
            <a:custGeom>
              <a:avLst/>
              <a:gdLst/>
              <a:ahLst/>
              <a:cxnLst/>
              <a:rect l="l" t="t" r="r" b="b"/>
              <a:pathLst>
                <a:path w="596967" h="2709333">
                  <a:moveTo>
                    <a:pt x="0" y="0"/>
                  </a:moveTo>
                  <a:lnTo>
                    <a:pt x="596967" y="0"/>
                  </a:lnTo>
                  <a:lnTo>
                    <a:pt x="596967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</p:sp>
        <p:sp>
          <p:nvSpPr>
            <p:cNvPr id="35" name="TextBox 4">
              <a:extLst>
                <a:ext uri="{FF2B5EF4-FFF2-40B4-BE49-F238E27FC236}">
                  <a16:creationId xmlns:a16="http://schemas.microsoft.com/office/drawing/2014/main" id="{B1F9B907-FF19-69E7-8EB5-92928B372E4F}"/>
                </a:ext>
              </a:extLst>
            </p:cNvPr>
            <p:cNvSpPr txBox="1"/>
            <p:nvPr/>
          </p:nvSpPr>
          <p:spPr>
            <a:xfrm>
              <a:off x="0" y="-38100"/>
              <a:ext cx="596967" cy="27474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" name="Freeform 21">
            <a:extLst>
              <a:ext uri="{FF2B5EF4-FFF2-40B4-BE49-F238E27FC236}">
                <a16:creationId xmlns:a16="http://schemas.microsoft.com/office/drawing/2014/main" id="{8B34849B-27E5-AECC-5A12-49A9127B2094}"/>
              </a:ext>
            </a:extLst>
          </p:cNvPr>
          <p:cNvSpPr/>
          <p:nvPr/>
        </p:nvSpPr>
        <p:spPr>
          <a:xfrm>
            <a:off x="-38099" y="172433"/>
            <a:ext cx="1460664" cy="1331523"/>
          </a:xfrm>
          <a:custGeom>
            <a:avLst/>
            <a:gdLst/>
            <a:ahLst/>
            <a:cxnLst/>
            <a:rect l="l" t="t" r="r" b="b"/>
            <a:pathLst>
              <a:path w="2451097" h="2424741">
                <a:moveTo>
                  <a:pt x="0" y="0"/>
                </a:moveTo>
                <a:lnTo>
                  <a:pt x="2451096" y="0"/>
                </a:lnTo>
                <a:lnTo>
                  <a:pt x="2451096" y="2424741"/>
                </a:lnTo>
                <a:lnTo>
                  <a:pt x="0" y="242474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36" name="TextBox 25">
            <a:extLst>
              <a:ext uri="{FF2B5EF4-FFF2-40B4-BE49-F238E27FC236}">
                <a16:creationId xmlns:a16="http://schemas.microsoft.com/office/drawing/2014/main" id="{17772A68-B71B-F062-573F-0E6CE1823957}"/>
              </a:ext>
            </a:extLst>
          </p:cNvPr>
          <p:cNvSpPr txBox="1"/>
          <p:nvPr/>
        </p:nvSpPr>
        <p:spPr>
          <a:xfrm>
            <a:off x="852641" y="142400"/>
            <a:ext cx="16012795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52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7. Освітнє середовище та матеріальні ресурси</a:t>
            </a:r>
            <a:endParaRPr lang="en-US" sz="5200" b="1" dirty="0">
              <a:solidFill>
                <a:schemeClr val="accent2">
                  <a:lumMod val="50000"/>
                </a:schemeClr>
              </a:solidFill>
              <a:latin typeface="Constantia" panose="02030602050306030303" pitchFamily="18" charset="0"/>
              <a:ea typeface="Cambria" panose="02040503050406030204" pitchFamily="18" charset="0"/>
              <a:cs typeface="Garet Bold"/>
              <a:sym typeface="Garet Bold"/>
            </a:endParaRPr>
          </a:p>
        </p:txBody>
      </p:sp>
      <p:pic>
        <p:nvPicPr>
          <p:cNvPr id="17" name="Рисунок 16" descr="У ЧНУ ім. Ю. Федьковича розпочалася реєстрація вступників: деталі | Новини">
            <a:extLst>
              <a:ext uri="{FF2B5EF4-FFF2-40B4-BE49-F238E27FC236}">
                <a16:creationId xmlns:a16="http://schemas.microsoft.com/office/drawing/2014/main" id="{A7DEBD69-FC14-48A2-8123-0F357AF3EEF3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019" y="9424910"/>
            <a:ext cx="1697712" cy="980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905000" y="2381988"/>
            <a:ext cx="15354300" cy="7039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  <a:spcAft>
                <a:spcPts val="0"/>
              </a:spcAft>
            </a:pPr>
            <a:r>
              <a:rPr lang="uk-UA" sz="3200" b="1" dirty="0">
                <a:solidFill>
                  <a:srgbClr val="00B050"/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Рекомендації:</a:t>
            </a:r>
          </a:p>
          <a:p>
            <a:pPr marL="457200" lvl="0" indent="-457200"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uk-UA" sz="3200" dirty="0">
                <a:latin typeface="Constantia" panose="02030602050306030303" pitchFamily="18" charset="0"/>
              </a:rPr>
              <a:t>Оновлювати профільне та технологічне </a:t>
            </a:r>
            <a:r>
              <a:rPr lang="uk-UA" sz="3200" b="1" i="1" dirty="0">
                <a:latin typeface="Constantia" panose="02030602050306030303" pitchFamily="18" charset="0"/>
              </a:rPr>
              <a:t>обладнання</a:t>
            </a:r>
            <a:r>
              <a:rPr lang="uk-UA" sz="3200" dirty="0">
                <a:latin typeface="Constantia" panose="02030602050306030303" pitchFamily="18" charset="0"/>
              </a:rPr>
              <a:t>, </a:t>
            </a:r>
            <a:r>
              <a:rPr lang="uk-UA" sz="3200" dirty="0" err="1">
                <a:latin typeface="Constantia" panose="02030602050306030303" pitchFamily="18" charset="0"/>
              </a:rPr>
              <a:t>симуляційнї</a:t>
            </a:r>
            <a:r>
              <a:rPr lang="uk-UA" sz="3200" dirty="0">
                <a:latin typeface="Constantia" panose="02030602050306030303" pitchFamily="18" charset="0"/>
              </a:rPr>
              <a:t> технології, ліцензійне спеціалізоване програмне забезпечення,  інвентар які необхідні для реалізації ОП.</a:t>
            </a:r>
          </a:p>
          <a:p>
            <a:pPr marL="457200" lvl="0" indent="-457200"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3200" dirty="0" err="1">
                <a:latin typeface="Constantia" panose="02030602050306030303" pitchFamily="18" charset="0"/>
              </a:rPr>
              <a:t>Проводити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просвітницькі</a:t>
            </a:r>
            <a:r>
              <a:rPr lang="ru-RU" sz="3200" b="1" i="1" dirty="0">
                <a:latin typeface="Constantia" panose="02030602050306030303" pitchFamily="18" charset="0"/>
              </a:rPr>
              <a:t> заходи </a:t>
            </a:r>
            <a:r>
              <a:rPr lang="ru-RU" sz="3200" dirty="0">
                <a:latin typeface="Constantia" panose="02030602050306030303" pitchFamily="18" charset="0"/>
              </a:rPr>
              <a:t>для </a:t>
            </a:r>
            <a:r>
              <a:rPr lang="ru-RU" sz="3200" dirty="0" err="1">
                <a:latin typeface="Constantia" panose="02030602050306030303" pitchFamily="18" charset="0"/>
              </a:rPr>
              <a:t>підвищення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обізнаності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щодо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шляхів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розв’язання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конфліктних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ситуацій</a:t>
            </a:r>
            <a:r>
              <a:rPr lang="ru-RU" sz="3200" dirty="0">
                <a:latin typeface="Constantia" panose="02030602050306030303" pitchFamily="18" charset="0"/>
              </a:rPr>
              <a:t>.</a:t>
            </a:r>
            <a:endParaRPr lang="uk-UA" sz="3200" dirty="0">
              <a:latin typeface="Constantia" panose="02030602050306030303" pitchFamily="18" charset="0"/>
            </a:endParaRPr>
          </a:p>
          <a:p>
            <a:pPr marL="457200" lvl="0" indent="-457200"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3200" dirty="0" err="1">
                <a:latin typeface="Constantia" panose="02030602050306030303" pitchFamily="18" charset="0"/>
              </a:rPr>
              <a:t>Покращити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доступність</a:t>
            </a:r>
            <a:r>
              <a:rPr lang="ru-RU" sz="3200" b="1" i="1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навчання</a:t>
            </a:r>
            <a:r>
              <a:rPr lang="ru-RU" sz="3200" b="1" i="1" dirty="0">
                <a:latin typeface="Constantia" panose="02030602050306030303" pitchFamily="18" charset="0"/>
              </a:rPr>
              <a:t> </a:t>
            </a:r>
            <a:r>
              <a:rPr lang="ru-RU" sz="3200" dirty="0">
                <a:latin typeface="Constantia" panose="02030602050306030303" pitchFamily="18" charset="0"/>
              </a:rPr>
              <a:t>для </a:t>
            </a:r>
            <a:r>
              <a:rPr lang="ru-RU" sz="3200" dirty="0" err="1">
                <a:latin typeface="Constantia" panose="02030602050306030303" pitchFamily="18" charset="0"/>
              </a:rPr>
              <a:t>осіб</a:t>
            </a:r>
            <a:r>
              <a:rPr lang="ru-RU" sz="3200" dirty="0">
                <a:latin typeface="Constantia" panose="02030602050306030303" pitchFamily="18" charset="0"/>
              </a:rPr>
              <a:t> з </a:t>
            </a:r>
            <a:r>
              <a:rPr lang="ru-RU" sz="3200" dirty="0" err="1">
                <a:latin typeface="Constantia" panose="02030602050306030303" pitchFamily="18" charset="0"/>
              </a:rPr>
              <a:t>особливими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освітніми</a:t>
            </a:r>
            <a:r>
              <a:rPr lang="ru-RU" sz="3200" dirty="0">
                <a:latin typeface="Constantia" panose="02030602050306030303" pitchFamily="18" charset="0"/>
              </a:rPr>
              <a:t> потребами, </a:t>
            </a:r>
            <a:r>
              <a:rPr lang="ru-RU" sz="3200" b="1" i="1" dirty="0" err="1">
                <a:latin typeface="Constantia" panose="02030602050306030303" pitchFamily="18" charset="0"/>
              </a:rPr>
              <a:t>адаптувати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навчальні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матеріали</a:t>
            </a:r>
            <a:r>
              <a:rPr lang="ru-RU" sz="3200" dirty="0">
                <a:latin typeface="Constantia" panose="02030602050306030303" pitchFamily="18" charset="0"/>
              </a:rPr>
              <a:t> та </a:t>
            </a:r>
            <a:r>
              <a:rPr lang="ru-RU" sz="3200" b="1" i="1" dirty="0" err="1">
                <a:latin typeface="Constantia" panose="02030602050306030303" pitchFamily="18" charset="0"/>
              </a:rPr>
              <a:t>покращити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освітнє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середовище</a:t>
            </a:r>
            <a:r>
              <a:rPr lang="ru-RU" sz="3200" dirty="0">
                <a:latin typeface="Constantia" panose="02030602050306030303" pitchFamily="18" charset="0"/>
              </a:rPr>
              <a:t>.</a:t>
            </a:r>
            <a:endParaRPr lang="uk-UA" sz="3200" dirty="0">
              <a:latin typeface="Constantia" panose="02030602050306030303" pitchFamily="18" charset="0"/>
            </a:endParaRPr>
          </a:p>
          <a:p>
            <a:pPr marL="457200" lvl="0" indent="-457200"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3200" dirty="0" err="1">
                <a:latin typeface="Constantia" panose="02030602050306030303" pitchFamily="18" charset="0"/>
              </a:rPr>
              <a:t>Інформувати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студентів</a:t>
            </a:r>
            <a:r>
              <a:rPr lang="ru-RU" sz="3200" dirty="0">
                <a:latin typeface="Constantia" panose="02030602050306030303" pitchFamily="18" charset="0"/>
              </a:rPr>
              <a:t> про доступ до </a:t>
            </a:r>
            <a:r>
              <a:rPr lang="ru-RU" sz="3200" dirty="0" err="1">
                <a:latin typeface="Constantia" panose="02030602050306030303" pitchFamily="18" charset="0"/>
              </a:rPr>
              <a:t>наукометричних</a:t>
            </a:r>
            <a:r>
              <a:rPr lang="ru-RU" sz="3200" dirty="0">
                <a:latin typeface="Constantia" panose="02030602050306030303" pitchFamily="18" charset="0"/>
              </a:rPr>
              <a:t> баз. </a:t>
            </a:r>
            <a:endParaRPr lang="uk-UA" sz="3200" dirty="0">
              <a:latin typeface="Constantia" panose="02030602050306030303" pitchFamily="18" charset="0"/>
            </a:endParaRPr>
          </a:p>
          <a:p>
            <a:pPr marL="457200" lvl="0" indent="-457200"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3200" dirty="0" err="1">
                <a:latin typeface="Constantia" panose="02030602050306030303" pitchFamily="18" charset="0"/>
              </a:rPr>
              <a:t>Приділяти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увагу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покращенню</a:t>
            </a:r>
            <a:r>
              <a:rPr lang="ru-RU" sz="3200" b="1" i="1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психологічного</a:t>
            </a:r>
            <a:r>
              <a:rPr lang="ru-RU" sz="3200" b="1" i="1" dirty="0">
                <a:latin typeface="Constantia" panose="02030602050306030303" pitchFamily="18" charset="0"/>
              </a:rPr>
              <a:t> комфорту </a:t>
            </a:r>
            <a:r>
              <a:rPr lang="ru-RU" sz="3200" dirty="0" err="1">
                <a:latin typeface="Constantia" panose="02030602050306030303" pitchFamily="18" charset="0"/>
              </a:rPr>
              <a:t>здобувачів</a:t>
            </a:r>
            <a:r>
              <a:rPr lang="ru-RU" sz="3200" dirty="0">
                <a:latin typeface="Constantia" panose="02030602050306030303" pitchFamily="18" charset="0"/>
              </a:rPr>
              <a:t>, </a:t>
            </a:r>
            <a:r>
              <a:rPr lang="ru-RU" sz="3200" dirty="0" err="1">
                <a:latin typeface="Constantia" panose="02030602050306030303" pitchFamily="18" charset="0"/>
              </a:rPr>
              <a:t>створенню</a:t>
            </a:r>
            <a:r>
              <a:rPr lang="ru-RU" sz="3200" dirty="0">
                <a:latin typeface="Constantia" panose="02030602050306030303" pitchFamily="18" charset="0"/>
              </a:rPr>
              <a:t> зон для </a:t>
            </a:r>
            <a:r>
              <a:rPr lang="ru-RU" sz="3200" dirty="0" err="1">
                <a:latin typeface="Constantia" panose="02030602050306030303" pitchFamily="18" charset="0"/>
              </a:rPr>
              <a:t>відпочинку</a:t>
            </a:r>
            <a:r>
              <a:rPr lang="ru-RU" sz="3200" dirty="0">
                <a:latin typeface="Constantia" panose="02030602050306030303" pitchFamily="18" charset="0"/>
              </a:rPr>
              <a:t> та </a:t>
            </a:r>
            <a:r>
              <a:rPr lang="ru-RU" sz="3200" dirty="0" err="1">
                <a:latin typeface="Constantia" panose="02030602050306030303" pitchFamily="18" charset="0"/>
              </a:rPr>
              <a:t>організації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заходів</a:t>
            </a:r>
            <a:r>
              <a:rPr lang="ru-RU" sz="3200" dirty="0">
                <a:latin typeface="Constantia" panose="02030602050306030303" pitchFamily="18" charset="0"/>
              </a:rPr>
              <a:t>, </a:t>
            </a:r>
            <a:r>
              <a:rPr lang="ru-RU" sz="3200" dirty="0" err="1">
                <a:latin typeface="Constantia" panose="02030602050306030303" pitchFamily="18" charset="0"/>
              </a:rPr>
              <a:t>спрямованих</a:t>
            </a:r>
            <a:r>
              <a:rPr lang="ru-RU" sz="3200" dirty="0">
                <a:latin typeface="Constantia" panose="02030602050306030303" pitchFamily="18" charset="0"/>
              </a:rPr>
              <a:t> на </a:t>
            </a:r>
            <a:r>
              <a:rPr lang="ru-RU" sz="3200" dirty="0" err="1">
                <a:latin typeface="Constantia" panose="02030602050306030303" pitchFamily="18" charset="0"/>
              </a:rPr>
              <a:t>підтримку</a:t>
            </a:r>
            <a:r>
              <a:rPr lang="ru-RU" sz="3200" dirty="0">
                <a:latin typeface="Constantia" panose="02030602050306030303" pitchFamily="18" charset="0"/>
              </a:rPr>
              <a:t> ментального </a:t>
            </a:r>
            <a:r>
              <a:rPr lang="ru-RU" sz="3200" dirty="0" err="1">
                <a:latin typeface="Constantia" panose="02030602050306030303" pitchFamily="18" charset="0"/>
              </a:rPr>
              <a:t>здоров’я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студентів</a:t>
            </a:r>
            <a:r>
              <a:rPr lang="ru-RU" sz="3200" dirty="0">
                <a:latin typeface="Constantia" panose="02030602050306030303" pitchFamily="18" charset="0"/>
              </a:rPr>
              <a:t>.</a:t>
            </a:r>
            <a:endParaRPr lang="uk-UA" sz="3200" dirty="0">
              <a:latin typeface="Constantia" panose="02030602050306030303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79629" y="1014773"/>
            <a:ext cx="13630922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2800" dirty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Більшість освітніх програм отримали оцінку рівень </a:t>
            </a:r>
            <a:r>
              <a:rPr lang="uk-UA" sz="2800" b="1" dirty="0">
                <a:solidFill>
                  <a:srgbClr val="00B050"/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uk-UA" sz="2800" dirty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цим критерієм, відповідність рівню </a:t>
            </a:r>
            <a:r>
              <a:rPr lang="uk-UA" sz="2800" b="1" dirty="0">
                <a:solidFill>
                  <a:srgbClr val="DA26C0"/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uk-UA" sz="2800" dirty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встановили для </a:t>
            </a:r>
            <a:r>
              <a:rPr lang="uk-UA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ОНП Прикладна математика</a:t>
            </a:r>
            <a:r>
              <a:rPr lang="uk-UA" sz="2800" dirty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2800" dirty="0">
              <a:effectLst/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049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8CDA6A-04F1-F12A-4F1D-AA2F498213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223" b="9724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1028700" y="9182801"/>
            <a:ext cx="9251315" cy="11036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2F5E9D-0AA2-250F-BB32-1B3F9FDE9A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2B3A5B"/>
              </a:clrFrom>
              <a:clrTo>
                <a:srgbClr val="2B3A5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4911995" y="9424910"/>
            <a:ext cx="11180518" cy="7717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8566EC-FBE8-C711-7AD3-D30FDE8AA6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 r="57389"/>
          <a:stretch/>
        </p:blipFill>
        <p:spPr bwMode="auto">
          <a:xfrm>
            <a:off x="954623" y="9514707"/>
            <a:ext cx="4125470" cy="7722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B457432-396A-6D0F-731A-B674ABA355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4" t="72470" r="61271"/>
          <a:stretch/>
        </p:blipFill>
        <p:spPr bwMode="auto">
          <a:xfrm>
            <a:off x="15316200" y="9457302"/>
            <a:ext cx="2971800" cy="8291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Image 27"/>
          <p:cNvPicPr/>
          <p:nvPr/>
        </p:nvPicPr>
        <p:blipFill rotWithShape="1">
          <a:blip r:embed="rId5" cstate="print"/>
          <a:srcRect l="-1055" t="-1716" r="56438" b="4174"/>
          <a:stretch/>
        </p:blipFill>
        <p:spPr bwMode="auto">
          <a:xfrm>
            <a:off x="15925800" y="200382"/>
            <a:ext cx="1115695" cy="116649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Надпись 3"/>
          <p:cNvSpPr txBox="1">
            <a:spLocks noChangeArrowheads="1"/>
          </p:cNvSpPr>
          <p:nvPr/>
        </p:nvSpPr>
        <p:spPr bwMode="auto">
          <a:xfrm>
            <a:off x="16802100" y="457200"/>
            <a:ext cx="1447800" cy="11271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</a:t>
            </a:r>
            <a:endParaRPr kumimoji="0" lang="uk-UA" altLang="uk-UA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 ЯКОСТІ ВИЩОЇ ОСВІТИ ЧНУ</a:t>
            </a: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3124200" y="228031"/>
            <a:ext cx="1257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76200" y="376166"/>
            <a:ext cx="309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dirty="0"/>
              <a:t>К</a:t>
            </a: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5246164" y="977363"/>
            <a:ext cx="678262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ОНП Прикладна математика</a:t>
            </a:r>
          </a:p>
          <a:p>
            <a:endParaRPr lang="uk-UA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33" name="Group 2">
            <a:extLst>
              <a:ext uri="{FF2B5EF4-FFF2-40B4-BE49-F238E27FC236}">
                <a16:creationId xmlns:a16="http://schemas.microsoft.com/office/drawing/2014/main" id="{3646F507-26CA-7042-6F65-1873EBAADCF0}"/>
              </a:ext>
            </a:extLst>
          </p:cNvPr>
          <p:cNvGrpSpPr/>
          <p:nvPr/>
        </p:nvGrpSpPr>
        <p:grpSpPr>
          <a:xfrm>
            <a:off x="0" y="200382"/>
            <a:ext cx="1645693" cy="10086618"/>
            <a:chOff x="0" y="0"/>
            <a:chExt cx="596967" cy="2709333"/>
          </a:xfrm>
          <a:solidFill>
            <a:srgbClr val="E5D5C1"/>
          </a:solidFill>
        </p:grpSpPr>
        <p:sp>
          <p:nvSpPr>
            <p:cNvPr id="34" name="Freeform 3">
              <a:extLst>
                <a:ext uri="{FF2B5EF4-FFF2-40B4-BE49-F238E27FC236}">
                  <a16:creationId xmlns:a16="http://schemas.microsoft.com/office/drawing/2014/main" id="{F3B8E050-5C38-85B1-8115-430ACCBF7738}"/>
                </a:ext>
              </a:extLst>
            </p:cNvPr>
            <p:cNvSpPr/>
            <p:nvPr/>
          </p:nvSpPr>
          <p:spPr>
            <a:xfrm>
              <a:off x="0" y="0"/>
              <a:ext cx="596967" cy="2709333"/>
            </a:xfrm>
            <a:custGeom>
              <a:avLst/>
              <a:gdLst/>
              <a:ahLst/>
              <a:cxnLst/>
              <a:rect l="l" t="t" r="r" b="b"/>
              <a:pathLst>
                <a:path w="596967" h="2709333">
                  <a:moveTo>
                    <a:pt x="0" y="0"/>
                  </a:moveTo>
                  <a:lnTo>
                    <a:pt x="596967" y="0"/>
                  </a:lnTo>
                  <a:lnTo>
                    <a:pt x="596967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</p:sp>
        <p:sp>
          <p:nvSpPr>
            <p:cNvPr id="35" name="TextBox 4">
              <a:extLst>
                <a:ext uri="{FF2B5EF4-FFF2-40B4-BE49-F238E27FC236}">
                  <a16:creationId xmlns:a16="http://schemas.microsoft.com/office/drawing/2014/main" id="{B1F9B907-FF19-69E7-8EB5-92928B372E4F}"/>
                </a:ext>
              </a:extLst>
            </p:cNvPr>
            <p:cNvSpPr txBox="1"/>
            <p:nvPr/>
          </p:nvSpPr>
          <p:spPr>
            <a:xfrm>
              <a:off x="0" y="-38100"/>
              <a:ext cx="596967" cy="27474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" name="Freeform 21">
            <a:extLst>
              <a:ext uri="{FF2B5EF4-FFF2-40B4-BE49-F238E27FC236}">
                <a16:creationId xmlns:a16="http://schemas.microsoft.com/office/drawing/2014/main" id="{8B34849B-27E5-AECC-5A12-49A9127B2094}"/>
              </a:ext>
            </a:extLst>
          </p:cNvPr>
          <p:cNvSpPr/>
          <p:nvPr/>
        </p:nvSpPr>
        <p:spPr>
          <a:xfrm>
            <a:off x="-38100" y="172433"/>
            <a:ext cx="1624651" cy="1405094"/>
          </a:xfrm>
          <a:custGeom>
            <a:avLst/>
            <a:gdLst/>
            <a:ahLst/>
            <a:cxnLst/>
            <a:rect l="l" t="t" r="r" b="b"/>
            <a:pathLst>
              <a:path w="2451097" h="2424741">
                <a:moveTo>
                  <a:pt x="0" y="0"/>
                </a:moveTo>
                <a:lnTo>
                  <a:pt x="2451096" y="0"/>
                </a:lnTo>
                <a:lnTo>
                  <a:pt x="2451096" y="2424741"/>
                </a:lnTo>
                <a:lnTo>
                  <a:pt x="0" y="242474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36" name="TextBox 25">
            <a:extLst>
              <a:ext uri="{FF2B5EF4-FFF2-40B4-BE49-F238E27FC236}">
                <a16:creationId xmlns:a16="http://schemas.microsoft.com/office/drawing/2014/main" id="{17772A68-B71B-F062-573F-0E6CE1823957}"/>
              </a:ext>
            </a:extLst>
          </p:cNvPr>
          <p:cNvSpPr txBox="1"/>
          <p:nvPr/>
        </p:nvSpPr>
        <p:spPr>
          <a:xfrm>
            <a:off x="3245958" y="-101791"/>
            <a:ext cx="11917842" cy="1116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487"/>
              </a:lnSpc>
            </a:pPr>
            <a:r>
              <a:rPr lang="uk-UA" sz="54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  <a:ea typeface="Cambria" panose="02040503050406030204" pitchFamily="18" charset="0"/>
                <a:cs typeface="Garet Bold"/>
                <a:sym typeface="Garet Bold"/>
              </a:rPr>
              <a:t>Зразкові практики</a:t>
            </a:r>
            <a:endParaRPr lang="en-US" sz="5400" b="1" dirty="0">
              <a:solidFill>
                <a:schemeClr val="accent2">
                  <a:lumMod val="50000"/>
                </a:schemeClr>
              </a:solidFill>
              <a:latin typeface="Constantia" panose="02030602050306030303" pitchFamily="18" charset="0"/>
              <a:ea typeface="Cambria" panose="02040503050406030204" pitchFamily="18" charset="0"/>
              <a:cs typeface="Garet Bold"/>
              <a:sym typeface="Garet Bold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" y="1989385"/>
            <a:ext cx="1757172" cy="155391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10853" y="2551843"/>
            <a:ext cx="159258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err="1">
                <a:latin typeface="Constantia" panose="02030602050306030303" pitchFamily="18" charset="0"/>
              </a:rPr>
              <a:t>Наявність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лабораторії</a:t>
            </a:r>
            <a:r>
              <a:rPr lang="ru-RU" sz="3200" dirty="0">
                <a:latin typeface="Constantia" panose="02030602050306030303" pitchFamily="18" charset="0"/>
              </a:rPr>
              <a:t> для </a:t>
            </a:r>
            <a:r>
              <a:rPr lang="ru-RU" sz="3200" dirty="0" err="1">
                <a:latin typeface="Constantia" panose="02030602050306030303" pitchFamily="18" charset="0"/>
              </a:rPr>
              <a:t>поглибленого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вивчення</a:t>
            </a:r>
            <a:r>
              <a:rPr lang="ru-RU" sz="3200" dirty="0">
                <a:latin typeface="Constantia" panose="02030602050306030303" pitchFamily="18" charset="0"/>
              </a:rPr>
              <a:t> 3</a:t>
            </a:r>
            <a:r>
              <a:rPr lang="uk-UA" sz="3200" dirty="0">
                <a:latin typeface="Constantia" panose="02030602050306030303" pitchFamily="18" charset="0"/>
              </a:rPr>
              <a:t>D</a:t>
            </a:r>
            <a:r>
              <a:rPr lang="ru-RU" sz="3200" dirty="0">
                <a:latin typeface="Constantia" panose="02030602050306030303" pitchFamily="18" charset="0"/>
              </a:rPr>
              <a:t>-</a:t>
            </a:r>
            <a:r>
              <a:rPr lang="ru-RU" sz="3200" dirty="0" err="1">
                <a:latin typeface="Constantia" panose="02030602050306030303" pitchFamily="18" charset="0"/>
              </a:rPr>
              <a:t>графіки</a:t>
            </a:r>
            <a:r>
              <a:rPr lang="ru-RU" sz="3200" dirty="0">
                <a:latin typeface="Constantia" panose="02030602050306030303" pitchFamily="18" charset="0"/>
              </a:rPr>
              <a:t>, </a:t>
            </a:r>
            <a:r>
              <a:rPr lang="ru-RU" sz="3200" dirty="0" err="1">
                <a:latin typeface="Constantia" panose="02030602050306030303" pitchFamily="18" charset="0"/>
              </a:rPr>
              <a:t>використання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сучасної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техніки</a:t>
            </a:r>
            <a:r>
              <a:rPr lang="ru-RU" sz="3200" dirty="0">
                <a:latin typeface="Constantia" panose="02030602050306030303" pitchFamily="18" charset="0"/>
              </a:rPr>
              <a:t>, </a:t>
            </a:r>
            <a:r>
              <a:rPr lang="ru-RU" sz="3200" dirty="0" err="1">
                <a:latin typeface="Constantia" panose="02030602050306030303" pitchFamily="18" charset="0"/>
              </a:rPr>
              <a:t>ліцензійного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програмного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забезпечення</a:t>
            </a:r>
            <a:r>
              <a:rPr lang="ru-RU" sz="3200" dirty="0">
                <a:latin typeface="Constantia" panose="02030602050306030303" pitchFamily="18" charset="0"/>
              </a:rPr>
              <a:t>, </a:t>
            </a:r>
            <a:r>
              <a:rPr lang="ru-RU" sz="3200" dirty="0" err="1">
                <a:latin typeface="Constantia" panose="02030602050306030303" pitchFamily="18" charset="0"/>
              </a:rPr>
              <a:t>можна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вважати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інноваційними</a:t>
            </a:r>
            <a:r>
              <a:rPr lang="ru-RU" sz="3200" dirty="0">
                <a:latin typeface="Constantia" panose="02030602050306030303" pitchFamily="18" charset="0"/>
              </a:rPr>
              <a:t> та </a:t>
            </a:r>
            <a:r>
              <a:rPr lang="ru-RU" sz="3200" dirty="0" err="1">
                <a:latin typeface="Constantia" panose="02030602050306030303" pitchFamily="18" charset="0"/>
              </a:rPr>
              <a:t>зразковими</a:t>
            </a:r>
            <a:r>
              <a:rPr lang="ru-RU" sz="3200" dirty="0">
                <a:latin typeface="Constantia" panose="02030602050306030303" pitchFamily="18" charset="0"/>
              </a:rPr>
              <a:t> практиками. </a:t>
            </a:r>
            <a:r>
              <a:rPr lang="ru-RU" sz="3200" dirty="0" err="1">
                <a:latin typeface="Constantia" panose="02030602050306030303" pitchFamily="18" charset="0"/>
              </a:rPr>
              <a:t>Власне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фахове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видання</a:t>
            </a:r>
            <a:r>
              <a:rPr lang="ru-RU" sz="3200" dirty="0">
                <a:latin typeface="Constantia" panose="02030602050306030303" pitchFamily="18" charset="0"/>
              </a:rPr>
              <a:t> "</a:t>
            </a:r>
            <a:r>
              <a:rPr lang="ru-RU" sz="3200" dirty="0" err="1">
                <a:latin typeface="Constantia" panose="02030602050306030303" pitchFamily="18" charset="0"/>
              </a:rPr>
              <a:t>Буковинський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математичний</a:t>
            </a:r>
            <a:r>
              <a:rPr lang="ru-RU" sz="3200" dirty="0">
                <a:latin typeface="Constantia" panose="02030602050306030303" pitchFamily="18" charset="0"/>
              </a:rPr>
              <a:t> журнал" </a:t>
            </a:r>
            <a:r>
              <a:rPr lang="ru-RU" sz="3200" dirty="0" err="1">
                <a:latin typeface="Constantia" panose="02030602050306030303" pitchFamily="18" charset="0"/>
              </a:rPr>
              <a:t>надає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можливості</a:t>
            </a:r>
            <a:r>
              <a:rPr lang="ru-RU" sz="3200" dirty="0">
                <a:latin typeface="Constantia" panose="02030602050306030303" pitchFamily="18" charset="0"/>
              </a:rPr>
              <a:t> для </a:t>
            </a:r>
            <a:r>
              <a:rPr lang="ru-RU" sz="3200" dirty="0" err="1">
                <a:latin typeface="Constantia" panose="02030602050306030303" pitchFamily="18" charset="0"/>
              </a:rPr>
              <a:t>активної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публікаційної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діяльності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здобувачів</a:t>
            </a:r>
            <a:r>
              <a:rPr lang="ru-RU" sz="3200" dirty="0">
                <a:latin typeface="Constantia" panose="02030602050306030303" pitchFamily="18" charset="0"/>
              </a:rPr>
              <a:t> та </a:t>
            </a:r>
            <a:r>
              <a:rPr lang="ru-RU" sz="3200" dirty="0" err="1">
                <a:latin typeface="Constantia" panose="02030602050306030303" pitchFamily="18" charset="0"/>
              </a:rPr>
              <a:t>викладачів</a:t>
            </a:r>
            <a:r>
              <a:rPr lang="ru-RU" sz="3200" dirty="0">
                <a:latin typeface="Constantia" panose="02030602050306030303" pitchFamily="18" charset="0"/>
              </a:rPr>
              <a:t>.</a:t>
            </a:r>
            <a:endParaRPr lang="uk-UA" sz="3200" dirty="0">
              <a:latin typeface="Constantia" panose="02030602050306030303" pitchFamily="18" charset="0"/>
            </a:endParaRPr>
          </a:p>
          <a:p>
            <a:pPr algn="just"/>
            <a:endParaRPr lang="uk-UA" sz="2800" b="1" u="sng" dirty="0">
              <a:latin typeface="Century" panose="02040604050505020304" pitchFamily="18" charset="0"/>
            </a:endParaRPr>
          </a:p>
        </p:txBody>
      </p:sp>
      <p:pic>
        <p:nvPicPr>
          <p:cNvPr id="18" name="Рисунок 17" descr="Чернівецький національний університет.">
            <a:extLst>
              <a:ext uri="{FF2B5EF4-FFF2-40B4-BE49-F238E27FC236}">
                <a16:creationId xmlns:a16="http://schemas.microsoft.com/office/drawing/2014/main" id="{CD27CC95-35F7-4A02-A883-EDE3A279698D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9137915"/>
            <a:ext cx="1762810" cy="1193983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3209682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8CDA6A-04F1-F12A-4F1D-AA2F498213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223" b="9724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1028700" y="9182801"/>
            <a:ext cx="9251315" cy="11036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2F5E9D-0AA2-250F-BB32-1B3F9FDE9A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2B3A5B"/>
              </a:clrFrom>
              <a:clrTo>
                <a:srgbClr val="2B3A5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4911995" y="9424910"/>
            <a:ext cx="11180518" cy="7717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8566EC-FBE8-C711-7AD3-D30FDE8AA6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 r="57389"/>
          <a:stretch/>
        </p:blipFill>
        <p:spPr bwMode="auto">
          <a:xfrm>
            <a:off x="954623" y="9514707"/>
            <a:ext cx="4125470" cy="7722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B457432-396A-6D0F-731A-B674ABA3559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4" t="72470" r="61271"/>
          <a:stretch/>
        </p:blipFill>
        <p:spPr bwMode="auto">
          <a:xfrm>
            <a:off x="15316200" y="9457302"/>
            <a:ext cx="2971800" cy="8291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Image 27"/>
          <p:cNvPicPr/>
          <p:nvPr/>
        </p:nvPicPr>
        <p:blipFill rotWithShape="1">
          <a:blip r:embed="rId6" cstate="print"/>
          <a:srcRect l="-1055" t="-1716" r="56438" b="4174"/>
          <a:stretch/>
        </p:blipFill>
        <p:spPr bwMode="auto">
          <a:xfrm>
            <a:off x="15925800" y="200382"/>
            <a:ext cx="1115695" cy="116649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Надпись 3"/>
          <p:cNvSpPr txBox="1">
            <a:spLocks noChangeArrowheads="1"/>
          </p:cNvSpPr>
          <p:nvPr/>
        </p:nvSpPr>
        <p:spPr bwMode="auto">
          <a:xfrm>
            <a:off x="16802100" y="457200"/>
            <a:ext cx="1447800" cy="11271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</a:t>
            </a:r>
            <a:endParaRPr kumimoji="0" lang="uk-UA" altLang="uk-UA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 ЯКОСТІ ВИЩОЇ ОСВІТИ ЧНУ</a:t>
            </a: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3124200" y="228031"/>
            <a:ext cx="1257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76200" y="376166"/>
            <a:ext cx="309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dirty="0"/>
              <a:t>К</a:t>
            </a: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0" y="1622425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pSp>
        <p:nvGrpSpPr>
          <p:cNvPr id="33" name="Group 2">
            <a:extLst>
              <a:ext uri="{FF2B5EF4-FFF2-40B4-BE49-F238E27FC236}">
                <a16:creationId xmlns:a16="http://schemas.microsoft.com/office/drawing/2014/main" id="{3646F507-26CA-7042-6F65-1873EBAADCF0}"/>
              </a:ext>
            </a:extLst>
          </p:cNvPr>
          <p:cNvGrpSpPr/>
          <p:nvPr/>
        </p:nvGrpSpPr>
        <p:grpSpPr>
          <a:xfrm>
            <a:off x="0" y="200382"/>
            <a:ext cx="1645693" cy="10086618"/>
            <a:chOff x="0" y="0"/>
            <a:chExt cx="596967" cy="2709333"/>
          </a:xfrm>
          <a:solidFill>
            <a:srgbClr val="E5D5C1"/>
          </a:solidFill>
        </p:grpSpPr>
        <p:sp>
          <p:nvSpPr>
            <p:cNvPr id="34" name="Freeform 3">
              <a:extLst>
                <a:ext uri="{FF2B5EF4-FFF2-40B4-BE49-F238E27FC236}">
                  <a16:creationId xmlns:a16="http://schemas.microsoft.com/office/drawing/2014/main" id="{F3B8E050-5C38-85B1-8115-430ACCBF7738}"/>
                </a:ext>
              </a:extLst>
            </p:cNvPr>
            <p:cNvSpPr/>
            <p:nvPr/>
          </p:nvSpPr>
          <p:spPr>
            <a:xfrm>
              <a:off x="0" y="0"/>
              <a:ext cx="596967" cy="2709333"/>
            </a:xfrm>
            <a:custGeom>
              <a:avLst/>
              <a:gdLst/>
              <a:ahLst/>
              <a:cxnLst/>
              <a:rect l="l" t="t" r="r" b="b"/>
              <a:pathLst>
                <a:path w="596967" h="2709333">
                  <a:moveTo>
                    <a:pt x="0" y="0"/>
                  </a:moveTo>
                  <a:lnTo>
                    <a:pt x="596967" y="0"/>
                  </a:lnTo>
                  <a:lnTo>
                    <a:pt x="596967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</p:sp>
        <p:sp>
          <p:nvSpPr>
            <p:cNvPr id="35" name="TextBox 4">
              <a:extLst>
                <a:ext uri="{FF2B5EF4-FFF2-40B4-BE49-F238E27FC236}">
                  <a16:creationId xmlns:a16="http://schemas.microsoft.com/office/drawing/2014/main" id="{B1F9B907-FF19-69E7-8EB5-92928B372E4F}"/>
                </a:ext>
              </a:extLst>
            </p:cNvPr>
            <p:cNvSpPr txBox="1"/>
            <p:nvPr/>
          </p:nvSpPr>
          <p:spPr>
            <a:xfrm>
              <a:off x="0" y="-38100"/>
              <a:ext cx="596967" cy="27474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" name="Freeform 21">
            <a:extLst>
              <a:ext uri="{FF2B5EF4-FFF2-40B4-BE49-F238E27FC236}">
                <a16:creationId xmlns:a16="http://schemas.microsoft.com/office/drawing/2014/main" id="{8B34849B-27E5-AECC-5A12-49A9127B2094}"/>
              </a:ext>
            </a:extLst>
          </p:cNvPr>
          <p:cNvSpPr/>
          <p:nvPr/>
        </p:nvSpPr>
        <p:spPr>
          <a:xfrm>
            <a:off x="-38100" y="172433"/>
            <a:ext cx="1624651" cy="1405094"/>
          </a:xfrm>
          <a:custGeom>
            <a:avLst/>
            <a:gdLst/>
            <a:ahLst/>
            <a:cxnLst/>
            <a:rect l="l" t="t" r="r" b="b"/>
            <a:pathLst>
              <a:path w="2451097" h="2424741">
                <a:moveTo>
                  <a:pt x="0" y="0"/>
                </a:moveTo>
                <a:lnTo>
                  <a:pt x="2451096" y="0"/>
                </a:lnTo>
                <a:lnTo>
                  <a:pt x="2451096" y="2424741"/>
                </a:lnTo>
                <a:lnTo>
                  <a:pt x="0" y="242474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2821104" y="669586"/>
            <a:ext cx="11811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69925" indent="180975" algn="just">
              <a:spcBef>
                <a:spcPts val="155"/>
              </a:spcBef>
              <a:spcAft>
                <a:spcPts val="0"/>
              </a:spcAft>
            </a:pPr>
            <a:r>
              <a:rPr lang="uk-UA" sz="2800" dirty="0">
                <a:latin typeface="Century" panose="02040604050505020304" pitchFamily="18" charset="0"/>
              </a:rPr>
              <a:t>У другому семестрі 2024-2025 </a:t>
            </a:r>
            <a:r>
              <a:rPr lang="uk-UA" sz="2800" dirty="0" err="1">
                <a:latin typeface="Century" panose="02040604050505020304" pitchFamily="18" charset="0"/>
              </a:rPr>
              <a:t>н.р</a:t>
            </a:r>
            <a:r>
              <a:rPr lang="uk-UA" sz="2800" dirty="0">
                <a:latin typeface="Century" panose="02040604050505020304" pitchFamily="18" charset="0"/>
              </a:rPr>
              <a:t>. повну процедуру акредитації проходило 14 освітніх програм, з них 10 першого (бакалаврського) рівня вищої освіти, 1 другого (магістерського) рівня, 3 освітні програми третього рівня вищої освіти.</a:t>
            </a:r>
            <a:endParaRPr lang="uk-UA" sz="2800" dirty="0">
              <a:effectLst/>
              <a:latin typeface="Century" panose="020406040505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1" name="Рисунок 40" descr="Вступна кампанії у ЧНУ: подано більше десяти тисяч заяв » Чернівецький  промінь | Новини. Буковина. Чернівці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182" y="9049064"/>
            <a:ext cx="1882056" cy="1318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2649741865"/>
              </p:ext>
            </p:extLst>
          </p:nvPr>
        </p:nvGraphicFramePr>
        <p:xfrm>
          <a:off x="3505200" y="3463129"/>
          <a:ext cx="9687729" cy="4673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75F7435-2699-4D80-9627-53691468ACBD}"/>
              </a:ext>
            </a:extLst>
          </p:cNvPr>
          <p:cNvSpPr/>
          <p:nvPr/>
        </p:nvSpPr>
        <p:spPr>
          <a:xfrm>
            <a:off x="12426062" y="3647341"/>
            <a:ext cx="2565126" cy="16361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uk-UA" sz="9600" b="1" u="sng" dirty="0">
                <a:latin typeface="Constantia" panose="02030602050306030303" pitchFamily="18" charset="0"/>
              </a:rPr>
              <a:t>80%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8CDA6A-04F1-F12A-4F1D-AA2F498213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223" b="9724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1028700" y="9182801"/>
            <a:ext cx="9251315" cy="11036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2F5E9D-0AA2-250F-BB32-1B3F9FDE9A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2B3A5B"/>
              </a:clrFrom>
              <a:clrTo>
                <a:srgbClr val="2B3A5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4911995" y="9424910"/>
            <a:ext cx="11180518" cy="7717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8566EC-FBE8-C711-7AD3-D30FDE8AA6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 r="57389"/>
          <a:stretch/>
        </p:blipFill>
        <p:spPr bwMode="auto">
          <a:xfrm>
            <a:off x="954623" y="9514707"/>
            <a:ext cx="4125470" cy="7722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B457432-396A-6D0F-731A-B674ABA3559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4" t="72470" r="61271"/>
          <a:stretch/>
        </p:blipFill>
        <p:spPr bwMode="auto">
          <a:xfrm>
            <a:off x="15316200" y="9457302"/>
            <a:ext cx="2971800" cy="8291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Image 27"/>
          <p:cNvPicPr/>
          <p:nvPr/>
        </p:nvPicPr>
        <p:blipFill rotWithShape="1">
          <a:blip r:embed="rId6" cstate="print"/>
          <a:srcRect l="-1055" t="-1716" r="56438" b="4174"/>
          <a:stretch/>
        </p:blipFill>
        <p:spPr bwMode="auto">
          <a:xfrm>
            <a:off x="15925800" y="200382"/>
            <a:ext cx="1115695" cy="116649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Надпись 3"/>
          <p:cNvSpPr txBox="1">
            <a:spLocks noChangeArrowheads="1"/>
          </p:cNvSpPr>
          <p:nvPr/>
        </p:nvSpPr>
        <p:spPr bwMode="auto">
          <a:xfrm>
            <a:off x="16802100" y="457200"/>
            <a:ext cx="1447800" cy="11271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</a:t>
            </a:r>
            <a:endParaRPr kumimoji="0" lang="uk-UA" altLang="uk-UA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 ЯКОСТІ ВИЩОЇ ОСВІТИ ЧНУ</a:t>
            </a: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3124200" y="228031"/>
            <a:ext cx="1257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76200" y="376166"/>
            <a:ext cx="309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dirty="0"/>
              <a:t>К</a:t>
            </a: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0" y="1622425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pSp>
        <p:nvGrpSpPr>
          <p:cNvPr id="33" name="Group 2">
            <a:extLst>
              <a:ext uri="{FF2B5EF4-FFF2-40B4-BE49-F238E27FC236}">
                <a16:creationId xmlns:a16="http://schemas.microsoft.com/office/drawing/2014/main" id="{3646F507-26CA-7042-6F65-1873EBAADCF0}"/>
              </a:ext>
            </a:extLst>
          </p:cNvPr>
          <p:cNvGrpSpPr/>
          <p:nvPr/>
        </p:nvGrpSpPr>
        <p:grpSpPr>
          <a:xfrm>
            <a:off x="0" y="200382"/>
            <a:ext cx="1645693" cy="10086618"/>
            <a:chOff x="0" y="0"/>
            <a:chExt cx="596967" cy="2709333"/>
          </a:xfrm>
          <a:solidFill>
            <a:srgbClr val="E5D5C1"/>
          </a:solidFill>
        </p:grpSpPr>
        <p:sp>
          <p:nvSpPr>
            <p:cNvPr id="34" name="Freeform 3">
              <a:extLst>
                <a:ext uri="{FF2B5EF4-FFF2-40B4-BE49-F238E27FC236}">
                  <a16:creationId xmlns:a16="http://schemas.microsoft.com/office/drawing/2014/main" id="{F3B8E050-5C38-85B1-8115-430ACCBF7738}"/>
                </a:ext>
              </a:extLst>
            </p:cNvPr>
            <p:cNvSpPr/>
            <p:nvPr/>
          </p:nvSpPr>
          <p:spPr>
            <a:xfrm>
              <a:off x="0" y="0"/>
              <a:ext cx="596967" cy="2709333"/>
            </a:xfrm>
            <a:custGeom>
              <a:avLst/>
              <a:gdLst/>
              <a:ahLst/>
              <a:cxnLst/>
              <a:rect l="l" t="t" r="r" b="b"/>
              <a:pathLst>
                <a:path w="596967" h="2709333">
                  <a:moveTo>
                    <a:pt x="0" y="0"/>
                  </a:moveTo>
                  <a:lnTo>
                    <a:pt x="596967" y="0"/>
                  </a:lnTo>
                  <a:lnTo>
                    <a:pt x="596967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</p:sp>
        <p:sp>
          <p:nvSpPr>
            <p:cNvPr id="35" name="TextBox 4">
              <a:extLst>
                <a:ext uri="{FF2B5EF4-FFF2-40B4-BE49-F238E27FC236}">
                  <a16:creationId xmlns:a16="http://schemas.microsoft.com/office/drawing/2014/main" id="{B1F9B907-FF19-69E7-8EB5-92928B372E4F}"/>
                </a:ext>
              </a:extLst>
            </p:cNvPr>
            <p:cNvSpPr txBox="1"/>
            <p:nvPr/>
          </p:nvSpPr>
          <p:spPr>
            <a:xfrm>
              <a:off x="0" y="-38100"/>
              <a:ext cx="596967" cy="27474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" name="Freeform 21">
            <a:extLst>
              <a:ext uri="{FF2B5EF4-FFF2-40B4-BE49-F238E27FC236}">
                <a16:creationId xmlns:a16="http://schemas.microsoft.com/office/drawing/2014/main" id="{8B34849B-27E5-AECC-5A12-49A9127B2094}"/>
              </a:ext>
            </a:extLst>
          </p:cNvPr>
          <p:cNvSpPr/>
          <p:nvPr/>
        </p:nvSpPr>
        <p:spPr>
          <a:xfrm>
            <a:off x="-38100" y="172433"/>
            <a:ext cx="1624651" cy="1405094"/>
          </a:xfrm>
          <a:custGeom>
            <a:avLst/>
            <a:gdLst/>
            <a:ahLst/>
            <a:cxnLst/>
            <a:rect l="l" t="t" r="r" b="b"/>
            <a:pathLst>
              <a:path w="2451097" h="2424741">
                <a:moveTo>
                  <a:pt x="0" y="0"/>
                </a:moveTo>
                <a:lnTo>
                  <a:pt x="2451096" y="0"/>
                </a:lnTo>
                <a:lnTo>
                  <a:pt x="2451096" y="2424741"/>
                </a:lnTo>
                <a:lnTo>
                  <a:pt x="0" y="242474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36" name="TextBox 25">
            <a:extLst>
              <a:ext uri="{FF2B5EF4-FFF2-40B4-BE49-F238E27FC236}">
                <a16:creationId xmlns:a16="http://schemas.microsoft.com/office/drawing/2014/main" id="{17772A68-B71B-F062-573F-0E6CE1823957}"/>
              </a:ext>
            </a:extLst>
          </p:cNvPr>
          <p:cNvSpPr txBox="1"/>
          <p:nvPr/>
        </p:nvSpPr>
        <p:spPr>
          <a:xfrm>
            <a:off x="2669838" y="22546"/>
            <a:ext cx="13781404" cy="10965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487"/>
              </a:lnSpc>
            </a:pPr>
            <a:r>
              <a:rPr lang="uk-UA" sz="54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  <a:ea typeface="Cambria" panose="02040503050406030204" pitchFamily="18" charset="0"/>
                <a:cs typeface="Garet Bold"/>
                <a:sym typeface="Garet Bold"/>
              </a:rPr>
              <a:t>Позитивні практики</a:t>
            </a:r>
            <a:endParaRPr lang="en-US" sz="5400" b="1" dirty="0">
              <a:solidFill>
                <a:schemeClr val="accent2">
                  <a:lumMod val="50000"/>
                </a:schemeClr>
              </a:solidFill>
              <a:latin typeface="Constantia" panose="02030602050306030303" pitchFamily="18" charset="0"/>
              <a:ea typeface="Cambria" panose="02040503050406030204" pitchFamily="18" charset="0"/>
              <a:cs typeface="Garet Bold"/>
              <a:sym typeface="Garet Bold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86551" y="2374910"/>
            <a:ext cx="16192500" cy="4226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endParaRPr lang="uk-UA" sz="2400" dirty="0"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uk-UA" sz="3200" b="1" i="1" dirty="0">
                <a:latin typeface="Constantia" panose="02030602050306030303" pitchFamily="18" charset="0"/>
              </a:rPr>
              <a:t>Розвинена матеріально-технічна база </a:t>
            </a:r>
            <a:r>
              <a:rPr lang="uk-UA" sz="3200" dirty="0">
                <a:latin typeface="Constantia" panose="02030602050306030303" pitchFamily="18" charset="0"/>
              </a:rPr>
              <a:t>ЧНУ, яка забезпечує якісне проведення освітнього процесу та наукових досліджень</a:t>
            </a:r>
          </a:p>
          <a:p>
            <a:pPr marL="285750" lvl="0" indent="-28575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3200" dirty="0" err="1">
                <a:latin typeface="Constantia" panose="02030602050306030303" pitchFamily="18" charset="0"/>
              </a:rPr>
              <a:t>Власні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наукові</a:t>
            </a:r>
            <a:r>
              <a:rPr lang="ru-RU" sz="3200" b="1" i="1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фахові</a:t>
            </a:r>
            <a:r>
              <a:rPr lang="ru-RU" sz="3200" b="1" i="1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видання</a:t>
            </a:r>
            <a:r>
              <a:rPr lang="ru-RU" sz="3200" dirty="0">
                <a:latin typeface="Constantia" panose="02030602050306030303" pitchFamily="18" charset="0"/>
              </a:rPr>
              <a:t>.</a:t>
            </a:r>
            <a:endParaRPr lang="uk-UA" sz="3200" dirty="0">
              <a:latin typeface="Constantia" panose="02030602050306030303" pitchFamily="18" charset="0"/>
            </a:endParaRPr>
          </a:p>
          <a:p>
            <a:pPr marL="285750" lvl="0" indent="-28575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3200" dirty="0" err="1">
                <a:latin typeface="Constantia" panose="02030602050306030303" pitchFamily="18" charset="0"/>
              </a:rPr>
              <a:t>Ефективна</a:t>
            </a:r>
            <a:r>
              <a:rPr lang="ru-RU" sz="3200" dirty="0">
                <a:latin typeface="Constantia" panose="02030602050306030303" pitchFamily="18" charset="0"/>
              </a:rPr>
              <a:t> робота </a:t>
            </a:r>
            <a:r>
              <a:rPr lang="ru-RU" sz="3200" b="1" i="1" dirty="0" err="1">
                <a:latin typeface="Constantia" panose="02030602050306030303" pitchFamily="18" charset="0"/>
              </a:rPr>
              <a:t>соціально-психологічного</a:t>
            </a:r>
            <a:r>
              <a:rPr lang="ru-RU" sz="3200" b="1" i="1" dirty="0">
                <a:latin typeface="Constantia" panose="02030602050306030303" pitchFamily="18" charset="0"/>
              </a:rPr>
              <a:t> Центру</a:t>
            </a:r>
            <a:r>
              <a:rPr lang="ru-RU" sz="3200" dirty="0">
                <a:latin typeface="Constantia" panose="02030602050306030303" pitchFamily="18" charset="0"/>
              </a:rPr>
              <a:t>.</a:t>
            </a:r>
            <a:endParaRPr lang="uk-UA" sz="3200" dirty="0">
              <a:latin typeface="Constantia" panose="02030602050306030303" pitchFamily="18" charset="0"/>
            </a:endParaRPr>
          </a:p>
          <a:p>
            <a:pPr marL="285750" lvl="0" indent="-28575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3200" dirty="0" err="1">
                <a:latin typeface="Constantia" panose="02030602050306030303" pitchFamily="18" charset="0"/>
              </a:rPr>
              <a:t>Використання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власних</a:t>
            </a:r>
            <a:r>
              <a:rPr lang="ru-RU" sz="3200" dirty="0">
                <a:latin typeface="Constantia" panose="02030602050306030303" pitchFamily="18" charset="0"/>
              </a:rPr>
              <a:t> та </a:t>
            </a:r>
            <a:r>
              <a:rPr lang="ru-RU" sz="3200" dirty="0" err="1">
                <a:latin typeface="Constantia" panose="02030602050306030303" pitchFamily="18" charset="0"/>
              </a:rPr>
              <a:t>додаткових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спортивних</a:t>
            </a:r>
            <a:r>
              <a:rPr lang="ru-RU" sz="3200" b="1" i="1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споруд</a:t>
            </a:r>
            <a:r>
              <a:rPr lang="ru-RU" sz="3200" b="1" i="1" dirty="0">
                <a:latin typeface="Constantia" panose="02030602050306030303" pitchFamily="18" charset="0"/>
              </a:rPr>
              <a:t> </a:t>
            </a:r>
            <a:r>
              <a:rPr lang="ru-RU" sz="3200" dirty="0">
                <a:latin typeface="Constantia" panose="02030602050306030303" pitchFamily="18" charset="0"/>
              </a:rPr>
              <a:t>(</a:t>
            </a:r>
            <a:r>
              <a:rPr lang="ru-RU" sz="3200" dirty="0" err="1">
                <a:latin typeface="Constantia" panose="02030602050306030303" pitchFamily="18" charset="0"/>
              </a:rPr>
              <a:t>фітнес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центри</a:t>
            </a:r>
            <a:r>
              <a:rPr lang="ru-RU" sz="3200" dirty="0">
                <a:latin typeface="Constantia" panose="02030602050306030303" pitchFamily="18" charset="0"/>
              </a:rPr>
              <a:t>, </a:t>
            </a:r>
            <a:r>
              <a:rPr lang="ru-RU" sz="3200" dirty="0" err="1">
                <a:latin typeface="Constantia" panose="02030602050306030303" pitchFamily="18" charset="0"/>
              </a:rPr>
              <a:t>плавальний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басейн</a:t>
            </a:r>
            <a:r>
              <a:rPr lang="ru-RU" sz="3200" dirty="0">
                <a:latin typeface="Constantia" panose="02030602050306030303" pitchFamily="18" charset="0"/>
              </a:rPr>
              <a:t>, </a:t>
            </a:r>
            <a:r>
              <a:rPr lang="ru-RU" sz="3200" dirty="0" err="1">
                <a:latin typeface="Constantia" panose="02030602050306030303" pitchFamily="18" charset="0"/>
              </a:rPr>
              <a:t>стадіон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тощо</a:t>
            </a:r>
            <a:r>
              <a:rPr lang="ru-RU" sz="3200" dirty="0">
                <a:latin typeface="Constantia" panose="02030602050306030303" pitchFamily="18" charset="0"/>
              </a:rPr>
              <a:t>) на </a:t>
            </a:r>
            <a:r>
              <a:rPr lang="ru-RU" sz="3200" dirty="0" err="1">
                <a:latin typeface="Constantia" panose="02030602050306030303" pitchFamily="18" charset="0"/>
              </a:rPr>
              <a:t>умовах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оренди</a:t>
            </a:r>
            <a:r>
              <a:rPr lang="ru-RU" sz="3200" dirty="0">
                <a:latin typeface="Constantia" panose="02030602050306030303" pitchFamily="18" charset="0"/>
              </a:rPr>
              <a:t>, </a:t>
            </a:r>
            <a:r>
              <a:rPr lang="ru-RU" sz="3200" dirty="0" err="1">
                <a:latin typeface="Constantia" panose="02030602050306030303" pitchFamily="18" charset="0"/>
              </a:rPr>
              <a:t>співпраці</a:t>
            </a:r>
            <a:r>
              <a:rPr lang="ru-RU" sz="3200" dirty="0">
                <a:latin typeface="Constantia" panose="02030602050306030303" pitchFamily="18" charset="0"/>
              </a:rPr>
              <a:t>.</a:t>
            </a:r>
            <a:endParaRPr lang="uk-UA" sz="3200" dirty="0">
              <a:latin typeface="Constantia" panose="02030602050306030303" pitchFamily="18" charset="0"/>
            </a:endParaRPr>
          </a:p>
          <a:p>
            <a:pPr marL="457200" indent="-45720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uk-UA" sz="3200" b="1" dirty="0">
              <a:latin typeface="Constantia" panose="02030602050306030303" pitchFamily="18" charset="0"/>
            </a:endParaRPr>
          </a:p>
        </p:txBody>
      </p:sp>
      <p:pic>
        <p:nvPicPr>
          <p:cNvPr id="18" name="Рисунок 17" descr="У ЧНУ ім. Ю. Федьковича розпочалася реєстрація вступників: деталі | Новини">
            <a:extLst>
              <a:ext uri="{FF2B5EF4-FFF2-40B4-BE49-F238E27FC236}">
                <a16:creationId xmlns:a16="http://schemas.microsoft.com/office/drawing/2014/main" id="{A7DEBD69-FC14-48A2-8123-0F357AF3EEF3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307" y="8907077"/>
            <a:ext cx="1983103" cy="1437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40550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8CDA6A-04F1-F12A-4F1D-AA2F498213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223" b="9724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1028700" y="9182801"/>
            <a:ext cx="9251315" cy="11036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2F5E9D-0AA2-250F-BB32-1B3F9FDE9A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2B3A5B"/>
              </a:clrFrom>
              <a:clrTo>
                <a:srgbClr val="2B3A5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4911995" y="9424910"/>
            <a:ext cx="11180518" cy="7717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8566EC-FBE8-C711-7AD3-D30FDE8AA6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 r="57389"/>
          <a:stretch/>
        </p:blipFill>
        <p:spPr bwMode="auto">
          <a:xfrm>
            <a:off x="954623" y="9514707"/>
            <a:ext cx="4125470" cy="7722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B457432-396A-6D0F-731A-B674ABA355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4" t="72470" r="61271"/>
          <a:stretch/>
        </p:blipFill>
        <p:spPr bwMode="auto">
          <a:xfrm>
            <a:off x="15316200" y="9457302"/>
            <a:ext cx="2971800" cy="8291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Image 27"/>
          <p:cNvPicPr/>
          <p:nvPr/>
        </p:nvPicPr>
        <p:blipFill rotWithShape="1">
          <a:blip r:embed="rId5" cstate="print"/>
          <a:srcRect l="-1055" t="-1716" r="56438" b="4174"/>
          <a:stretch/>
        </p:blipFill>
        <p:spPr bwMode="auto">
          <a:xfrm>
            <a:off x="15925800" y="200382"/>
            <a:ext cx="1115695" cy="116649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Надпись 3"/>
          <p:cNvSpPr txBox="1">
            <a:spLocks noChangeArrowheads="1"/>
          </p:cNvSpPr>
          <p:nvPr/>
        </p:nvSpPr>
        <p:spPr bwMode="auto">
          <a:xfrm>
            <a:off x="16802100" y="457200"/>
            <a:ext cx="1447800" cy="11271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</a:t>
            </a:r>
            <a:endParaRPr kumimoji="0" lang="uk-UA" altLang="uk-UA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 ЯКОСТІ ВИЩОЇ ОСВІТИ ЧНУ</a:t>
            </a: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3124200" y="228031"/>
            <a:ext cx="1257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76200" y="376166"/>
            <a:ext cx="309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dirty="0"/>
              <a:t>К</a:t>
            </a: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0" y="1622425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pSp>
        <p:nvGrpSpPr>
          <p:cNvPr id="33" name="Group 2">
            <a:extLst>
              <a:ext uri="{FF2B5EF4-FFF2-40B4-BE49-F238E27FC236}">
                <a16:creationId xmlns:a16="http://schemas.microsoft.com/office/drawing/2014/main" id="{3646F507-26CA-7042-6F65-1873EBAADCF0}"/>
              </a:ext>
            </a:extLst>
          </p:cNvPr>
          <p:cNvGrpSpPr/>
          <p:nvPr/>
        </p:nvGrpSpPr>
        <p:grpSpPr>
          <a:xfrm>
            <a:off x="0" y="200382"/>
            <a:ext cx="1645693" cy="10086618"/>
            <a:chOff x="0" y="0"/>
            <a:chExt cx="596967" cy="2709333"/>
          </a:xfrm>
          <a:solidFill>
            <a:srgbClr val="E5D5C1"/>
          </a:solidFill>
        </p:grpSpPr>
        <p:sp>
          <p:nvSpPr>
            <p:cNvPr id="34" name="Freeform 3">
              <a:extLst>
                <a:ext uri="{FF2B5EF4-FFF2-40B4-BE49-F238E27FC236}">
                  <a16:creationId xmlns:a16="http://schemas.microsoft.com/office/drawing/2014/main" id="{F3B8E050-5C38-85B1-8115-430ACCBF7738}"/>
                </a:ext>
              </a:extLst>
            </p:cNvPr>
            <p:cNvSpPr/>
            <p:nvPr/>
          </p:nvSpPr>
          <p:spPr>
            <a:xfrm>
              <a:off x="0" y="0"/>
              <a:ext cx="596967" cy="2709333"/>
            </a:xfrm>
            <a:custGeom>
              <a:avLst/>
              <a:gdLst/>
              <a:ahLst/>
              <a:cxnLst/>
              <a:rect l="l" t="t" r="r" b="b"/>
              <a:pathLst>
                <a:path w="596967" h="2709333">
                  <a:moveTo>
                    <a:pt x="0" y="0"/>
                  </a:moveTo>
                  <a:lnTo>
                    <a:pt x="596967" y="0"/>
                  </a:lnTo>
                  <a:lnTo>
                    <a:pt x="596967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</p:sp>
        <p:sp>
          <p:nvSpPr>
            <p:cNvPr id="35" name="TextBox 4">
              <a:extLst>
                <a:ext uri="{FF2B5EF4-FFF2-40B4-BE49-F238E27FC236}">
                  <a16:creationId xmlns:a16="http://schemas.microsoft.com/office/drawing/2014/main" id="{B1F9B907-FF19-69E7-8EB5-92928B372E4F}"/>
                </a:ext>
              </a:extLst>
            </p:cNvPr>
            <p:cNvSpPr txBox="1"/>
            <p:nvPr/>
          </p:nvSpPr>
          <p:spPr>
            <a:xfrm>
              <a:off x="0" y="-38100"/>
              <a:ext cx="596967" cy="27474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" name="Freeform 21">
            <a:extLst>
              <a:ext uri="{FF2B5EF4-FFF2-40B4-BE49-F238E27FC236}">
                <a16:creationId xmlns:a16="http://schemas.microsoft.com/office/drawing/2014/main" id="{8B34849B-27E5-AECC-5A12-49A9127B2094}"/>
              </a:ext>
            </a:extLst>
          </p:cNvPr>
          <p:cNvSpPr/>
          <p:nvPr/>
        </p:nvSpPr>
        <p:spPr>
          <a:xfrm>
            <a:off x="-38100" y="172433"/>
            <a:ext cx="1624651" cy="1405094"/>
          </a:xfrm>
          <a:custGeom>
            <a:avLst/>
            <a:gdLst/>
            <a:ahLst/>
            <a:cxnLst/>
            <a:rect l="l" t="t" r="r" b="b"/>
            <a:pathLst>
              <a:path w="2451097" h="2424741">
                <a:moveTo>
                  <a:pt x="0" y="0"/>
                </a:moveTo>
                <a:lnTo>
                  <a:pt x="2451096" y="0"/>
                </a:lnTo>
                <a:lnTo>
                  <a:pt x="2451096" y="2424741"/>
                </a:lnTo>
                <a:lnTo>
                  <a:pt x="0" y="242474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36" name="TextBox 25">
            <a:extLst>
              <a:ext uri="{FF2B5EF4-FFF2-40B4-BE49-F238E27FC236}">
                <a16:creationId xmlns:a16="http://schemas.microsoft.com/office/drawing/2014/main" id="{17772A68-B71B-F062-573F-0E6CE1823957}"/>
              </a:ext>
            </a:extLst>
          </p:cNvPr>
          <p:cNvSpPr txBox="1"/>
          <p:nvPr/>
        </p:nvSpPr>
        <p:spPr>
          <a:xfrm>
            <a:off x="2626408" y="108929"/>
            <a:ext cx="14061392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54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8. Внутрішнє забезпечення якості освітньої програми</a:t>
            </a:r>
            <a:endParaRPr lang="en-US" sz="5400" b="1" dirty="0">
              <a:solidFill>
                <a:schemeClr val="accent2">
                  <a:lumMod val="50000"/>
                </a:schemeClr>
              </a:solidFill>
              <a:latin typeface="Constantia" panose="02030602050306030303" pitchFamily="18" charset="0"/>
              <a:ea typeface="Cambria" panose="02040503050406030204" pitchFamily="18" charset="0"/>
              <a:cs typeface="Garet Bold"/>
              <a:sym typeface="Garet Bold"/>
            </a:endParaRPr>
          </a:p>
        </p:txBody>
      </p:sp>
      <p:pic>
        <p:nvPicPr>
          <p:cNvPr id="17" name="Рисунок 16" descr="У ЧНУ ім. Ю. Федьковича розпочалася реєстрація вступників: деталі | Новини">
            <a:extLst>
              <a:ext uri="{FF2B5EF4-FFF2-40B4-BE49-F238E27FC236}">
                <a16:creationId xmlns:a16="http://schemas.microsoft.com/office/drawing/2014/main" id="{A7DEBD69-FC14-48A2-8123-0F357AF3EEF3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019" y="9424910"/>
            <a:ext cx="1697712" cy="980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171700" y="3221453"/>
            <a:ext cx="15354300" cy="605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  <a:spcAft>
                <a:spcPts val="0"/>
              </a:spcAft>
            </a:pPr>
            <a:r>
              <a:rPr lang="uk-UA" sz="3200" b="1" dirty="0">
                <a:solidFill>
                  <a:srgbClr val="00B05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Рекомендації:</a:t>
            </a:r>
          </a:p>
          <a:p>
            <a:pPr marL="457200" lvl="0" indent="-457200"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uk-UA" sz="3200" dirty="0">
                <a:latin typeface="Constantia" panose="02030602050306030303" pitchFamily="18" charset="0"/>
              </a:rPr>
              <a:t>Здійснювати заходи щодо </a:t>
            </a:r>
            <a:r>
              <a:rPr lang="uk-UA" sz="3200" b="1" i="1" dirty="0">
                <a:latin typeface="Constantia" panose="02030602050306030303" pitchFamily="18" charset="0"/>
              </a:rPr>
              <a:t>удосконалення</a:t>
            </a:r>
            <a:r>
              <a:rPr lang="uk-UA" sz="3200" dirty="0">
                <a:latin typeface="Constantia" panose="02030602050306030303" pitchFamily="18" charset="0"/>
              </a:rPr>
              <a:t> внутрішнього забезпечення якості освіти упродовж реалізації ОП. </a:t>
            </a:r>
          </a:p>
          <a:p>
            <a:pPr marL="457200" lvl="0" indent="-457200"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3200" dirty="0" err="1">
                <a:latin typeface="Constantia" panose="02030602050306030303" pitchFamily="18" charset="0"/>
              </a:rPr>
              <a:t>Запровадити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окремі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анкетування</a:t>
            </a:r>
            <a:r>
              <a:rPr lang="ru-RU" sz="3200" b="1" i="1" dirty="0">
                <a:latin typeface="Constantia" panose="02030602050306030303" pitchFamily="18" charset="0"/>
              </a:rPr>
              <a:t> для </a:t>
            </a:r>
            <a:r>
              <a:rPr lang="ru-RU" sz="3200" b="1" i="1" dirty="0" err="1">
                <a:latin typeface="Constantia" panose="02030602050306030303" pitchFamily="18" charset="0"/>
              </a:rPr>
              <a:t>роботодавців</a:t>
            </a:r>
            <a:r>
              <a:rPr lang="ru-RU" sz="3200" b="1" i="1" dirty="0">
                <a:latin typeface="Constantia" panose="02030602050306030303" pitchFamily="18" charset="0"/>
              </a:rPr>
              <a:t> </a:t>
            </a:r>
            <a:r>
              <a:rPr lang="ru-RU" sz="3200" dirty="0">
                <a:latin typeface="Constantia" panose="02030602050306030303" pitchFamily="18" charset="0"/>
              </a:rPr>
              <a:t>на </a:t>
            </a:r>
            <a:r>
              <a:rPr lang="ru-RU" sz="3200" dirty="0" err="1">
                <a:latin typeface="Constantia" panose="02030602050306030303" pitchFamily="18" charset="0"/>
              </a:rPr>
              <a:t>сайті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кафедри</a:t>
            </a:r>
            <a:r>
              <a:rPr lang="ru-RU" sz="3200" dirty="0">
                <a:latin typeface="Constantia" panose="02030602050306030303" pitchFamily="18" charset="0"/>
              </a:rPr>
              <a:t>. </a:t>
            </a:r>
            <a:endParaRPr lang="uk-UA" sz="3200" dirty="0">
              <a:latin typeface="Constantia" panose="02030602050306030303" pitchFamily="18" charset="0"/>
            </a:endParaRPr>
          </a:p>
          <a:p>
            <a:pPr marL="457200" lvl="0" indent="-457200"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3200" dirty="0" err="1">
                <a:latin typeface="Constantia" panose="02030602050306030303" pitchFamily="18" charset="0"/>
              </a:rPr>
              <a:t>Переглянути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можливість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запровадження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опитування</a:t>
            </a:r>
            <a:r>
              <a:rPr lang="ru-RU" sz="3200" b="1" i="1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здобувачів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освіти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щодо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викладання</a:t>
            </a:r>
            <a:r>
              <a:rPr lang="ru-RU" sz="3200" dirty="0">
                <a:latin typeface="Constantia" panose="02030602050306030303" pitchFamily="18" charset="0"/>
              </a:rPr>
              <a:t> кожного </a:t>
            </a:r>
            <a:r>
              <a:rPr lang="ru-RU" sz="3200" b="1" i="1" dirty="0">
                <a:latin typeface="Constantia" panose="02030602050306030303" pitchFamily="18" charset="0"/>
              </a:rPr>
              <a:t>ОК </a:t>
            </a:r>
            <a:r>
              <a:rPr lang="ru-RU" sz="3200" dirty="0">
                <a:latin typeface="Constantia" panose="02030602050306030303" pitchFamily="18" charset="0"/>
              </a:rPr>
              <a:t>та кожного виду  </a:t>
            </a:r>
            <a:r>
              <a:rPr lang="ru-RU" sz="3200" b="1" i="1" dirty="0">
                <a:latin typeface="Constantia" panose="02030602050306030303" pitchFamily="18" charset="0"/>
              </a:rPr>
              <a:t>практики</a:t>
            </a:r>
            <a:r>
              <a:rPr lang="ru-RU" sz="3200" dirty="0">
                <a:latin typeface="Constantia" panose="02030602050306030303" pitchFamily="18" charset="0"/>
              </a:rPr>
              <a:t>. </a:t>
            </a:r>
            <a:endParaRPr lang="uk-UA" sz="3200" dirty="0">
              <a:latin typeface="Constantia" panose="02030602050306030303" pitchFamily="18" charset="0"/>
            </a:endParaRPr>
          </a:p>
          <a:p>
            <a:pPr marL="457200" lvl="0" indent="-457200"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3200" dirty="0" err="1">
                <a:latin typeface="Constantia" panose="02030602050306030303" pitchFamily="18" charset="0"/>
              </a:rPr>
              <a:t>Враховувати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конкретні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зауваження</a:t>
            </a:r>
            <a:r>
              <a:rPr lang="ru-RU" sz="3200" dirty="0">
                <a:latin typeface="Constantia" panose="02030602050306030303" pitchFamily="18" charset="0"/>
              </a:rPr>
              <a:t> та </a:t>
            </a:r>
            <a:r>
              <a:rPr lang="ru-RU" sz="3200" dirty="0" err="1">
                <a:latin typeface="Constantia" panose="02030602050306030303" pitchFamily="18" charset="0"/>
              </a:rPr>
              <a:t>пропозиції</a:t>
            </a:r>
            <a:r>
              <a:rPr lang="ru-RU" sz="3200" dirty="0">
                <a:latin typeface="Constantia" panose="02030602050306030303" pitchFamily="18" charset="0"/>
              </a:rPr>
              <a:t>, </a:t>
            </a:r>
            <a:r>
              <a:rPr lang="ru-RU" sz="3200" dirty="0" err="1">
                <a:latin typeface="Constantia" panose="02030602050306030303" pitchFamily="18" charset="0"/>
              </a:rPr>
              <a:t>висловлені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під</a:t>
            </a:r>
            <a:r>
              <a:rPr lang="ru-RU" sz="3200" dirty="0">
                <a:latin typeface="Constantia" panose="02030602050306030303" pitchFamily="18" charset="0"/>
              </a:rPr>
              <a:t> час </a:t>
            </a:r>
            <a:r>
              <a:rPr lang="ru-RU" sz="3200" b="1" i="1" dirty="0" err="1">
                <a:latin typeface="Constantia" panose="02030602050306030303" pitchFamily="18" charset="0"/>
              </a:rPr>
              <a:t>попередніх</a:t>
            </a:r>
            <a:r>
              <a:rPr lang="ru-RU" sz="3200" b="1" i="1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акредитацій</a:t>
            </a:r>
            <a:r>
              <a:rPr lang="ru-RU" sz="3200" b="1" i="1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інших</a:t>
            </a:r>
            <a:r>
              <a:rPr lang="ru-RU" sz="3200" dirty="0">
                <a:latin typeface="Constantia" panose="02030602050306030303" pitchFamily="18" charset="0"/>
              </a:rPr>
              <a:t> ОП </a:t>
            </a:r>
            <a:r>
              <a:rPr lang="ru-RU" sz="3200" dirty="0" err="1">
                <a:latin typeface="Constantia" panose="02030602050306030303" pitchFamily="18" charset="0"/>
              </a:rPr>
              <a:t>Університету</a:t>
            </a:r>
            <a:r>
              <a:rPr lang="ru-RU" sz="3200" dirty="0">
                <a:latin typeface="Constantia" panose="02030602050306030303" pitchFamily="18" charset="0"/>
              </a:rPr>
              <a:t>.</a:t>
            </a:r>
            <a:endParaRPr lang="uk-UA" sz="3200" dirty="0">
              <a:latin typeface="Constantia" panose="02030602050306030303" pitchFamily="18" charset="0"/>
            </a:endParaRPr>
          </a:p>
          <a:p>
            <a:pPr marL="457200" indent="-457200"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3200" dirty="0" err="1">
                <a:latin typeface="Constantia" panose="02030602050306030303" pitchFamily="18" charset="0"/>
              </a:rPr>
              <a:t>Запровадити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аналіз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кар’єрного</a:t>
            </a:r>
            <a:r>
              <a:rPr lang="ru-RU" sz="3200" b="1" i="1" dirty="0">
                <a:latin typeface="Constantia" panose="02030602050306030303" pitchFamily="18" charset="0"/>
              </a:rPr>
              <a:t> шляху </a:t>
            </a:r>
            <a:r>
              <a:rPr lang="ru-RU" sz="3200" dirty="0" err="1">
                <a:latin typeface="Constantia" panose="02030602050306030303" pitchFamily="18" charset="0"/>
              </a:rPr>
              <a:t>випускників</a:t>
            </a:r>
            <a:r>
              <a:rPr lang="ru-RU" sz="3200" dirty="0">
                <a:latin typeface="Constantia" panose="02030602050306030303" pitchFamily="18" charset="0"/>
              </a:rPr>
              <a:t>. </a:t>
            </a:r>
          </a:p>
          <a:p>
            <a:pPr marL="457200" indent="-457200"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3200" dirty="0" err="1">
                <a:latin typeface="Constantia" panose="02030602050306030303" pitchFamily="18" charset="0"/>
              </a:rPr>
              <a:t>Вивчати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досвід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акредитацій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споріднених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b="1" i="1" dirty="0">
                <a:latin typeface="Constantia" panose="02030602050306030303" pitchFamily="18" charset="0"/>
              </a:rPr>
              <a:t>ОП у </a:t>
            </a:r>
            <a:r>
              <a:rPr lang="ru-RU" sz="3200" b="1" i="1" dirty="0" err="1">
                <a:latin typeface="Constantia" panose="02030602050306030303" pitchFamily="18" charset="0"/>
              </a:rPr>
              <a:t>інших</a:t>
            </a:r>
            <a:r>
              <a:rPr lang="ru-RU" sz="3200" b="1" i="1" dirty="0">
                <a:latin typeface="Constantia" panose="02030602050306030303" pitchFamily="18" charset="0"/>
              </a:rPr>
              <a:t> ЗВО </a:t>
            </a:r>
            <a:r>
              <a:rPr lang="ru-RU" sz="3200" dirty="0" err="1">
                <a:latin typeface="Constantia" panose="02030602050306030303" pitchFamily="18" charset="0"/>
              </a:rPr>
              <a:t>задля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удосконалення</a:t>
            </a:r>
            <a:r>
              <a:rPr lang="ru-RU" sz="3200" dirty="0">
                <a:latin typeface="Constantia" panose="02030602050306030303" pitchFamily="18" charset="0"/>
              </a:rPr>
              <a:t> ОП.</a:t>
            </a:r>
            <a:endParaRPr lang="uk-UA" sz="3200" dirty="0">
              <a:latin typeface="Constantia" panose="02030602050306030303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33600" y="1842399"/>
            <a:ext cx="15544800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2800" dirty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більшості освітніх програм встановлено відповідність рівню </a:t>
            </a:r>
            <a:r>
              <a:rPr lang="uk-UA" sz="2800" b="1" dirty="0">
                <a:solidFill>
                  <a:srgbClr val="00B050"/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uk-UA" sz="2800" dirty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критерієм 8, окрім </a:t>
            </a:r>
            <a:r>
              <a:rPr lang="uk-UA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ОПП Логопедія а ООП Менеджмент туристичної індустрії.</a:t>
            </a:r>
            <a:endParaRPr lang="uk-UA" sz="2800" dirty="0">
              <a:effectLst/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0294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8CDA6A-04F1-F12A-4F1D-AA2F498213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223" b="9724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1028700" y="9182801"/>
            <a:ext cx="9251315" cy="11036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2F5E9D-0AA2-250F-BB32-1B3F9FDE9A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2B3A5B"/>
              </a:clrFrom>
              <a:clrTo>
                <a:srgbClr val="2B3A5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4911995" y="9424910"/>
            <a:ext cx="11180518" cy="7717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8566EC-FBE8-C711-7AD3-D30FDE8AA6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 r="57389"/>
          <a:stretch/>
        </p:blipFill>
        <p:spPr bwMode="auto">
          <a:xfrm>
            <a:off x="954623" y="9514707"/>
            <a:ext cx="4125470" cy="7722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B457432-396A-6D0F-731A-B674ABA355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4" t="72470" r="61271"/>
          <a:stretch/>
        </p:blipFill>
        <p:spPr bwMode="auto">
          <a:xfrm>
            <a:off x="15316200" y="9457302"/>
            <a:ext cx="2971800" cy="8291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Image 27"/>
          <p:cNvPicPr/>
          <p:nvPr/>
        </p:nvPicPr>
        <p:blipFill rotWithShape="1">
          <a:blip r:embed="rId5" cstate="print"/>
          <a:srcRect l="-1055" t="-1716" r="56438" b="4174"/>
          <a:stretch/>
        </p:blipFill>
        <p:spPr bwMode="auto">
          <a:xfrm>
            <a:off x="15925800" y="200382"/>
            <a:ext cx="1115695" cy="116649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Надпись 3"/>
          <p:cNvSpPr txBox="1">
            <a:spLocks noChangeArrowheads="1"/>
          </p:cNvSpPr>
          <p:nvPr/>
        </p:nvSpPr>
        <p:spPr bwMode="auto">
          <a:xfrm>
            <a:off x="16802100" y="457200"/>
            <a:ext cx="1447800" cy="11271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</a:t>
            </a:r>
            <a:endParaRPr kumimoji="0" lang="uk-UA" altLang="uk-UA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 ЯКОСТІ ВИЩОЇ ОСВІТИ ЧНУ</a:t>
            </a: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3124200" y="228031"/>
            <a:ext cx="1257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76200" y="376166"/>
            <a:ext cx="309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dirty="0"/>
              <a:t>К</a:t>
            </a: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0" y="1622425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pSp>
        <p:nvGrpSpPr>
          <p:cNvPr id="33" name="Group 2">
            <a:extLst>
              <a:ext uri="{FF2B5EF4-FFF2-40B4-BE49-F238E27FC236}">
                <a16:creationId xmlns:a16="http://schemas.microsoft.com/office/drawing/2014/main" id="{3646F507-26CA-7042-6F65-1873EBAADCF0}"/>
              </a:ext>
            </a:extLst>
          </p:cNvPr>
          <p:cNvGrpSpPr/>
          <p:nvPr/>
        </p:nvGrpSpPr>
        <p:grpSpPr>
          <a:xfrm>
            <a:off x="0" y="200382"/>
            <a:ext cx="1645693" cy="10086618"/>
            <a:chOff x="0" y="0"/>
            <a:chExt cx="596967" cy="2709333"/>
          </a:xfrm>
          <a:solidFill>
            <a:srgbClr val="E5D5C1"/>
          </a:solidFill>
        </p:grpSpPr>
        <p:sp>
          <p:nvSpPr>
            <p:cNvPr id="34" name="Freeform 3">
              <a:extLst>
                <a:ext uri="{FF2B5EF4-FFF2-40B4-BE49-F238E27FC236}">
                  <a16:creationId xmlns:a16="http://schemas.microsoft.com/office/drawing/2014/main" id="{F3B8E050-5C38-85B1-8115-430ACCBF7738}"/>
                </a:ext>
              </a:extLst>
            </p:cNvPr>
            <p:cNvSpPr/>
            <p:nvPr/>
          </p:nvSpPr>
          <p:spPr>
            <a:xfrm>
              <a:off x="0" y="0"/>
              <a:ext cx="596967" cy="2709333"/>
            </a:xfrm>
            <a:custGeom>
              <a:avLst/>
              <a:gdLst/>
              <a:ahLst/>
              <a:cxnLst/>
              <a:rect l="l" t="t" r="r" b="b"/>
              <a:pathLst>
                <a:path w="596967" h="2709333">
                  <a:moveTo>
                    <a:pt x="0" y="0"/>
                  </a:moveTo>
                  <a:lnTo>
                    <a:pt x="596967" y="0"/>
                  </a:lnTo>
                  <a:lnTo>
                    <a:pt x="596967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</p:sp>
        <p:sp>
          <p:nvSpPr>
            <p:cNvPr id="35" name="TextBox 4">
              <a:extLst>
                <a:ext uri="{FF2B5EF4-FFF2-40B4-BE49-F238E27FC236}">
                  <a16:creationId xmlns:a16="http://schemas.microsoft.com/office/drawing/2014/main" id="{B1F9B907-FF19-69E7-8EB5-92928B372E4F}"/>
                </a:ext>
              </a:extLst>
            </p:cNvPr>
            <p:cNvSpPr txBox="1"/>
            <p:nvPr/>
          </p:nvSpPr>
          <p:spPr>
            <a:xfrm>
              <a:off x="0" y="-38100"/>
              <a:ext cx="596967" cy="27474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" name="Freeform 21">
            <a:extLst>
              <a:ext uri="{FF2B5EF4-FFF2-40B4-BE49-F238E27FC236}">
                <a16:creationId xmlns:a16="http://schemas.microsoft.com/office/drawing/2014/main" id="{8B34849B-27E5-AECC-5A12-49A9127B2094}"/>
              </a:ext>
            </a:extLst>
          </p:cNvPr>
          <p:cNvSpPr/>
          <p:nvPr/>
        </p:nvSpPr>
        <p:spPr>
          <a:xfrm>
            <a:off x="-38100" y="172433"/>
            <a:ext cx="1624651" cy="1405094"/>
          </a:xfrm>
          <a:custGeom>
            <a:avLst/>
            <a:gdLst/>
            <a:ahLst/>
            <a:cxnLst/>
            <a:rect l="l" t="t" r="r" b="b"/>
            <a:pathLst>
              <a:path w="2451097" h="2424741">
                <a:moveTo>
                  <a:pt x="0" y="0"/>
                </a:moveTo>
                <a:lnTo>
                  <a:pt x="2451096" y="0"/>
                </a:lnTo>
                <a:lnTo>
                  <a:pt x="2451096" y="2424741"/>
                </a:lnTo>
                <a:lnTo>
                  <a:pt x="0" y="242474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36" name="TextBox 25">
            <a:extLst>
              <a:ext uri="{FF2B5EF4-FFF2-40B4-BE49-F238E27FC236}">
                <a16:creationId xmlns:a16="http://schemas.microsoft.com/office/drawing/2014/main" id="{17772A68-B71B-F062-573F-0E6CE1823957}"/>
              </a:ext>
            </a:extLst>
          </p:cNvPr>
          <p:cNvSpPr txBox="1"/>
          <p:nvPr/>
        </p:nvSpPr>
        <p:spPr>
          <a:xfrm>
            <a:off x="2964964" y="351791"/>
            <a:ext cx="12420600" cy="10965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487"/>
              </a:lnSpc>
            </a:pPr>
            <a:r>
              <a:rPr lang="uk-UA" sz="54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  <a:ea typeface="Cambria" panose="02040503050406030204" pitchFamily="18" charset="0"/>
                <a:cs typeface="Garet Bold"/>
                <a:sym typeface="Garet Bold"/>
              </a:rPr>
              <a:t>Суттєві недоліки</a:t>
            </a:r>
            <a:endParaRPr lang="en-US" sz="5400" b="1" dirty="0">
              <a:solidFill>
                <a:schemeClr val="accent2">
                  <a:lumMod val="50000"/>
                </a:schemeClr>
              </a:solidFill>
              <a:latin typeface="Constantia" panose="02030602050306030303" pitchFamily="18" charset="0"/>
              <a:ea typeface="Cambria" panose="02040503050406030204" pitchFamily="18" charset="0"/>
              <a:cs typeface="Garet Bold"/>
              <a:sym typeface="Garet Bold"/>
            </a:endParaRPr>
          </a:p>
        </p:txBody>
      </p:sp>
      <p:pic>
        <p:nvPicPr>
          <p:cNvPr id="17" name="Рисунок 16" descr="Восклицательный знак с предупреждающим знаком внимания, выделенным на  красном круге | Премиум векторы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0" t="17264" r="30104" b="19605"/>
          <a:stretch/>
        </p:blipFill>
        <p:spPr bwMode="auto">
          <a:xfrm>
            <a:off x="-38100" y="2205423"/>
            <a:ext cx="1624651" cy="14902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87176" y="1731266"/>
            <a:ext cx="16124458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ОПП </a:t>
            </a:r>
            <a:r>
              <a:rPr lang="ru-RU" sz="3200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Логопедія</a:t>
            </a:r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 </a:t>
            </a:r>
            <a:endParaRPr lang="uk-UA" sz="3200" dirty="0">
              <a:solidFill>
                <a:schemeClr val="tx2">
                  <a:lumMod val="60000"/>
                  <a:lumOff val="40000"/>
                </a:schemeClr>
              </a:solidFill>
              <a:latin typeface="Constantia" panose="02030602050306030303" pitchFamily="18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uk-UA" sz="3200" b="1" i="1" dirty="0">
                <a:latin typeface="Constantia" panose="02030602050306030303" pitchFamily="18" charset="0"/>
              </a:rPr>
              <a:t>СВЗЯО не виявила суттєві недоліки</a:t>
            </a:r>
            <a:r>
              <a:rPr lang="uk-UA" sz="3200" dirty="0">
                <a:latin typeface="Constantia" panose="02030602050306030303" pitchFamily="18" charset="0"/>
              </a:rPr>
              <a:t> в ОПП та освітній діяльності, не реагує на виявлені недоліки, критичний аналіз не здійснює.</a:t>
            </a:r>
          </a:p>
          <a:p>
            <a:pPr algn="just"/>
            <a:r>
              <a:rPr lang="uk-UA" sz="3200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ОПП </a:t>
            </a:r>
            <a:r>
              <a:rPr lang="uk-UA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«Менеджмент туристичної індустрії»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uk-UA" sz="3200" dirty="0">
                <a:latin typeface="Constantia" panose="02030602050306030303" pitchFamily="18" charset="0"/>
              </a:rPr>
              <a:t>При розробці ОПП "Менеджмент туристичної індустрії" - </a:t>
            </a:r>
            <a:r>
              <a:rPr lang="uk-UA" sz="3200" b="1" i="1" dirty="0">
                <a:latin typeface="Constantia" panose="02030602050306030303" pitchFamily="18" charset="0"/>
              </a:rPr>
              <a:t>не дотримано п. 35 ЛУ </a:t>
            </a:r>
            <a:r>
              <a:rPr lang="uk-UA" sz="3200" dirty="0">
                <a:latin typeface="Constantia" panose="02030602050306030303" pitchFamily="18" charset="0"/>
              </a:rPr>
              <a:t>щодо формування проектної групи.  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uk-UA" sz="3200" dirty="0">
                <a:latin typeface="Constantia" panose="02030602050306030303" pitchFamily="18" charset="0"/>
              </a:rPr>
              <a:t>У систему НА завантажено 2 ОПП - перша, затверджена 29 квітням 2024 і вводиться в дію із 1.09.2024р. Друга - затверджена 30 вересня 2024 р. і вводиться в дію з «1» вересня 2025 р.  У "Положенні про розроблення та реалізацію освітніх програм Чернівецького національного університету імені Юрія </a:t>
            </a:r>
            <a:r>
              <a:rPr lang="uk-UA" sz="3200" dirty="0" err="1">
                <a:latin typeface="Constantia" panose="02030602050306030303" pitchFamily="18" charset="0"/>
              </a:rPr>
              <a:t>Федьковича</a:t>
            </a:r>
            <a:r>
              <a:rPr lang="uk-UA" sz="3200" dirty="0">
                <a:latin typeface="Constantia" panose="02030602050306030303" pitchFamily="18" charset="0"/>
              </a:rPr>
              <a:t>"  </a:t>
            </a:r>
            <a:r>
              <a:rPr lang="uk-UA" sz="3200" b="1" i="1" dirty="0">
                <a:latin typeface="Constantia" panose="02030602050306030303" pitchFamily="18" charset="0"/>
              </a:rPr>
              <a:t>не прописано чітко процедуру та не встановлено терміни для періоду перегляду </a:t>
            </a:r>
            <a:r>
              <a:rPr lang="uk-UA" sz="3200" dirty="0">
                <a:latin typeface="Constantia" panose="02030602050306030303" pitchFamily="18" charset="0"/>
              </a:rPr>
              <a:t>та протягом якого можуть надходити пропозиції </a:t>
            </a:r>
            <a:r>
              <a:rPr lang="uk-UA" sz="3200" dirty="0" err="1">
                <a:latin typeface="Constantia" panose="02030602050306030303" pitchFamily="18" charset="0"/>
              </a:rPr>
              <a:t>стейкхолдерів</a:t>
            </a:r>
            <a:r>
              <a:rPr lang="uk-UA" sz="3200" dirty="0">
                <a:latin typeface="Constantia" panose="02030602050306030303" pitchFamily="18" charset="0"/>
              </a:rPr>
              <a:t> щодо її оновлення та удосконалення. Також затвердження ОПП у 2024 р. унеможливлює врахування рекомендацій її акредитації у 2025 р.  Крім того, в цій ОПП не враховано вимоги до оновлених шифрів спеціальностей та назви. </a:t>
            </a:r>
          </a:p>
        </p:txBody>
      </p:sp>
      <p:pic>
        <p:nvPicPr>
          <p:cNvPr id="19" name="Рисунок 18" descr="Міносвіти збільшить фінансування ЧНУ на понад 22 мільйони » Новини  Чернівці: Інформаційний портал «Молодий буковинець»">
            <a:extLst>
              <a:ext uri="{FF2B5EF4-FFF2-40B4-BE49-F238E27FC236}">
                <a16:creationId xmlns:a16="http://schemas.microsoft.com/office/drawing/2014/main" id="{112BCBEB-0FFE-4BD0-AA41-64A4E9481637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29700"/>
            <a:ext cx="1743760" cy="1217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17202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8CDA6A-04F1-F12A-4F1D-AA2F498213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223" b="9724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1028700" y="9182801"/>
            <a:ext cx="9251315" cy="11036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2F5E9D-0AA2-250F-BB32-1B3F9FDE9A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2B3A5B"/>
              </a:clrFrom>
              <a:clrTo>
                <a:srgbClr val="2B3A5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4911995" y="9424910"/>
            <a:ext cx="11180518" cy="7717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8566EC-FBE8-C711-7AD3-D30FDE8AA6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 r="57389"/>
          <a:stretch/>
        </p:blipFill>
        <p:spPr bwMode="auto">
          <a:xfrm>
            <a:off x="954623" y="9514707"/>
            <a:ext cx="4125470" cy="7722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B457432-396A-6D0F-731A-B674ABA3559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4" t="72470" r="61271"/>
          <a:stretch/>
        </p:blipFill>
        <p:spPr bwMode="auto">
          <a:xfrm>
            <a:off x="15316200" y="9457302"/>
            <a:ext cx="2971800" cy="8291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Image 27"/>
          <p:cNvPicPr/>
          <p:nvPr/>
        </p:nvPicPr>
        <p:blipFill rotWithShape="1">
          <a:blip r:embed="rId6" cstate="print"/>
          <a:srcRect l="-1055" t="-1716" r="56438" b="4174"/>
          <a:stretch/>
        </p:blipFill>
        <p:spPr bwMode="auto">
          <a:xfrm>
            <a:off x="15925800" y="200382"/>
            <a:ext cx="1115695" cy="116649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Надпись 3"/>
          <p:cNvSpPr txBox="1">
            <a:spLocks noChangeArrowheads="1"/>
          </p:cNvSpPr>
          <p:nvPr/>
        </p:nvSpPr>
        <p:spPr bwMode="auto">
          <a:xfrm>
            <a:off x="16802100" y="457200"/>
            <a:ext cx="1447800" cy="11271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</a:t>
            </a:r>
            <a:endParaRPr kumimoji="0" lang="uk-UA" altLang="uk-UA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 ЯКОСТІ ВИЩОЇ ОСВІТИ ЧНУ</a:t>
            </a: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3124200" y="228031"/>
            <a:ext cx="1257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76200" y="376166"/>
            <a:ext cx="309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dirty="0"/>
              <a:t>К</a:t>
            </a: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0" y="1622425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pSp>
        <p:nvGrpSpPr>
          <p:cNvPr id="33" name="Group 2">
            <a:extLst>
              <a:ext uri="{FF2B5EF4-FFF2-40B4-BE49-F238E27FC236}">
                <a16:creationId xmlns:a16="http://schemas.microsoft.com/office/drawing/2014/main" id="{3646F507-26CA-7042-6F65-1873EBAADCF0}"/>
              </a:ext>
            </a:extLst>
          </p:cNvPr>
          <p:cNvGrpSpPr/>
          <p:nvPr/>
        </p:nvGrpSpPr>
        <p:grpSpPr>
          <a:xfrm>
            <a:off x="0" y="200382"/>
            <a:ext cx="1645693" cy="10086618"/>
            <a:chOff x="0" y="0"/>
            <a:chExt cx="596967" cy="2709333"/>
          </a:xfrm>
          <a:solidFill>
            <a:srgbClr val="E5D5C1"/>
          </a:solidFill>
        </p:grpSpPr>
        <p:sp>
          <p:nvSpPr>
            <p:cNvPr id="34" name="Freeform 3">
              <a:extLst>
                <a:ext uri="{FF2B5EF4-FFF2-40B4-BE49-F238E27FC236}">
                  <a16:creationId xmlns:a16="http://schemas.microsoft.com/office/drawing/2014/main" id="{F3B8E050-5C38-85B1-8115-430ACCBF7738}"/>
                </a:ext>
              </a:extLst>
            </p:cNvPr>
            <p:cNvSpPr/>
            <p:nvPr/>
          </p:nvSpPr>
          <p:spPr>
            <a:xfrm>
              <a:off x="0" y="0"/>
              <a:ext cx="596967" cy="2709333"/>
            </a:xfrm>
            <a:custGeom>
              <a:avLst/>
              <a:gdLst/>
              <a:ahLst/>
              <a:cxnLst/>
              <a:rect l="l" t="t" r="r" b="b"/>
              <a:pathLst>
                <a:path w="596967" h="2709333">
                  <a:moveTo>
                    <a:pt x="0" y="0"/>
                  </a:moveTo>
                  <a:lnTo>
                    <a:pt x="596967" y="0"/>
                  </a:lnTo>
                  <a:lnTo>
                    <a:pt x="596967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</p:sp>
        <p:sp>
          <p:nvSpPr>
            <p:cNvPr id="35" name="TextBox 4">
              <a:extLst>
                <a:ext uri="{FF2B5EF4-FFF2-40B4-BE49-F238E27FC236}">
                  <a16:creationId xmlns:a16="http://schemas.microsoft.com/office/drawing/2014/main" id="{B1F9B907-FF19-69E7-8EB5-92928B372E4F}"/>
                </a:ext>
              </a:extLst>
            </p:cNvPr>
            <p:cNvSpPr txBox="1"/>
            <p:nvPr/>
          </p:nvSpPr>
          <p:spPr>
            <a:xfrm>
              <a:off x="0" y="-38100"/>
              <a:ext cx="596967" cy="27474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" name="Freeform 21">
            <a:extLst>
              <a:ext uri="{FF2B5EF4-FFF2-40B4-BE49-F238E27FC236}">
                <a16:creationId xmlns:a16="http://schemas.microsoft.com/office/drawing/2014/main" id="{8B34849B-27E5-AECC-5A12-49A9127B2094}"/>
              </a:ext>
            </a:extLst>
          </p:cNvPr>
          <p:cNvSpPr/>
          <p:nvPr/>
        </p:nvSpPr>
        <p:spPr>
          <a:xfrm>
            <a:off x="-38100" y="172433"/>
            <a:ext cx="1624651" cy="1405094"/>
          </a:xfrm>
          <a:custGeom>
            <a:avLst/>
            <a:gdLst/>
            <a:ahLst/>
            <a:cxnLst/>
            <a:rect l="l" t="t" r="r" b="b"/>
            <a:pathLst>
              <a:path w="2451097" h="2424741">
                <a:moveTo>
                  <a:pt x="0" y="0"/>
                </a:moveTo>
                <a:lnTo>
                  <a:pt x="2451096" y="0"/>
                </a:lnTo>
                <a:lnTo>
                  <a:pt x="2451096" y="2424741"/>
                </a:lnTo>
                <a:lnTo>
                  <a:pt x="0" y="242474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36" name="TextBox 25">
            <a:extLst>
              <a:ext uri="{FF2B5EF4-FFF2-40B4-BE49-F238E27FC236}">
                <a16:creationId xmlns:a16="http://schemas.microsoft.com/office/drawing/2014/main" id="{17772A68-B71B-F062-573F-0E6CE1823957}"/>
              </a:ext>
            </a:extLst>
          </p:cNvPr>
          <p:cNvSpPr txBox="1"/>
          <p:nvPr/>
        </p:nvSpPr>
        <p:spPr>
          <a:xfrm>
            <a:off x="2927687" y="313925"/>
            <a:ext cx="13781404" cy="10965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487"/>
              </a:lnSpc>
            </a:pPr>
            <a:r>
              <a:rPr lang="uk-UA" sz="54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  <a:ea typeface="Cambria" panose="02040503050406030204" pitchFamily="18" charset="0"/>
                <a:cs typeface="Garet Bold"/>
                <a:sym typeface="Garet Bold"/>
              </a:rPr>
              <a:t>Позитивні практики</a:t>
            </a:r>
            <a:endParaRPr lang="en-US" sz="5400" b="1" dirty="0">
              <a:solidFill>
                <a:schemeClr val="accent2">
                  <a:lumMod val="50000"/>
                </a:schemeClr>
              </a:solidFill>
              <a:latin typeface="Constantia" panose="02030602050306030303" pitchFamily="18" charset="0"/>
              <a:ea typeface="Cambria" panose="02040503050406030204" pitchFamily="18" charset="0"/>
              <a:cs typeface="Garet Bold"/>
              <a:sym typeface="Garet Bold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01967" y="2041766"/>
            <a:ext cx="161925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endParaRPr lang="uk-UA" sz="3200" dirty="0"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uk-UA" sz="3200" dirty="0">
                <a:latin typeface="Constantia" panose="02030602050306030303" pitchFamily="18" charset="0"/>
              </a:rPr>
              <a:t>ЗВО здійснюється </a:t>
            </a:r>
            <a:r>
              <a:rPr lang="uk-UA" sz="3200" b="1" i="1" dirty="0">
                <a:latin typeface="Constantia" panose="02030602050306030303" pitchFamily="18" charset="0"/>
              </a:rPr>
              <a:t>регулярний перегляд ОП </a:t>
            </a:r>
            <a:r>
              <a:rPr lang="uk-UA" sz="3200" dirty="0">
                <a:latin typeface="Constantia" panose="02030602050306030303" pitchFamily="18" charset="0"/>
              </a:rPr>
              <a:t>із залученням здобувачів та широкого спектру інших </a:t>
            </a:r>
            <a:r>
              <a:rPr lang="uk-UA" sz="3200" dirty="0" err="1">
                <a:latin typeface="Constantia" panose="02030602050306030303" pitchFamily="18" charset="0"/>
              </a:rPr>
              <a:t>стейкхолдерів</a:t>
            </a:r>
            <a:r>
              <a:rPr lang="uk-UA" sz="3200" dirty="0">
                <a:latin typeface="Constantia" panose="02030602050306030303" pitchFamily="18" charset="0"/>
              </a:rPr>
              <a:t> (роботодавців, партнерів, баз практики, випускників, представників академічної спільноти інших ЗВО).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3200" dirty="0" err="1">
                <a:latin typeface="Constantia" panose="02030602050306030303" pitchFamily="18" charset="0"/>
              </a:rPr>
              <a:t>Враховуються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результати</a:t>
            </a:r>
            <a:r>
              <a:rPr lang="ru-RU" sz="3200" b="1" i="1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моніторингу</a:t>
            </a:r>
            <a:r>
              <a:rPr lang="ru-RU" sz="3200" dirty="0">
                <a:latin typeface="Constantia" panose="02030602050306030303" pitchFamily="18" charset="0"/>
              </a:rPr>
              <a:t> та </a:t>
            </a:r>
            <a:r>
              <a:rPr lang="ru-RU" sz="3200" b="1" i="1" dirty="0" err="1">
                <a:latin typeface="Constantia" panose="02030602050306030303" pitchFamily="18" charset="0"/>
              </a:rPr>
              <a:t>побажання</a:t>
            </a:r>
            <a:r>
              <a:rPr lang="ru-RU" sz="3200" b="1" i="1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здобувачів</a:t>
            </a:r>
            <a:r>
              <a:rPr lang="ru-RU" sz="3200" b="1" i="1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освіти</a:t>
            </a:r>
            <a:r>
              <a:rPr lang="ru-RU" sz="3200" b="1" i="1" dirty="0">
                <a:latin typeface="Constantia" panose="02030602050306030303" pitchFamily="18" charset="0"/>
              </a:rPr>
              <a:t> </a:t>
            </a:r>
            <a:r>
              <a:rPr lang="ru-RU" sz="3200" dirty="0">
                <a:latin typeface="Constantia" panose="02030602050306030303" pitchFamily="18" charset="0"/>
              </a:rPr>
              <a:t>та </a:t>
            </a:r>
            <a:r>
              <a:rPr lang="ru-RU" sz="3200" dirty="0" err="1">
                <a:latin typeface="Constantia" panose="02030602050306030303" pitchFamily="18" charset="0"/>
              </a:rPr>
              <a:t>зовнішніх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стейкголдерів</a:t>
            </a:r>
            <a:r>
              <a:rPr lang="ru-RU" sz="3200" dirty="0">
                <a:latin typeface="Constantia" panose="02030602050306030303" pitchFamily="18" charset="0"/>
              </a:rPr>
              <a:t>. </a:t>
            </a:r>
            <a:endParaRPr lang="uk-UA" sz="3200" dirty="0">
              <a:latin typeface="Constantia" panose="020306020503060303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uk-UA" sz="3200" b="1" u="sng" dirty="0">
              <a:latin typeface="Constantia" panose="020306020503060303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uk-UA" sz="3200" b="1" u="sng" dirty="0">
              <a:latin typeface="Constantia" panose="020306020503060303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uk-UA" sz="3200" b="1" u="sng" dirty="0">
              <a:latin typeface="Constantia" panose="020306020503060303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uk-UA" sz="3200" b="1" dirty="0">
              <a:latin typeface="Constantia" panose="02030602050306030303" pitchFamily="18" charset="0"/>
            </a:endParaRPr>
          </a:p>
        </p:txBody>
      </p:sp>
      <p:pic>
        <p:nvPicPr>
          <p:cNvPr id="18" name="Рисунок 17" descr="У ЧНУ ім. Ю. Федьковича розпочалася реєстрація вступників: деталі | Новини">
            <a:extLst>
              <a:ext uri="{FF2B5EF4-FFF2-40B4-BE49-F238E27FC236}">
                <a16:creationId xmlns:a16="http://schemas.microsoft.com/office/drawing/2014/main" id="{A7DEBD69-FC14-48A2-8123-0F357AF3EEF3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307" y="8907077"/>
            <a:ext cx="1983103" cy="1437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54928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8CDA6A-04F1-F12A-4F1D-AA2F498213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223" b="9724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1028700" y="9182801"/>
            <a:ext cx="9251315" cy="11036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2F5E9D-0AA2-250F-BB32-1B3F9FDE9A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2B3A5B"/>
              </a:clrFrom>
              <a:clrTo>
                <a:srgbClr val="2B3A5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4911995" y="9424910"/>
            <a:ext cx="11180518" cy="7717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8566EC-FBE8-C711-7AD3-D30FDE8AA6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 r="57389"/>
          <a:stretch/>
        </p:blipFill>
        <p:spPr bwMode="auto">
          <a:xfrm>
            <a:off x="954623" y="9514707"/>
            <a:ext cx="4125470" cy="7722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B457432-396A-6D0F-731A-B674ABA355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4" t="72470" r="61271"/>
          <a:stretch/>
        </p:blipFill>
        <p:spPr bwMode="auto">
          <a:xfrm>
            <a:off x="15316200" y="9457302"/>
            <a:ext cx="2971800" cy="8291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Image 27"/>
          <p:cNvPicPr/>
          <p:nvPr/>
        </p:nvPicPr>
        <p:blipFill rotWithShape="1">
          <a:blip r:embed="rId5" cstate="print"/>
          <a:srcRect l="-1055" t="-1716" r="56438" b="4174"/>
          <a:stretch/>
        </p:blipFill>
        <p:spPr bwMode="auto">
          <a:xfrm>
            <a:off x="15925800" y="200382"/>
            <a:ext cx="1115695" cy="116649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Надпись 3"/>
          <p:cNvSpPr txBox="1">
            <a:spLocks noChangeArrowheads="1"/>
          </p:cNvSpPr>
          <p:nvPr/>
        </p:nvSpPr>
        <p:spPr bwMode="auto">
          <a:xfrm>
            <a:off x="16802100" y="457200"/>
            <a:ext cx="1447800" cy="11271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</a:t>
            </a:r>
            <a:endParaRPr kumimoji="0" lang="uk-UA" altLang="uk-UA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 ЯКОСТІ ВИЩОЇ ОСВІТИ ЧНУ</a:t>
            </a: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3124200" y="228031"/>
            <a:ext cx="1257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76200" y="376166"/>
            <a:ext cx="309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dirty="0"/>
              <a:t>К</a:t>
            </a: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0" y="1622425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pSp>
        <p:nvGrpSpPr>
          <p:cNvPr id="33" name="Group 2">
            <a:extLst>
              <a:ext uri="{FF2B5EF4-FFF2-40B4-BE49-F238E27FC236}">
                <a16:creationId xmlns:a16="http://schemas.microsoft.com/office/drawing/2014/main" id="{3646F507-26CA-7042-6F65-1873EBAADCF0}"/>
              </a:ext>
            </a:extLst>
          </p:cNvPr>
          <p:cNvGrpSpPr/>
          <p:nvPr/>
        </p:nvGrpSpPr>
        <p:grpSpPr>
          <a:xfrm>
            <a:off x="0" y="200382"/>
            <a:ext cx="1645693" cy="10086618"/>
            <a:chOff x="0" y="0"/>
            <a:chExt cx="596967" cy="2709333"/>
          </a:xfrm>
          <a:solidFill>
            <a:srgbClr val="E5D5C1"/>
          </a:solidFill>
        </p:grpSpPr>
        <p:sp>
          <p:nvSpPr>
            <p:cNvPr id="34" name="Freeform 3">
              <a:extLst>
                <a:ext uri="{FF2B5EF4-FFF2-40B4-BE49-F238E27FC236}">
                  <a16:creationId xmlns:a16="http://schemas.microsoft.com/office/drawing/2014/main" id="{F3B8E050-5C38-85B1-8115-430ACCBF7738}"/>
                </a:ext>
              </a:extLst>
            </p:cNvPr>
            <p:cNvSpPr/>
            <p:nvPr/>
          </p:nvSpPr>
          <p:spPr>
            <a:xfrm>
              <a:off x="0" y="0"/>
              <a:ext cx="596967" cy="2709333"/>
            </a:xfrm>
            <a:custGeom>
              <a:avLst/>
              <a:gdLst/>
              <a:ahLst/>
              <a:cxnLst/>
              <a:rect l="l" t="t" r="r" b="b"/>
              <a:pathLst>
                <a:path w="596967" h="2709333">
                  <a:moveTo>
                    <a:pt x="0" y="0"/>
                  </a:moveTo>
                  <a:lnTo>
                    <a:pt x="596967" y="0"/>
                  </a:lnTo>
                  <a:lnTo>
                    <a:pt x="596967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</p:sp>
        <p:sp>
          <p:nvSpPr>
            <p:cNvPr id="35" name="TextBox 4">
              <a:extLst>
                <a:ext uri="{FF2B5EF4-FFF2-40B4-BE49-F238E27FC236}">
                  <a16:creationId xmlns:a16="http://schemas.microsoft.com/office/drawing/2014/main" id="{B1F9B907-FF19-69E7-8EB5-92928B372E4F}"/>
                </a:ext>
              </a:extLst>
            </p:cNvPr>
            <p:cNvSpPr txBox="1"/>
            <p:nvPr/>
          </p:nvSpPr>
          <p:spPr>
            <a:xfrm>
              <a:off x="0" y="-38100"/>
              <a:ext cx="596967" cy="27474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" name="Freeform 21">
            <a:extLst>
              <a:ext uri="{FF2B5EF4-FFF2-40B4-BE49-F238E27FC236}">
                <a16:creationId xmlns:a16="http://schemas.microsoft.com/office/drawing/2014/main" id="{8B34849B-27E5-AECC-5A12-49A9127B2094}"/>
              </a:ext>
            </a:extLst>
          </p:cNvPr>
          <p:cNvSpPr/>
          <p:nvPr/>
        </p:nvSpPr>
        <p:spPr>
          <a:xfrm>
            <a:off x="-38100" y="172433"/>
            <a:ext cx="1624651" cy="1405094"/>
          </a:xfrm>
          <a:custGeom>
            <a:avLst/>
            <a:gdLst/>
            <a:ahLst/>
            <a:cxnLst/>
            <a:rect l="l" t="t" r="r" b="b"/>
            <a:pathLst>
              <a:path w="2451097" h="2424741">
                <a:moveTo>
                  <a:pt x="0" y="0"/>
                </a:moveTo>
                <a:lnTo>
                  <a:pt x="2451096" y="0"/>
                </a:lnTo>
                <a:lnTo>
                  <a:pt x="2451096" y="2424741"/>
                </a:lnTo>
                <a:lnTo>
                  <a:pt x="0" y="242474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36" name="TextBox 25">
            <a:extLst>
              <a:ext uri="{FF2B5EF4-FFF2-40B4-BE49-F238E27FC236}">
                <a16:creationId xmlns:a16="http://schemas.microsoft.com/office/drawing/2014/main" id="{17772A68-B71B-F062-573F-0E6CE1823957}"/>
              </a:ext>
            </a:extLst>
          </p:cNvPr>
          <p:cNvSpPr txBox="1"/>
          <p:nvPr/>
        </p:nvSpPr>
        <p:spPr>
          <a:xfrm>
            <a:off x="2590800" y="262733"/>
            <a:ext cx="14061392" cy="1116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487"/>
              </a:lnSpc>
            </a:pPr>
            <a:r>
              <a:rPr lang="uk-UA" sz="54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9. Прозорість та публічність</a:t>
            </a:r>
            <a:endParaRPr lang="en-US" sz="5400" b="1" dirty="0">
              <a:solidFill>
                <a:schemeClr val="accent2">
                  <a:lumMod val="50000"/>
                </a:schemeClr>
              </a:solidFill>
              <a:latin typeface="Constantia" panose="02030602050306030303" pitchFamily="18" charset="0"/>
              <a:ea typeface="Cambria" panose="02040503050406030204" pitchFamily="18" charset="0"/>
              <a:cs typeface="Garet Bold"/>
              <a:sym typeface="Garet Bold"/>
            </a:endParaRPr>
          </a:p>
        </p:txBody>
      </p:sp>
      <p:pic>
        <p:nvPicPr>
          <p:cNvPr id="17" name="Рисунок 16" descr="У ЧНУ ім. Ю. Федьковича розпочалася реєстрація вступників: деталі | Новини">
            <a:extLst>
              <a:ext uri="{FF2B5EF4-FFF2-40B4-BE49-F238E27FC236}">
                <a16:creationId xmlns:a16="http://schemas.microsoft.com/office/drawing/2014/main" id="{A7DEBD69-FC14-48A2-8123-0F357AF3EEF3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019" y="9424910"/>
            <a:ext cx="1697712" cy="980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981200" y="2886728"/>
            <a:ext cx="15354300" cy="4398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  <a:spcAft>
                <a:spcPts val="0"/>
              </a:spcAft>
            </a:pPr>
            <a:r>
              <a:rPr lang="uk-UA" sz="3200" b="1" dirty="0">
                <a:solidFill>
                  <a:srgbClr val="00B05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Рекомендації:</a:t>
            </a:r>
          </a:p>
          <a:p>
            <a:pPr marL="457200" lvl="0" indent="-45720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3200" dirty="0" err="1">
                <a:latin typeface="Constantia" panose="02030602050306030303" pitchFamily="18" charset="0"/>
              </a:rPr>
              <a:t>Здійснювати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систематичний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моніторинг</a:t>
            </a:r>
            <a:r>
              <a:rPr lang="ru-RU" sz="3200" b="1" i="1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діяльності</a:t>
            </a:r>
            <a:r>
              <a:rPr lang="ru-RU" sz="3200" dirty="0">
                <a:latin typeface="Constantia" panose="02030602050306030303" pitchFamily="18" charset="0"/>
              </a:rPr>
              <a:t> корпоративного </a:t>
            </a:r>
            <a:r>
              <a:rPr lang="ru-RU" sz="3200" b="1" i="1" dirty="0">
                <a:latin typeface="Constantia" panose="02030602050306030303" pitchFamily="18" charset="0"/>
              </a:rPr>
              <a:t>сайту</a:t>
            </a:r>
            <a:r>
              <a:rPr lang="ru-RU" sz="3200" dirty="0">
                <a:latin typeface="Constantia" panose="02030602050306030303" pitchFamily="18" charset="0"/>
              </a:rPr>
              <a:t> та </a:t>
            </a:r>
            <a:r>
              <a:rPr lang="ru-RU" sz="3200" dirty="0" err="1">
                <a:latin typeface="Constantia" panose="02030602050306030303" pitchFamily="18" charset="0"/>
              </a:rPr>
              <a:t>опитування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учасників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освітнього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процесу</a:t>
            </a:r>
            <a:r>
              <a:rPr lang="ru-RU" sz="3200" dirty="0">
                <a:latin typeface="Constantia" panose="02030602050306030303" pitchFamily="18" charset="0"/>
              </a:rPr>
              <a:t>, </a:t>
            </a:r>
            <a:r>
              <a:rPr lang="ru-RU" sz="3200" dirty="0" err="1">
                <a:latin typeface="Constantia" panose="02030602050306030303" pitchFamily="18" charset="0"/>
              </a:rPr>
              <a:t>щодо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ефективності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його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функціонування</a:t>
            </a:r>
            <a:r>
              <a:rPr lang="ru-RU" sz="3200" dirty="0">
                <a:latin typeface="Constantia" panose="02030602050306030303" pitchFamily="18" charset="0"/>
              </a:rPr>
              <a:t> та </a:t>
            </a:r>
            <a:r>
              <a:rPr lang="ru-RU" sz="3200" dirty="0" err="1">
                <a:latin typeface="Constantia" panose="02030602050306030303" pitchFamily="18" charset="0"/>
              </a:rPr>
              <a:t>зручності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отримання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інформації</a:t>
            </a:r>
            <a:r>
              <a:rPr lang="ru-RU" sz="3200" dirty="0">
                <a:latin typeface="Constantia" panose="02030602050306030303" pitchFamily="18" charset="0"/>
              </a:rPr>
              <a:t>.</a:t>
            </a:r>
            <a:endParaRPr lang="uk-UA" sz="3200" dirty="0">
              <a:latin typeface="Constantia" panose="02030602050306030303" pitchFamily="18" charset="0"/>
            </a:endParaRPr>
          </a:p>
          <a:p>
            <a:pPr marL="457200" lvl="0" indent="-45720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3200" dirty="0" err="1">
                <a:latin typeface="Constantia" panose="02030602050306030303" pitchFamily="18" charset="0"/>
              </a:rPr>
              <a:t>Продовжувати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b="1" i="1" dirty="0">
                <a:latin typeface="Constantia" panose="02030602050306030303" pitchFamily="18" charset="0"/>
              </a:rPr>
              <a:t>систематично </a:t>
            </a:r>
            <a:r>
              <a:rPr lang="ru-RU" sz="3200" b="1" i="1" dirty="0" err="1">
                <a:latin typeface="Constantia" panose="02030602050306030303" pitchFamily="18" charset="0"/>
              </a:rPr>
              <a:t>оприлюднювати</a:t>
            </a:r>
            <a:r>
              <a:rPr lang="ru-RU" sz="3200" b="1" i="1" dirty="0">
                <a:latin typeface="Constantia" panose="02030602050306030303" pitchFamily="18" charset="0"/>
              </a:rPr>
              <a:t> </a:t>
            </a:r>
            <a:r>
              <a:rPr lang="ru-RU" sz="3200" dirty="0">
                <a:latin typeface="Constantia" panose="02030602050306030303" pitchFamily="18" charset="0"/>
              </a:rPr>
              <a:t>на </a:t>
            </a:r>
            <a:r>
              <a:rPr lang="ru-RU" sz="3200" dirty="0" err="1">
                <a:latin typeface="Constantia" panose="02030602050306030303" pitchFamily="18" charset="0"/>
              </a:rPr>
              <a:t>офіційному</a:t>
            </a:r>
            <a:r>
              <a:rPr lang="ru-RU" sz="3200" dirty="0">
                <a:latin typeface="Constantia" panose="02030602050306030303" pitchFamily="18" charset="0"/>
              </a:rPr>
              <a:t> веб-</a:t>
            </a:r>
            <a:r>
              <a:rPr lang="ru-RU" sz="3200" dirty="0" err="1">
                <a:latin typeface="Constantia" panose="02030602050306030303" pitchFamily="18" charset="0"/>
              </a:rPr>
              <a:t>сайті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точну</a:t>
            </a:r>
            <a:r>
              <a:rPr lang="ru-RU" sz="3200" dirty="0">
                <a:latin typeface="Constantia" panose="02030602050306030303" pitchFamily="18" charset="0"/>
              </a:rPr>
              <a:t> та </a:t>
            </a:r>
            <a:r>
              <a:rPr lang="ru-RU" sz="3200" dirty="0" err="1">
                <a:latin typeface="Constantia" panose="02030602050306030303" pitchFamily="18" charset="0"/>
              </a:rPr>
              <a:t>достовірну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інформацію</a:t>
            </a:r>
            <a:r>
              <a:rPr lang="ru-RU" sz="3200" dirty="0">
                <a:latin typeface="Constantia" panose="02030602050306030303" pitchFamily="18" charset="0"/>
              </a:rPr>
              <a:t> про </a:t>
            </a:r>
            <a:r>
              <a:rPr lang="ru-RU" sz="3200" dirty="0" err="1">
                <a:latin typeface="Constantia" panose="02030602050306030303" pitchFamily="18" charset="0"/>
              </a:rPr>
              <a:t>освітню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програму</a:t>
            </a:r>
            <a:r>
              <a:rPr lang="ru-RU" sz="3200" dirty="0">
                <a:latin typeface="Constantia" panose="02030602050306030303" pitchFamily="18" charset="0"/>
              </a:rPr>
              <a:t>.</a:t>
            </a:r>
          </a:p>
          <a:p>
            <a:pPr marL="457200" lvl="0" indent="-45720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3200" dirty="0">
                <a:latin typeface="Constantia" panose="02030602050306030303" pitchFamily="18" charset="0"/>
              </a:rPr>
              <a:t>Систематично </a:t>
            </a:r>
            <a:r>
              <a:rPr lang="ru-RU" sz="3200" dirty="0" err="1">
                <a:latin typeface="Constantia" panose="02030602050306030303" pitchFamily="18" charset="0"/>
              </a:rPr>
              <a:t>оновлювати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інформацію</a:t>
            </a:r>
            <a:r>
              <a:rPr lang="ru-RU" sz="3200" dirty="0">
                <a:latin typeface="Constantia" panose="02030602050306030303" pitchFamily="18" charset="0"/>
              </a:rPr>
              <a:t> в </a:t>
            </a:r>
            <a:r>
              <a:rPr lang="ru-RU" sz="3200" b="1" i="1" dirty="0" err="1">
                <a:latin typeface="Constantia" panose="02030602050306030303" pitchFamily="18" charset="0"/>
              </a:rPr>
              <a:t>профілях</a:t>
            </a:r>
            <a:r>
              <a:rPr lang="ru-RU" sz="3200" b="1" i="1" dirty="0">
                <a:latin typeface="Constantia" panose="02030602050306030303" pitchFamily="18" charset="0"/>
              </a:rPr>
              <a:t> НПП</a:t>
            </a:r>
            <a:r>
              <a:rPr lang="ru-RU" sz="3200" dirty="0">
                <a:latin typeface="Constantia" panose="02030602050306030303" pitchFamily="18" charset="0"/>
              </a:rPr>
              <a:t>, </a:t>
            </a:r>
            <a:r>
              <a:rPr lang="ru-RU" sz="3200" dirty="0" err="1">
                <a:latin typeface="Constantia" panose="02030602050306030303" pitchFamily="18" charset="0"/>
              </a:rPr>
              <a:t>які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реалізують</a:t>
            </a:r>
            <a:r>
              <a:rPr lang="ru-RU" sz="3200" dirty="0">
                <a:latin typeface="Constantia" panose="02030602050306030303" pitchFamily="18" charset="0"/>
              </a:rPr>
              <a:t> ОП, на </a:t>
            </a:r>
            <a:r>
              <a:rPr lang="ru-RU" sz="3200" dirty="0" err="1">
                <a:latin typeface="Constantia" panose="02030602050306030303" pitchFamily="18" charset="0"/>
              </a:rPr>
              <a:t>сторінці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випускової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кафедри</a:t>
            </a:r>
            <a:r>
              <a:rPr lang="ru-RU" sz="3200" dirty="0">
                <a:latin typeface="Constantia" panose="02030602050306030303" pitchFamily="18" charset="0"/>
              </a:rPr>
              <a:t>.</a:t>
            </a:r>
            <a:endParaRPr lang="uk-UA" sz="3200" dirty="0">
              <a:latin typeface="Constantia" panose="02030602050306030303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89796" y="1722907"/>
            <a:ext cx="14972368" cy="575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3200" dirty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всіх освітніх програм встановлено відповідність рівню </a:t>
            </a:r>
            <a:r>
              <a:rPr lang="uk-UA" sz="3200" b="1" dirty="0">
                <a:solidFill>
                  <a:srgbClr val="00B050"/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uk-UA" sz="3200" dirty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критерієм.</a:t>
            </a:r>
            <a:endParaRPr lang="uk-UA" sz="3200" dirty="0">
              <a:effectLst/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4695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8CDA6A-04F1-F12A-4F1D-AA2F498213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223" b="9724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1028700" y="9182801"/>
            <a:ext cx="9251315" cy="11036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2F5E9D-0AA2-250F-BB32-1B3F9FDE9A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2B3A5B"/>
              </a:clrFrom>
              <a:clrTo>
                <a:srgbClr val="2B3A5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4911995" y="9424910"/>
            <a:ext cx="11180518" cy="7717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8566EC-FBE8-C711-7AD3-D30FDE8AA6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 r="57389"/>
          <a:stretch/>
        </p:blipFill>
        <p:spPr bwMode="auto">
          <a:xfrm>
            <a:off x="954623" y="9514707"/>
            <a:ext cx="4125470" cy="7722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B457432-396A-6D0F-731A-B674ABA3559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4" t="72470" r="61271"/>
          <a:stretch/>
        </p:blipFill>
        <p:spPr bwMode="auto">
          <a:xfrm>
            <a:off x="15316200" y="9457302"/>
            <a:ext cx="2971800" cy="8291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Image 27"/>
          <p:cNvPicPr/>
          <p:nvPr/>
        </p:nvPicPr>
        <p:blipFill rotWithShape="1">
          <a:blip r:embed="rId6" cstate="print"/>
          <a:srcRect l="-1055" t="-1716" r="56438" b="4174"/>
          <a:stretch/>
        </p:blipFill>
        <p:spPr bwMode="auto">
          <a:xfrm>
            <a:off x="15925800" y="200382"/>
            <a:ext cx="1115695" cy="116649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Надпись 3"/>
          <p:cNvSpPr txBox="1">
            <a:spLocks noChangeArrowheads="1"/>
          </p:cNvSpPr>
          <p:nvPr/>
        </p:nvSpPr>
        <p:spPr bwMode="auto">
          <a:xfrm>
            <a:off x="16802100" y="457200"/>
            <a:ext cx="1447800" cy="11271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</a:t>
            </a:r>
            <a:endParaRPr kumimoji="0" lang="uk-UA" altLang="uk-UA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 ЯКОСТІ ВИЩОЇ ОСВІТИ ЧНУ</a:t>
            </a: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3124200" y="228031"/>
            <a:ext cx="1257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76200" y="376166"/>
            <a:ext cx="309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dirty="0"/>
              <a:t>К</a:t>
            </a: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0" y="1622425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pSp>
        <p:nvGrpSpPr>
          <p:cNvPr id="33" name="Group 2">
            <a:extLst>
              <a:ext uri="{FF2B5EF4-FFF2-40B4-BE49-F238E27FC236}">
                <a16:creationId xmlns:a16="http://schemas.microsoft.com/office/drawing/2014/main" id="{3646F507-26CA-7042-6F65-1873EBAADCF0}"/>
              </a:ext>
            </a:extLst>
          </p:cNvPr>
          <p:cNvGrpSpPr/>
          <p:nvPr/>
        </p:nvGrpSpPr>
        <p:grpSpPr>
          <a:xfrm>
            <a:off x="0" y="200382"/>
            <a:ext cx="1645693" cy="10086618"/>
            <a:chOff x="0" y="0"/>
            <a:chExt cx="596967" cy="2709333"/>
          </a:xfrm>
          <a:solidFill>
            <a:srgbClr val="E5D5C1"/>
          </a:solidFill>
        </p:grpSpPr>
        <p:sp>
          <p:nvSpPr>
            <p:cNvPr id="34" name="Freeform 3">
              <a:extLst>
                <a:ext uri="{FF2B5EF4-FFF2-40B4-BE49-F238E27FC236}">
                  <a16:creationId xmlns:a16="http://schemas.microsoft.com/office/drawing/2014/main" id="{F3B8E050-5C38-85B1-8115-430ACCBF7738}"/>
                </a:ext>
              </a:extLst>
            </p:cNvPr>
            <p:cNvSpPr/>
            <p:nvPr/>
          </p:nvSpPr>
          <p:spPr>
            <a:xfrm>
              <a:off x="0" y="0"/>
              <a:ext cx="596967" cy="2709333"/>
            </a:xfrm>
            <a:custGeom>
              <a:avLst/>
              <a:gdLst/>
              <a:ahLst/>
              <a:cxnLst/>
              <a:rect l="l" t="t" r="r" b="b"/>
              <a:pathLst>
                <a:path w="596967" h="2709333">
                  <a:moveTo>
                    <a:pt x="0" y="0"/>
                  </a:moveTo>
                  <a:lnTo>
                    <a:pt x="596967" y="0"/>
                  </a:lnTo>
                  <a:lnTo>
                    <a:pt x="596967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</p:sp>
        <p:sp>
          <p:nvSpPr>
            <p:cNvPr id="35" name="TextBox 4">
              <a:extLst>
                <a:ext uri="{FF2B5EF4-FFF2-40B4-BE49-F238E27FC236}">
                  <a16:creationId xmlns:a16="http://schemas.microsoft.com/office/drawing/2014/main" id="{B1F9B907-FF19-69E7-8EB5-92928B372E4F}"/>
                </a:ext>
              </a:extLst>
            </p:cNvPr>
            <p:cNvSpPr txBox="1"/>
            <p:nvPr/>
          </p:nvSpPr>
          <p:spPr>
            <a:xfrm>
              <a:off x="0" y="-38100"/>
              <a:ext cx="596967" cy="27474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" name="Freeform 21">
            <a:extLst>
              <a:ext uri="{FF2B5EF4-FFF2-40B4-BE49-F238E27FC236}">
                <a16:creationId xmlns:a16="http://schemas.microsoft.com/office/drawing/2014/main" id="{8B34849B-27E5-AECC-5A12-49A9127B2094}"/>
              </a:ext>
            </a:extLst>
          </p:cNvPr>
          <p:cNvSpPr/>
          <p:nvPr/>
        </p:nvSpPr>
        <p:spPr>
          <a:xfrm>
            <a:off x="-38100" y="172433"/>
            <a:ext cx="1624651" cy="1405094"/>
          </a:xfrm>
          <a:custGeom>
            <a:avLst/>
            <a:gdLst/>
            <a:ahLst/>
            <a:cxnLst/>
            <a:rect l="l" t="t" r="r" b="b"/>
            <a:pathLst>
              <a:path w="2451097" h="2424741">
                <a:moveTo>
                  <a:pt x="0" y="0"/>
                </a:moveTo>
                <a:lnTo>
                  <a:pt x="2451096" y="0"/>
                </a:lnTo>
                <a:lnTo>
                  <a:pt x="2451096" y="2424741"/>
                </a:lnTo>
                <a:lnTo>
                  <a:pt x="0" y="242474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36" name="TextBox 25">
            <a:extLst>
              <a:ext uri="{FF2B5EF4-FFF2-40B4-BE49-F238E27FC236}">
                <a16:creationId xmlns:a16="http://schemas.microsoft.com/office/drawing/2014/main" id="{17772A68-B71B-F062-573F-0E6CE1823957}"/>
              </a:ext>
            </a:extLst>
          </p:cNvPr>
          <p:cNvSpPr txBox="1"/>
          <p:nvPr/>
        </p:nvSpPr>
        <p:spPr>
          <a:xfrm>
            <a:off x="2961554" y="21034"/>
            <a:ext cx="13781404" cy="11371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487"/>
              </a:lnSpc>
            </a:pPr>
            <a:r>
              <a:rPr lang="uk-UA" sz="54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  <a:ea typeface="Cambria" panose="02040503050406030204" pitchFamily="18" charset="0"/>
                <a:cs typeface="Garet Bold"/>
                <a:sym typeface="Garet Bold"/>
              </a:rPr>
              <a:t>Позитивні практики</a:t>
            </a:r>
            <a:endParaRPr lang="en-US" sz="5400" b="1" dirty="0">
              <a:solidFill>
                <a:schemeClr val="accent2">
                  <a:lumMod val="50000"/>
                </a:schemeClr>
              </a:solidFill>
              <a:latin typeface="Constantia" panose="02030602050306030303" pitchFamily="18" charset="0"/>
              <a:ea typeface="Cambria" panose="02040503050406030204" pitchFamily="18" charset="0"/>
              <a:cs typeface="Garet Bold"/>
              <a:sym typeface="Garet Bold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5693" y="2029636"/>
            <a:ext cx="16192500" cy="5952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endParaRPr lang="uk-UA" sz="3200" dirty="0"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3200" dirty="0">
                <a:latin typeface="Constantia" panose="02030602050306030303" pitchFamily="18" charset="0"/>
              </a:rPr>
              <a:t>ЗВО </a:t>
            </a:r>
            <a:r>
              <a:rPr lang="ru-RU" sz="3200" dirty="0" err="1">
                <a:latin typeface="Constantia" panose="02030602050306030303" pitchFamily="18" charset="0"/>
              </a:rPr>
              <a:t>демонструє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політику</a:t>
            </a:r>
            <a:r>
              <a:rPr lang="ru-RU" sz="3200" b="1" i="1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відкритості</a:t>
            </a:r>
            <a:r>
              <a:rPr lang="ru-RU" sz="3200" b="1" i="1" dirty="0">
                <a:latin typeface="Constantia" panose="02030602050306030303" pitchFamily="18" charset="0"/>
              </a:rPr>
              <a:t> й </a:t>
            </a:r>
            <a:r>
              <a:rPr lang="ru-RU" sz="3200" b="1" i="1" dirty="0" err="1">
                <a:latin typeface="Constantia" panose="02030602050306030303" pitchFamily="18" charset="0"/>
              </a:rPr>
              <a:t>прозорості</a:t>
            </a:r>
            <a:r>
              <a:rPr lang="ru-RU" sz="3200" b="1" i="1" dirty="0">
                <a:latin typeface="Constantia" panose="02030602050306030303" pitchFamily="18" charset="0"/>
              </a:rPr>
              <a:t> </a:t>
            </a:r>
            <a:r>
              <a:rPr lang="ru-RU" sz="3200" dirty="0">
                <a:latin typeface="Constantia" panose="02030602050306030303" pitchFamily="18" charset="0"/>
              </a:rPr>
              <a:t>та </a:t>
            </a:r>
            <a:r>
              <a:rPr lang="ru-RU" sz="3200" dirty="0" err="1">
                <a:latin typeface="Constantia" panose="02030602050306030303" pitchFamily="18" charset="0"/>
              </a:rPr>
              <a:t>дотримується</a:t>
            </a:r>
            <a:r>
              <a:rPr lang="ru-RU" sz="3200" dirty="0">
                <a:latin typeface="Constantia" panose="02030602050306030303" pitchFamily="18" charset="0"/>
              </a:rPr>
              <a:t> практики регулярного </a:t>
            </a:r>
            <a:r>
              <a:rPr lang="ru-RU" sz="3200" dirty="0" err="1">
                <a:latin typeface="Constantia" panose="02030602050306030303" pitchFamily="18" charset="0"/>
              </a:rPr>
              <a:t>інформаційного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наповнення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офіційного</a:t>
            </a:r>
            <a:r>
              <a:rPr lang="ru-RU" sz="3200" dirty="0">
                <a:latin typeface="Constantia" panose="02030602050306030303" pitchFamily="18" charset="0"/>
              </a:rPr>
              <a:t> сайту. </a:t>
            </a:r>
            <a:endParaRPr lang="uk-UA" sz="3200" dirty="0">
              <a:latin typeface="Constantia" panose="02030602050306030303" pitchFamily="18" charset="0"/>
            </a:endParaRPr>
          </a:p>
          <a:p>
            <a:pPr marL="457200" lvl="0" indent="-45720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3200" dirty="0" err="1">
                <a:latin typeface="Constantia" panose="02030602050306030303" pitchFamily="18" charset="0"/>
              </a:rPr>
              <a:t>Забезпечений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достатній</a:t>
            </a:r>
            <a:r>
              <a:rPr lang="ru-RU" sz="3200" b="1" i="1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рівень</a:t>
            </a:r>
            <a:r>
              <a:rPr lang="ru-RU" sz="3200" b="1" i="1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інформаційної</a:t>
            </a:r>
            <a:r>
              <a:rPr lang="ru-RU" sz="3200" b="1" i="1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підтримки</a:t>
            </a:r>
            <a:r>
              <a:rPr lang="ru-RU" sz="3200" b="1" i="1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всіх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учасників</a:t>
            </a:r>
            <a:r>
              <a:rPr lang="ru-RU" sz="3200" dirty="0">
                <a:latin typeface="Constantia" panose="02030602050306030303" pitchFamily="18" charset="0"/>
              </a:rPr>
              <a:t> ОП та </a:t>
            </a:r>
            <a:r>
              <a:rPr lang="ru-RU" sz="3200" dirty="0" err="1">
                <a:latin typeface="Constantia" panose="02030602050306030303" pitchFamily="18" charset="0"/>
              </a:rPr>
              <a:t>публічного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висвітлення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різних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аспектів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діяльності</a:t>
            </a:r>
            <a:r>
              <a:rPr lang="ru-RU" sz="3200" dirty="0">
                <a:latin typeface="Constantia" panose="02030602050306030303" pitchFamily="18" charset="0"/>
              </a:rPr>
              <a:t> ЗВО на </a:t>
            </a:r>
            <a:r>
              <a:rPr lang="ru-RU" sz="3200" dirty="0" err="1">
                <a:latin typeface="Constantia" panose="02030602050306030303" pitchFamily="18" charset="0"/>
              </a:rPr>
              <a:t>електронних</a:t>
            </a:r>
            <a:r>
              <a:rPr lang="ru-RU" sz="3200" dirty="0">
                <a:latin typeface="Constantia" panose="02030602050306030303" pitchFamily="18" charset="0"/>
              </a:rPr>
              <a:t> ресурсах.</a:t>
            </a:r>
          </a:p>
          <a:p>
            <a:pPr marL="457200" lvl="0" indent="-45720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3200" dirty="0" err="1">
                <a:latin typeface="Constantia" panose="02030602050306030303" pitchFamily="18" charset="0"/>
              </a:rPr>
              <a:t>Інформація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стосовно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проєкту</a:t>
            </a:r>
            <a:r>
              <a:rPr lang="ru-RU" sz="3200" dirty="0">
                <a:latin typeface="Constantia" panose="02030602050306030303" pitchFamily="18" charset="0"/>
              </a:rPr>
              <a:t> ОП, а </a:t>
            </a:r>
            <a:r>
              <a:rPr lang="ru-RU" sz="3200" dirty="0" err="1">
                <a:latin typeface="Constantia" panose="02030602050306030303" pitchFamily="18" charset="0"/>
              </a:rPr>
              <a:t>також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навчальні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плани</a:t>
            </a:r>
            <a:r>
              <a:rPr lang="ru-RU" sz="3200" dirty="0">
                <a:latin typeface="Constantia" panose="02030602050306030303" pitchFamily="18" charset="0"/>
              </a:rPr>
              <a:t>, </a:t>
            </a:r>
            <a:r>
              <a:rPr lang="ru-RU" sz="3200" dirty="0" err="1">
                <a:latin typeface="Constantia" panose="02030602050306030303" pitchFamily="18" charset="0"/>
              </a:rPr>
              <a:t>робочі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програми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навчальних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дисциплін</a:t>
            </a:r>
            <a:r>
              <a:rPr lang="ru-RU" sz="3200" dirty="0">
                <a:latin typeface="Constantia" panose="02030602050306030303" pitchFamily="18" charset="0"/>
              </a:rPr>
              <a:t>, </a:t>
            </a:r>
            <a:r>
              <a:rPr lang="ru-RU" sz="3200" dirty="0" err="1">
                <a:latin typeface="Constantia" panose="02030602050306030303" pitchFamily="18" charset="0"/>
              </a:rPr>
              <a:t>можливості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формування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індивідуальної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освітньої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траєкторії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здобувачів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вищої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освіти</a:t>
            </a:r>
            <a:r>
              <a:rPr lang="ru-RU" sz="3200" dirty="0">
                <a:latin typeface="Constantia" panose="02030602050306030303" pitchFamily="18" charset="0"/>
              </a:rPr>
              <a:t> є </a:t>
            </a:r>
            <a:r>
              <a:rPr lang="ru-RU" sz="3200" b="1" i="1" dirty="0">
                <a:latin typeface="Constantia" panose="02030602050306030303" pitchFamily="18" charset="0"/>
              </a:rPr>
              <a:t>у </a:t>
            </a:r>
            <a:r>
              <a:rPr lang="ru-RU" sz="3200" b="1" i="1" dirty="0" err="1">
                <a:latin typeface="Constantia" panose="02030602050306030303" pitchFamily="18" charset="0"/>
              </a:rPr>
              <a:t>відкритому</a:t>
            </a:r>
            <a:r>
              <a:rPr lang="ru-RU" sz="3200" b="1" i="1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доступі</a:t>
            </a:r>
            <a:r>
              <a:rPr lang="ru-RU" sz="3200" b="1" i="1" dirty="0">
                <a:latin typeface="Constantia" panose="02030602050306030303" pitchFamily="18" charset="0"/>
              </a:rPr>
              <a:t> на </a:t>
            </a:r>
            <a:r>
              <a:rPr lang="ru-RU" sz="3200" b="1" i="1" dirty="0" err="1">
                <a:latin typeface="Constantia" panose="02030602050306030303" pitchFamily="18" charset="0"/>
              </a:rPr>
              <a:t>сайті</a:t>
            </a:r>
            <a:r>
              <a:rPr lang="ru-RU" sz="3200" b="1" i="1" dirty="0">
                <a:latin typeface="Constantia" panose="02030602050306030303" pitchFamily="18" charset="0"/>
              </a:rPr>
              <a:t> </a:t>
            </a:r>
            <a:r>
              <a:rPr lang="ru-RU" sz="3200" dirty="0">
                <a:latin typeface="Constantia" panose="02030602050306030303" pitchFamily="18" charset="0"/>
              </a:rPr>
              <a:t>ЧНУ.</a:t>
            </a:r>
            <a:endParaRPr lang="uk-UA" sz="3200" dirty="0">
              <a:latin typeface="Constantia" panose="02030602050306030303" pitchFamily="18" charset="0"/>
            </a:endParaRPr>
          </a:p>
          <a:p>
            <a:pPr marL="457200" indent="-45720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uk-UA" sz="3200" b="1" u="sng" dirty="0">
              <a:latin typeface="Constantia" panose="02030602050306030303" pitchFamily="18" charset="0"/>
            </a:endParaRPr>
          </a:p>
          <a:p>
            <a:pPr marL="457200" indent="-45720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uk-UA" sz="3200" b="1" u="sng" dirty="0">
              <a:latin typeface="Constantia" panose="020306020503060303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uk-UA" sz="3200" b="1" dirty="0">
              <a:latin typeface="Constantia" panose="02030602050306030303" pitchFamily="18" charset="0"/>
            </a:endParaRPr>
          </a:p>
        </p:txBody>
      </p:sp>
      <p:pic>
        <p:nvPicPr>
          <p:cNvPr id="18" name="Рисунок 17" descr="У ЧНУ ім. Ю. Федьковича розпочалася реєстрація вступників: деталі | Новини">
            <a:extLst>
              <a:ext uri="{FF2B5EF4-FFF2-40B4-BE49-F238E27FC236}">
                <a16:creationId xmlns:a16="http://schemas.microsoft.com/office/drawing/2014/main" id="{A7DEBD69-FC14-48A2-8123-0F357AF3EEF3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307" y="8907077"/>
            <a:ext cx="1983103" cy="1437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43504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8CDA6A-04F1-F12A-4F1D-AA2F498213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223" b="9724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1028700" y="9182801"/>
            <a:ext cx="9251315" cy="11036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2F5E9D-0AA2-250F-BB32-1B3F9FDE9A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2B3A5B"/>
              </a:clrFrom>
              <a:clrTo>
                <a:srgbClr val="2B3A5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4911995" y="9424910"/>
            <a:ext cx="11180518" cy="7717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8566EC-FBE8-C711-7AD3-D30FDE8AA6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 r="57389"/>
          <a:stretch/>
        </p:blipFill>
        <p:spPr bwMode="auto">
          <a:xfrm>
            <a:off x="954623" y="9514707"/>
            <a:ext cx="4125470" cy="7722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B457432-396A-6D0F-731A-B674ABA355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4" t="72470" r="61271"/>
          <a:stretch/>
        </p:blipFill>
        <p:spPr bwMode="auto">
          <a:xfrm>
            <a:off x="15316200" y="9457302"/>
            <a:ext cx="2971800" cy="8291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Image 27"/>
          <p:cNvPicPr/>
          <p:nvPr/>
        </p:nvPicPr>
        <p:blipFill rotWithShape="1">
          <a:blip r:embed="rId5" cstate="print"/>
          <a:srcRect l="-1055" t="-1716" r="56438" b="4174"/>
          <a:stretch/>
        </p:blipFill>
        <p:spPr bwMode="auto">
          <a:xfrm>
            <a:off x="15925800" y="200382"/>
            <a:ext cx="1115695" cy="116649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Надпись 3"/>
          <p:cNvSpPr txBox="1">
            <a:spLocks noChangeArrowheads="1"/>
          </p:cNvSpPr>
          <p:nvPr/>
        </p:nvSpPr>
        <p:spPr bwMode="auto">
          <a:xfrm>
            <a:off x="16802100" y="457200"/>
            <a:ext cx="1447800" cy="11271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</a:t>
            </a:r>
            <a:endParaRPr kumimoji="0" lang="uk-UA" altLang="uk-UA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 ЯКОСТІ ВИЩОЇ ОСВІТИ ЧНУ</a:t>
            </a: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3124200" y="228031"/>
            <a:ext cx="1257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76200" y="376166"/>
            <a:ext cx="309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dirty="0"/>
              <a:t>К</a:t>
            </a: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0" y="1622425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pSp>
        <p:nvGrpSpPr>
          <p:cNvPr id="33" name="Group 2">
            <a:extLst>
              <a:ext uri="{FF2B5EF4-FFF2-40B4-BE49-F238E27FC236}">
                <a16:creationId xmlns:a16="http://schemas.microsoft.com/office/drawing/2014/main" id="{3646F507-26CA-7042-6F65-1873EBAADCF0}"/>
              </a:ext>
            </a:extLst>
          </p:cNvPr>
          <p:cNvGrpSpPr/>
          <p:nvPr/>
        </p:nvGrpSpPr>
        <p:grpSpPr>
          <a:xfrm>
            <a:off x="0" y="200382"/>
            <a:ext cx="1645693" cy="10086618"/>
            <a:chOff x="0" y="0"/>
            <a:chExt cx="596967" cy="2709333"/>
          </a:xfrm>
          <a:solidFill>
            <a:srgbClr val="E5D5C1"/>
          </a:solidFill>
        </p:grpSpPr>
        <p:sp>
          <p:nvSpPr>
            <p:cNvPr id="34" name="Freeform 3">
              <a:extLst>
                <a:ext uri="{FF2B5EF4-FFF2-40B4-BE49-F238E27FC236}">
                  <a16:creationId xmlns:a16="http://schemas.microsoft.com/office/drawing/2014/main" id="{F3B8E050-5C38-85B1-8115-430ACCBF7738}"/>
                </a:ext>
              </a:extLst>
            </p:cNvPr>
            <p:cNvSpPr/>
            <p:nvPr/>
          </p:nvSpPr>
          <p:spPr>
            <a:xfrm>
              <a:off x="0" y="0"/>
              <a:ext cx="596967" cy="2709333"/>
            </a:xfrm>
            <a:custGeom>
              <a:avLst/>
              <a:gdLst/>
              <a:ahLst/>
              <a:cxnLst/>
              <a:rect l="l" t="t" r="r" b="b"/>
              <a:pathLst>
                <a:path w="596967" h="2709333">
                  <a:moveTo>
                    <a:pt x="0" y="0"/>
                  </a:moveTo>
                  <a:lnTo>
                    <a:pt x="596967" y="0"/>
                  </a:lnTo>
                  <a:lnTo>
                    <a:pt x="596967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</p:sp>
        <p:sp>
          <p:nvSpPr>
            <p:cNvPr id="35" name="TextBox 4">
              <a:extLst>
                <a:ext uri="{FF2B5EF4-FFF2-40B4-BE49-F238E27FC236}">
                  <a16:creationId xmlns:a16="http://schemas.microsoft.com/office/drawing/2014/main" id="{B1F9B907-FF19-69E7-8EB5-92928B372E4F}"/>
                </a:ext>
              </a:extLst>
            </p:cNvPr>
            <p:cNvSpPr txBox="1"/>
            <p:nvPr/>
          </p:nvSpPr>
          <p:spPr>
            <a:xfrm>
              <a:off x="0" y="-38100"/>
              <a:ext cx="596967" cy="27474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" name="Freeform 21">
            <a:extLst>
              <a:ext uri="{FF2B5EF4-FFF2-40B4-BE49-F238E27FC236}">
                <a16:creationId xmlns:a16="http://schemas.microsoft.com/office/drawing/2014/main" id="{8B34849B-27E5-AECC-5A12-49A9127B2094}"/>
              </a:ext>
            </a:extLst>
          </p:cNvPr>
          <p:cNvSpPr/>
          <p:nvPr/>
        </p:nvSpPr>
        <p:spPr>
          <a:xfrm>
            <a:off x="-38100" y="172433"/>
            <a:ext cx="1624651" cy="1405094"/>
          </a:xfrm>
          <a:custGeom>
            <a:avLst/>
            <a:gdLst/>
            <a:ahLst/>
            <a:cxnLst/>
            <a:rect l="l" t="t" r="r" b="b"/>
            <a:pathLst>
              <a:path w="2451097" h="2424741">
                <a:moveTo>
                  <a:pt x="0" y="0"/>
                </a:moveTo>
                <a:lnTo>
                  <a:pt x="2451096" y="0"/>
                </a:lnTo>
                <a:lnTo>
                  <a:pt x="2451096" y="2424741"/>
                </a:lnTo>
                <a:lnTo>
                  <a:pt x="0" y="242474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36" name="TextBox 25">
            <a:extLst>
              <a:ext uri="{FF2B5EF4-FFF2-40B4-BE49-F238E27FC236}">
                <a16:creationId xmlns:a16="http://schemas.microsoft.com/office/drawing/2014/main" id="{17772A68-B71B-F062-573F-0E6CE1823957}"/>
              </a:ext>
            </a:extLst>
          </p:cNvPr>
          <p:cNvSpPr txBox="1"/>
          <p:nvPr/>
        </p:nvSpPr>
        <p:spPr>
          <a:xfrm>
            <a:off x="2681566" y="77666"/>
            <a:ext cx="14061392" cy="1116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487"/>
              </a:lnSpc>
            </a:pPr>
            <a:r>
              <a:rPr lang="uk-UA" sz="54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10. Навчання через дослідження</a:t>
            </a:r>
            <a:endParaRPr lang="en-US" sz="5400" b="1" dirty="0">
              <a:solidFill>
                <a:schemeClr val="accent2">
                  <a:lumMod val="50000"/>
                </a:schemeClr>
              </a:solidFill>
              <a:latin typeface="Constantia" panose="02030602050306030303" pitchFamily="18" charset="0"/>
              <a:ea typeface="Cambria" panose="02040503050406030204" pitchFamily="18" charset="0"/>
              <a:cs typeface="Garet Bold"/>
              <a:sym typeface="Garet Bold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56346" y="1722272"/>
            <a:ext cx="15621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>
                <a:latin typeface="Century" panose="02040604050505020304" pitchFamily="18" charset="0"/>
              </a:rPr>
              <a:t>Для всіх освітніх програм встановлено відповідність рівню </a:t>
            </a:r>
            <a:r>
              <a:rPr lang="uk-UA" sz="3200" b="1" dirty="0">
                <a:solidFill>
                  <a:srgbClr val="00B050"/>
                </a:solidFill>
                <a:latin typeface="Century" panose="02040604050505020304" pitchFamily="18" charset="0"/>
              </a:rPr>
              <a:t>В</a:t>
            </a:r>
            <a:r>
              <a:rPr lang="uk-UA" sz="3200" dirty="0">
                <a:latin typeface="Century" panose="02040604050505020304" pitchFamily="18" charset="0"/>
              </a:rPr>
              <a:t> за критерієм.</a:t>
            </a:r>
          </a:p>
        </p:txBody>
      </p:sp>
      <p:pic>
        <p:nvPicPr>
          <p:cNvPr id="17" name="Рисунок 16" descr="У ЧНУ ім. Ю. Федьковича розпочалася реєстрація вступників: деталі | Новини">
            <a:extLst>
              <a:ext uri="{FF2B5EF4-FFF2-40B4-BE49-F238E27FC236}">
                <a16:creationId xmlns:a16="http://schemas.microsoft.com/office/drawing/2014/main" id="{A7DEBD69-FC14-48A2-8123-0F357AF3EEF3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019" y="9424910"/>
            <a:ext cx="1697712" cy="980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423046" y="2773463"/>
            <a:ext cx="15354300" cy="4940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  <a:spcAft>
                <a:spcPts val="0"/>
              </a:spcAft>
            </a:pPr>
            <a:r>
              <a:rPr lang="uk-UA" sz="3200" b="1" dirty="0">
                <a:solidFill>
                  <a:srgbClr val="00B05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Рекомендації:</a:t>
            </a:r>
          </a:p>
          <a:p>
            <a:pPr marL="285750" lvl="0" indent="-285750"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uk-UA" sz="3200" dirty="0">
                <a:latin typeface="Constantia" panose="02030602050306030303" pitchFamily="18" charset="0"/>
              </a:rPr>
              <a:t>Здійснювати комплексний моніторинг спроможності ЗВО </a:t>
            </a:r>
            <a:r>
              <a:rPr lang="uk-UA" sz="3200" b="1" i="1" dirty="0">
                <a:latin typeface="Constantia" panose="02030602050306030303" pitchFamily="18" charset="0"/>
              </a:rPr>
              <a:t>створення разових </a:t>
            </a:r>
            <a:r>
              <a:rPr lang="uk-UA" sz="3200" dirty="0">
                <a:latin typeface="Constantia" panose="02030602050306030303" pitchFamily="18" charset="0"/>
              </a:rPr>
              <a:t>спеціалізованих вчених </a:t>
            </a:r>
            <a:r>
              <a:rPr lang="uk-UA" sz="3200" b="1" i="1" dirty="0">
                <a:latin typeface="Constantia" panose="02030602050306030303" pitchFamily="18" charset="0"/>
              </a:rPr>
              <a:t>рад</a:t>
            </a:r>
            <a:r>
              <a:rPr lang="uk-UA" sz="3200" dirty="0">
                <a:latin typeface="Constantia" panose="02030602050306030303" pitchFamily="18" charset="0"/>
              </a:rPr>
              <a:t>.</a:t>
            </a:r>
          </a:p>
          <a:p>
            <a:pPr marL="285750" lvl="0" indent="-285750"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3200" dirty="0" err="1">
                <a:latin typeface="Constantia" panose="02030602050306030303" pitchFamily="18" charset="0"/>
              </a:rPr>
              <a:t>Залучати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аспірантів</a:t>
            </a:r>
            <a:r>
              <a:rPr lang="ru-RU" sz="3200" dirty="0">
                <a:latin typeface="Constantia" panose="02030602050306030303" pitchFamily="18" charset="0"/>
              </a:rPr>
              <a:t> до </a:t>
            </a:r>
            <a:r>
              <a:rPr lang="ru-RU" sz="3200" dirty="0" err="1">
                <a:latin typeface="Constantia" panose="02030602050306030303" pitchFamily="18" charset="0"/>
              </a:rPr>
              <a:t>участі</a:t>
            </a:r>
            <a:r>
              <a:rPr lang="ru-RU" sz="3200" dirty="0">
                <a:latin typeface="Constantia" panose="02030602050306030303" pitchFamily="18" charset="0"/>
              </a:rPr>
              <a:t> у </a:t>
            </a:r>
            <a:r>
              <a:rPr lang="ru-RU" sz="3200" b="1" i="1" dirty="0" err="1">
                <a:latin typeface="Constantia" panose="02030602050306030303" pitchFamily="18" charset="0"/>
              </a:rPr>
              <a:t>міжнардоних</a:t>
            </a:r>
            <a:r>
              <a:rPr lang="ru-RU" sz="3200" b="1" i="1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проєктах</a:t>
            </a:r>
            <a:r>
              <a:rPr lang="ru-RU" sz="3200" dirty="0">
                <a:latin typeface="Constantia" panose="02030602050306030303" pitchFamily="18" charset="0"/>
              </a:rPr>
              <a:t>, </a:t>
            </a:r>
            <a:r>
              <a:rPr lang="ru-RU" sz="3200" dirty="0" err="1">
                <a:latin typeface="Constantia" panose="02030602050306030303" pitchFamily="18" charset="0"/>
              </a:rPr>
              <a:t>приймати</a:t>
            </a:r>
            <a:r>
              <a:rPr lang="ru-RU" sz="3200" dirty="0">
                <a:latin typeface="Constantia" panose="02030602050306030303" pitchFamily="18" charset="0"/>
              </a:rPr>
              <a:t> участь в конкурсах на </a:t>
            </a:r>
            <a:r>
              <a:rPr lang="ru-RU" sz="3200" dirty="0" err="1">
                <a:latin typeface="Constantia" panose="02030602050306030303" pitchFamily="18" charset="0"/>
              </a:rPr>
              <a:t>отримання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грантів</a:t>
            </a:r>
            <a:r>
              <a:rPr lang="ru-RU" sz="3200" dirty="0">
                <a:latin typeface="Constantia" panose="02030602050306030303" pitchFamily="18" charset="0"/>
              </a:rPr>
              <a:t> та </a:t>
            </a:r>
            <a:r>
              <a:rPr lang="ru-RU" sz="3200" dirty="0" err="1">
                <a:latin typeface="Constantia" panose="02030602050306030303" pitchFamily="18" charset="0"/>
              </a:rPr>
              <a:t>проєктів</a:t>
            </a:r>
            <a:r>
              <a:rPr lang="ru-RU" sz="3200" dirty="0">
                <a:latin typeface="Constantia" panose="02030602050306030303" pitchFamily="18" charset="0"/>
              </a:rPr>
              <a:t> в </a:t>
            </a:r>
            <a:r>
              <a:rPr lang="ru-RU" sz="3200" dirty="0" err="1">
                <a:latin typeface="Constantia" panose="02030602050306030303" pitchFamily="18" charset="0"/>
              </a:rPr>
              <a:t>Україні</a:t>
            </a:r>
            <a:r>
              <a:rPr lang="ru-RU" sz="3200" dirty="0">
                <a:latin typeface="Constantia" panose="02030602050306030303" pitchFamily="18" charset="0"/>
              </a:rPr>
              <a:t>.</a:t>
            </a:r>
            <a:endParaRPr lang="uk-UA" sz="3200" dirty="0">
              <a:latin typeface="Constantia" panose="02030602050306030303" pitchFamily="18" charset="0"/>
            </a:endParaRPr>
          </a:p>
          <a:p>
            <a:pPr marL="285750" lvl="0" indent="-285750"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3200" dirty="0" err="1">
                <a:latin typeface="Constantia" panose="02030602050306030303" pitchFamily="18" charset="0"/>
              </a:rPr>
              <a:t>Активізувати</a:t>
            </a:r>
            <a:r>
              <a:rPr lang="ru-RU" sz="3200" dirty="0">
                <a:latin typeface="Constantia" panose="02030602050306030303" pitchFamily="18" charset="0"/>
              </a:rPr>
              <a:t> роботу з </a:t>
            </a:r>
            <a:r>
              <a:rPr lang="ru-RU" sz="3200" dirty="0" err="1">
                <a:latin typeface="Constantia" panose="02030602050306030303" pitchFamily="18" charset="0"/>
              </a:rPr>
              <a:t>написання</a:t>
            </a:r>
            <a:r>
              <a:rPr lang="ru-RU" sz="3200" dirty="0">
                <a:latin typeface="Constantia" panose="02030602050306030303" pitchFamily="18" charset="0"/>
              </a:rPr>
              <a:t> та </a:t>
            </a:r>
            <a:r>
              <a:rPr lang="ru-RU" sz="3200" dirty="0" err="1">
                <a:latin typeface="Constantia" panose="02030602050306030303" pitchFamily="18" charset="0"/>
              </a:rPr>
              <a:t>публікації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b="1" i="1" dirty="0">
                <a:latin typeface="Constantia" panose="02030602050306030303" pitchFamily="18" charset="0"/>
              </a:rPr>
              <a:t>статей </a:t>
            </a:r>
            <a:r>
              <a:rPr lang="ru-RU" sz="3200" b="1" i="1" dirty="0" err="1">
                <a:latin typeface="Constantia" panose="02030602050306030303" pitchFamily="18" charset="0"/>
              </a:rPr>
              <a:t>здобувачів</a:t>
            </a:r>
            <a:r>
              <a:rPr lang="ru-RU" sz="3200" b="1" i="1" dirty="0">
                <a:latin typeface="Constantia" panose="02030602050306030303" pitchFamily="18" charset="0"/>
              </a:rPr>
              <a:t>  </a:t>
            </a:r>
            <a:r>
              <a:rPr lang="ru-RU" sz="3200" dirty="0">
                <a:latin typeface="Constantia" panose="02030602050306030303" pitchFamily="18" charset="0"/>
              </a:rPr>
              <a:t>у </a:t>
            </a:r>
            <a:r>
              <a:rPr lang="ru-RU" sz="3200" dirty="0" err="1">
                <a:latin typeface="Constantia" panose="02030602050306030303" pitchFamily="18" charset="0"/>
              </a:rPr>
              <a:t>періодичних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наукових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виданнях</a:t>
            </a:r>
            <a:r>
              <a:rPr lang="ru-RU" sz="3200" dirty="0">
                <a:latin typeface="Constantia" panose="02030602050306030303" pitchFamily="18" charset="0"/>
              </a:rPr>
              <a:t>, </a:t>
            </a:r>
            <a:r>
              <a:rPr lang="ru-RU" sz="3200" dirty="0" err="1">
                <a:latin typeface="Constantia" panose="02030602050306030303" pitchFamily="18" charset="0"/>
              </a:rPr>
              <a:t>які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індексуються</a:t>
            </a:r>
            <a:r>
              <a:rPr lang="ru-RU" sz="3200" dirty="0">
                <a:latin typeface="Constantia" panose="02030602050306030303" pitchFamily="18" charset="0"/>
              </a:rPr>
              <a:t> у </a:t>
            </a:r>
            <a:r>
              <a:rPr lang="ru-RU" sz="3200" dirty="0" err="1">
                <a:latin typeface="Constantia" panose="02030602050306030303" pitchFamily="18" charset="0"/>
              </a:rPr>
              <a:t>міжнародних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наукових</a:t>
            </a:r>
            <a:r>
              <a:rPr lang="ru-RU" sz="3200" dirty="0">
                <a:latin typeface="Constantia" panose="02030602050306030303" pitchFamily="18" charset="0"/>
              </a:rPr>
              <a:t> базах </a:t>
            </a:r>
            <a:r>
              <a:rPr lang="uk-UA" sz="3200" dirty="0" err="1">
                <a:latin typeface="Constantia" panose="02030602050306030303" pitchFamily="18" charset="0"/>
              </a:rPr>
              <a:t>Scopus</a:t>
            </a:r>
            <a:r>
              <a:rPr lang="ru-RU" sz="3200" dirty="0">
                <a:latin typeface="Constantia" panose="02030602050306030303" pitchFamily="18" charset="0"/>
              </a:rPr>
              <a:t> та </a:t>
            </a:r>
            <a:r>
              <a:rPr lang="uk-UA" sz="3200" dirty="0" err="1">
                <a:latin typeface="Constantia" panose="02030602050306030303" pitchFamily="18" charset="0"/>
              </a:rPr>
              <a:t>Web</a:t>
            </a:r>
            <a:r>
              <a:rPr lang="uk-UA" sz="3200" dirty="0">
                <a:latin typeface="Constantia" panose="02030602050306030303" pitchFamily="18" charset="0"/>
              </a:rPr>
              <a:t> </a:t>
            </a:r>
            <a:r>
              <a:rPr lang="uk-UA" sz="3200" dirty="0" err="1">
                <a:latin typeface="Constantia" panose="02030602050306030303" pitchFamily="18" charset="0"/>
              </a:rPr>
              <a:t>of</a:t>
            </a:r>
            <a:r>
              <a:rPr lang="uk-UA" sz="3200" dirty="0">
                <a:latin typeface="Constantia" panose="02030602050306030303" pitchFamily="18" charset="0"/>
              </a:rPr>
              <a:t> </a:t>
            </a:r>
            <a:r>
              <a:rPr lang="uk-UA" sz="3200" dirty="0" err="1">
                <a:latin typeface="Constantia" panose="02030602050306030303" pitchFamily="18" charset="0"/>
              </a:rPr>
              <a:t>Science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протягом</a:t>
            </a:r>
            <a:r>
              <a:rPr lang="ru-RU" sz="3200" dirty="0">
                <a:latin typeface="Constantia" panose="02030602050306030303" pitchFamily="18" charset="0"/>
              </a:rPr>
              <a:t> 2025/2026 </a:t>
            </a:r>
            <a:r>
              <a:rPr lang="ru-RU" sz="3200" dirty="0" err="1">
                <a:latin typeface="Constantia" panose="02030602050306030303" pitchFamily="18" charset="0"/>
              </a:rPr>
              <a:t>н.р</a:t>
            </a:r>
            <a:r>
              <a:rPr lang="ru-RU" sz="3200" dirty="0">
                <a:latin typeface="Constantia" panose="02030602050306030303" pitchFamily="18" charset="0"/>
              </a:rPr>
              <a:t>. </a:t>
            </a:r>
            <a:endParaRPr lang="uk-UA" sz="3200" dirty="0">
              <a:latin typeface="Constantia" panose="02030602050306030303" pitchFamily="18" charset="0"/>
            </a:endParaRPr>
          </a:p>
          <a:p>
            <a:pPr marL="285750" lvl="0" indent="-285750"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3200" dirty="0" err="1">
                <a:latin typeface="Constantia" panose="02030602050306030303" pitchFamily="18" charset="0"/>
              </a:rPr>
              <a:t>Розвивати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наукову</a:t>
            </a:r>
            <a:r>
              <a:rPr lang="ru-RU" sz="3200" b="1" i="1" dirty="0">
                <a:latin typeface="Constantia" panose="02030602050306030303" pitchFamily="18" charset="0"/>
              </a:rPr>
              <a:t> школу </a:t>
            </a:r>
            <a:r>
              <a:rPr lang="ru-RU" sz="3200" dirty="0" err="1">
                <a:latin typeface="Constantia" panose="02030602050306030303" pitchFamily="18" charset="0"/>
              </a:rPr>
              <a:t>спеціальності</a:t>
            </a:r>
            <a:r>
              <a:rPr lang="ru-RU" sz="3200" dirty="0">
                <a:latin typeface="Constantia" panose="02030602050306030303" pitchFamily="18" charset="0"/>
              </a:rPr>
              <a:t>.</a:t>
            </a:r>
            <a:endParaRPr lang="uk-UA" sz="32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5947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8CDA6A-04F1-F12A-4F1D-AA2F498213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223" b="9724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1028700" y="9182801"/>
            <a:ext cx="9251315" cy="11036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2F5E9D-0AA2-250F-BB32-1B3F9FDE9A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2B3A5B"/>
              </a:clrFrom>
              <a:clrTo>
                <a:srgbClr val="2B3A5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4911995" y="9424910"/>
            <a:ext cx="11180518" cy="7717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8566EC-FBE8-C711-7AD3-D30FDE8AA6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 r="57389"/>
          <a:stretch/>
        </p:blipFill>
        <p:spPr bwMode="auto">
          <a:xfrm>
            <a:off x="954623" y="9514707"/>
            <a:ext cx="4125470" cy="7722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B457432-396A-6D0F-731A-B674ABA3559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4" t="72470" r="61271"/>
          <a:stretch/>
        </p:blipFill>
        <p:spPr bwMode="auto">
          <a:xfrm>
            <a:off x="15316200" y="9457302"/>
            <a:ext cx="2971800" cy="8291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Image 27"/>
          <p:cNvPicPr/>
          <p:nvPr/>
        </p:nvPicPr>
        <p:blipFill rotWithShape="1">
          <a:blip r:embed="rId6" cstate="print"/>
          <a:srcRect l="-1055" t="-1716" r="56438" b="4174"/>
          <a:stretch/>
        </p:blipFill>
        <p:spPr bwMode="auto">
          <a:xfrm>
            <a:off x="15925800" y="200382"/>
            <a:ext cx="1115695" cy="116649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Надпись 3"/>
          <p:cNvSpPr txBox="1">
            <a:spLocks noChangeArrowheads="1"/>
          </p:cNvSpPr>
          <p:nvPr/>
        </p:nvSpPr>
        <p:spPr bwMode="auto">
          <a:xfrm>
            <a:off x="16802100" y="457200"/>
            <a:ext cx="1447800" cy="11271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</a:t>
            </a:r>
            <a:endParaRPr kumimoji="0" lang="uk-UA" altLang="uk-UA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 ЯКОСТІ ВИЩОЇ ОСВІТИ ЧНУ</a:t>
            </a: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3124200" y="228031"/>
            <a:ext cx="1257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76200" y="376166"/>
            <a:ext cx="309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dirty="0"/>
              <a:t>К</a:t>
            </a: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0" y="1622425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pSp>
        <p:nvGrpSpPr>
          <p:cNvPr id="33" name="Group 2">
            <a:extLst>
              <a:ext uri="{FF2B5EF4-FFF2-40B4-BE49-F238E27FC236}">
                <a16:creationId xmlns:a16="http://schemas.microsoft.com/office/drawing/2014/main" id="{3646F507-26CA-7042-6F65-1873EBAADCF0}"/>
              </a:ext>
            </a:extLst>
          </p:cNvPr>
          <p:cNvGrpSpPr/>
          <p:nvPr/>
        </p:nvGrpSpPr>
        <p:grpSpPr>
          <a:xfrm>
            <a:off x="0" y="200382"/>
            <a:ext cx="1645693" cy="10086618"/>
            <a:chOff x="0" y="0"/>
            <a:chExt cx="596967" cy="2709333"/>
          </a:xfrm>
          <a:solidFill>
            <a:srgbClr val="E5D5C1"/>
          </a:solidFill>
        </p:grpSpPr>
        <p:sp>
          <p:nvSpPr>
            <p:cNvPr id="34" name="Freeform 3">
              <a:extLst>
                <a:ext uri="{FF2B5EF4-FFF2-40B4-BE49-F238E27FC236}">
                  <a16:creationId xmlns:a16="http://schemas.microsoft.com/office/drawing/2014/main" id="{F3B8E050-5C38-85B1-8115-430ACCBF7738}"/>
                </a:ext>
              </a:extLst>
            </p:cNvPr>
            <p:cNvSpPr/>
            <p:nvPr/>
          </p:nvSpPr>
          <p:spPr>
            <a:xfrm>
              <a:off x="0" y="0"/>
              <a:ext cx="596967" cy="2709333"/>
            </a:xfrm>
            <a:custGeom>
              <a:avLst/>
              <a:gdLst/>
              <a:ahLst/>
              <a:cxnLst/>
              <a:rect l="l" t="t" r="r" b="b"/>
              <a:pathLst>
                <a:path w="596967" h="2709333">
                  <a:moveTo>
                    <a:pt x="0" y="0"/>
                  </a:moveTo>
                  <a:lnTo>
                    <a:pt x="596967" y="0"/>
                  </a:lnTo>
                  <a:lnTo>
                    <a:pt x="596967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</p:sp>
        <p:sp>
          <p:nvSpPr>
            <p:cNvPr id="35" name="TextBox 4">
              <a:extLst>
                <a:ext uri="{FF2B5EF4-FFF2-40B4-BE49-F238E27FC236}">
                  <a16:creationId xmlns:a16="http://schemas.microsoft.com/office/drawing/2014/main" id="{B1F9B907-FF19-69E7-8EB5-92928B372E4F}"/>
                </a:ext>
              </a:extLst>
            </p:cNvPr>
            <p:cNvSpPr txBox="1"/>
            <p:nvPr/>
          </p:nvSpPr>
          <p:spPr>
            <a:xfrm>
              <a:off x="0" y="-38100"/>
              <a:ext cx="596967" cy="27474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" name="Freeform 21">
            <a:extLst>
              <a:ext uri="{FF2B5EF4-FFF2-40B4-BE49-F238E27FC236}">
                <a16:creationId xmlns:a16="http://schemas.microsoft.com/office/drawing/2014/main" id="{8B34849B-27E5-AECC-5A12-49A9127B2094}"/>
              </a:ext>
            </a:extLst>
          </p:cNvPr>
          <p:cNvSpPr/>
          <p:nvPr/>
        </p:nvSpPr>
        <p:spPr>
          <a:xfrm>
            <a:off x="-38100" y="172433"/>
            <a:ext cx="1624651" cy="1405094"/>
          </a:xfrm>
          <a:custGeom>
            <a:avLst/>
            <a:gdLst/>
            <a:ahLst/>
            <a:cxnLst/>
            <a:rect l="l" t="t" r="r" b="b"/>
            <a:pathLst>
              <a:path w="2451097" h="2424741">
                <a:moveTo>
                  <a:pt x="0" y="0"/>
                </a:moveTo>
                <a:lnTo>
                  <a:pt x="2451096" y="0"/>
                </a:lnTo>
                <a:lnTo>
                  <a:pt x="2451096" y="2424741"/>
                </a:lnTo>
                <a:lnTo>
                  <a:pt x="0" y="242474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36" name="TextBox 25">
            <a:extLst>
              <a:ext uri="{FF2B5EF4-FFF2-40B4-BE49-F238E27FC236}">
                <a16:creationId xmlns:a16="http://schemas.microsoft.com/office/drawing/2014/main" id="{17772A68-B71B-F062-573F-0E6CE1823957}"/>
              </a:ext>
            </a:extLst>
          </p:cNvPr>
          <p:cNvSpPr txBox="1"/>
          <p:nvPr/>
        </p:nvSpPr>
        <p:spPr>
          <a:xfrm>
            <a:off x="2719176" y="130474"/>
            <a:ext cx="13781404" cy="11371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487"/>
              </a:lnSpc>
            </a:pPr>
            <a:r>
              <a:rPr lang="uk-UA" sz="54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  <a:ea typeface="Cambria" panose="02040503050406030204" pitchFamily="18" charset="0"/>
                <a:cs typeface="Garet Bold"/>
                <a:sym typeface="Garet Bold"/>
              </a:rPr>
              <a:t>Позитивні практики</a:t>
            </a:r>
            <a:endParaRPr lang="en-US" sz="5400" b="1" dirty="0">
              <a:solidFill>
                <a:schemeClr val="accent2">
                  <a:lumMod val="50000"/>
                </a:schemeClr>
              </a:solidFill>
              <a:latin typeface="Constantia" panose="02030602050306030303" pitchFamily="18" charset="0"/>
              <a:ea typeface="Cambria" panose="02040503050406030204" pitchFamily="18" charset="0"/>
              <a:cs typeface="Garet Bold"/>
              <a:sym typeface="Garet Bold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78350" y="2962871"/>
            <a:ext cx="16192500" cy="4940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uk-UA" sz="3200" dirty="0"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3200" dirty="0" err="1">
                <a:latin typeface="Constantia" panose="02030602050306030303" pitchFamily="18" charset="0"/>
              </a:rPr>
              <a:t>Тісна</a:t>
            </a:r>
            <a:r>
              <a:rPr lang="ru-RU" sz="3200" dirty="0">
                <a:latin typeface="Constantia" panose="02030602050306030303" pitchFamily="18" charset="0"/>
              </a:rPr>
              <a:t> та активна </a:t>
            </a:r>
            <a:r>
              <a:rPr lang="ru-RU" sz="3200" b="1" i="1" dirty="0" err="1">
                <a:latin typeface="Constantia" panose="02030602050306030303" pitchFamily="18" charset="0"/>
              </a:rPr>
              <a:t>співпраця</a:t>
            </a:r>
            <a:r>
              <a:rPr lang="ru-RU" sz="3200" b="1" i="1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наукових</a:t>
            </a:r>
            <a:r>
              <a:rPr lang="ru-RU" sz="3200" b="1" i="1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керівників</a:t>
            </a:r>
            <a:r>
              <a:rPr lang="ru-RU" sz="3200" b="1" i="1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із</a:t>
            </a:r>
            <a:r>
              <a:rPr lang="ru-RU" sz="3200" b="1" i="1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аспірантами</a:t>
            </a:r>
            <a:r>
              <a:rPr lang="ru-RU" sz="3200" dirty="0">
                <a:latin typeface="Constantia" panose="02030602050306030303" pitchFamily="18" charset="0"/>
              </a:rPr>
              <a:t>, </a:t>
            </a:r>
            <a:r>
              <a:rPr lang="ru-RU" sz="3200" dirty="0" err="1">
                <a:latin typeface="Constantia" panose="02030602050306030303" pitchFamily="18" charset="0"/>
              </a:rPr>
              <a:t>залучення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їх</a:t>
            </a:r>
            <a:r>
              <a:rPr lang="ru-RU" sz="3200" dirty="0">
                <a:latin typeface="Constantia" panose="02030602050306030303" pitchFamily="18" charset="0"/>
              </a:rPr>
              <a:t> до  </a:t>
            </a:r>
            <a:r>
              <a:rPr lang="ru-RU" sz="3200" dirty="0" err="1">
                <a:latin typeface="Constantia" panose="02030602050306030303" pitchFamily="18" charset="0"/>
              </a:rPr>
              <a:t>наукових</a:t>
            </a:r>
            <a:r>
              <a:rPr lang="ru-RU" sz="3200" dirty="0">
                <a:latin typeface="Constantia" panose="02030602050306030303" pitchFamily="18" charset="0"/>
              </a:rPr>
              <a:t> та </a:t>
            </a:r>
            <a:r>
              <a:rPr lang="ru-RU" sz="3200" dirty="0" err="1">
                <a:latin typeface="Constantia" panose="02030602050306030303" pitchFamily="18" charset="0"/>
              </a:rPr>
              <a:t>практичних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проектів</a:t>
            </a:r>
            <a:r>
              <a:rPr lang="ru-RU" sz="3200" dirty="0">
                <a:latin typeface="Constantia" panose="02030602050306030303" pitchFamily="18" charset="0"/>
              </a:rPr>
              <a:t>, </a:t>
            </a:r>
            <a:r>
              <a:rPr lang="ru-RU" sz="3200" dirty="0" err="1">
                <a:latin typeface="Constantia" panose="02030602050306030303" pitchFamily="18" charset="0"/>
              </a:rPr>
              <a:t>які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реалізовуються</a:t>
            </a:r>
            <a:r>
              <a:rPr lang="ru-RU" sz="3200" dirty="0">
                <a:latin typeface="Constantia" panose="02030602050306030303" pitchFamily="18" charset="0"/>
              </a:rPr>
              <a:t> у </a:t>
            </a:r>
            <a:r>
              <a:rPr lang="ru-RU" sz="3200" dirty="0" err="1">
                <a:latin typeface="Constantia" panose="02030602050306030303" pitchFamily="18" charset="0"/>
              </a:rPr>
              <a:t>співпраці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із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представниками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академічної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спільноти</a:t>
            </a:r>
            <a:r>
              <a:rPr lang="ru-RU" sz="3200" dirty="0">
                <a:latin typeface="Constantia" panose="02030602050306030303" pitchFamily="18" charset="0"/>
              </a:rPr>
              <a:t>, </a:t>
            </a:r>
            <a:r>
              <a:rPr lang="ru-RU" sz="3200" dirty="0" err="1">
                <a:latin typeface="Constantia" panose="02030602050306030303" pitchFamily="18" charset="0"/>
              </a:rPr>
              <a:t>місцевих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органів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самоврядування</a:t>
            </a:r>
            <a:r>
              <a:rPr lang="ru-RU" sz="3200" dirty="0">
                <a:latin typeface="Constantia" panose="02030602050306030303" pitchFamily="18" charset="0"/>
              </a:rPr>
              <a:t> та </a:t>
            </a:r>
            <a:r>
              <a:rPr lang="ru-RU" sz="3200" dirty="0" err="1">
                <a:latin typeface="Constantia" panose="02030602050306030303" pitchFamily="18" charset="0"/>
              </a:rPr>
              <a:t>державних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інституцій</a:t>
            </a:r>
            <a:r>
              <a:rPr lang="ru-RU" sz="3200" dirty="0">
                <a:latin typeface="Constantia" panose="02030602050306030303" pitchFamily="18" charset="0"/>
              </a:rPr>
              <a:t>.</a:t>
            </a:r>
          </a:p>
          <a:p>
            <a:pPr marL="457200" lvl="0" indent="-45720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3200" b="1" i="1" dirty="0" err="1">
                <a:latin typeface="Constantia" panose="02030602050306030303" pitchFamily="18" charset="0"/>
              </a:rPr>
              <a:t>Наукове</a:t>
            </a:r>
            <a:r>
              <a:rPr lang="ru-RU" sz="3200" b="1" i="1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середовище</a:t>
            </a:r>
            <a:r>
              <a:rPr lang="ru-RU" sz="3200" b="1" i="1" dirty="0">
                <a:latin typeface="Constantia" panose="02030602050306030303" pitchFamily="18" charset="0"/>
              </a:rPr>
              <a:t> ЗВО </a:t>
            </a:r>
            <a:r>
              <a:rPr lang="ru-RU" sz="3200" dirty="0">
                <a:latin typeface="Constantia" panose="02030602050306030303" pitchFamily="18" charset="0"/>
              </a:rPr>
              <a:t>та </a:t>
            </a:r>
            <a:r>
              <a:rPr lang="ru-RU" sz="3200" dirty="0" err="1">
                <a:latin typeface="Constantia" panose="02030602050306030303" pitchFamily="18" charset="0"/>
              </a:rPr>
              <a:t>потенціал</a:t>
            </a:r>
            <a:r>
              <a:rPr lang="ru-RU" sz="3200" dirty="0">
                <a:latin typeface="Constantia" panose="02030602050306030303" pitchFamily="18" charset="0"/>
              </a:rPr>
              <a:t> НПП </a:t>
            </a:r>
            <a:r>
              <a:rPr lang="ru-RU" sz="3200" b="1" i="1" dirty="0" err="1">
                <a:latin typeface="Constantia" panose="02030602050306030303" pitchFamily="18" charset="0"/>
              </a:rPr>
              <a:t>сприяє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достатньому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рівню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якості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реалізації</a:t>
            </a:r>
            <a:r>
              <a:rPr lang="ru-RU" sz="3200" dirty="0">
                <a:latin typeface="Constantia" panose="02030602050306030303" pitchFamily="18" charset="0"/>
              </a:rPr>
              <a:t> ОНП та </a:t>
            </a:r>
            <a:r>
              <a:rPr lang="ru-RU" sz="3200" dirty="0" err="1">
                <a:latin typeface="Constantia" panose="02030602050306030303" pitchFamily="18" charset="0"/>
              </a:rPr>
              <a:t>досягненню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її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цілей</a:t>
            </a:r>
            <a:r>
              <a:rPr lang="ru-RU" sz="3200" dirty="0">
                <a:latin typeface="Constantia" panose="02030602050306030303" pitchFamily="18" charset="0"/>
              </a:rPr>
              <a:t>.</a:t>
            </a:r>
            <a:endParaRPr lang="uk-UA" sz="3200" dirty="0">
              <a:latin typeface="Constantia" panose="02030602050306030303" pitchFamily="18" charset="0"/>
            </a:endParaRPr>
          </a:p>
          <a:p>
            <a:pPr marL="457200" indent="-45720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uk-UA" sz="3200" b="1" u="sng" dirty="0">
              <a:latin typeface="Constantia" panose="02030602050306030303" pitchFamily="18" charset="0"/>
            </a:endParaRPr>
          </a:p>
          <a:p>
            <a:pPr marL="457200" indent="-45720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uk-UA" sz="3200" b="1" u="sng" dirty="0">
              <a:latin typeface="Constantia" panose="02030602050306030303" pitchFamily="18" charset="0"/>
            </a:endParaRPr>
          </a:p>
          <a:p>
            <a:pPr marL="457200" indent="-45720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uk-UA" sz="3200" b="1" dirty="0">
              <a:latin typeface="Constantia" panose="02030602050306030303" pitchFamily="18" charset="0"/>
            </a:endParaRPr>
          </a:p>
        </p:txBody>
      </p:sp>
      <p:pic>
        <p:nvPicPr>
          <p:cNvPr id="18" name="Рисунок 17" descr="У ЧНУ ім. Ю. Федьковича розпочалася реєстрація вступників: деталі | Новини">
            <a:extLst>
              <a:ext uri="{FF2B5EF4-FFF2-40B4-BE49-F238E27FC236}">
                <a16:creationId xmlns:a16="http://schemas.microsoft.com/office/drawing/2014/main" id="{A7DEBD69-FC14-48A2-8123-0F357AF3EEF3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307" y="8907077"/>
            <a:ext cx="1983103" cy="1437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50436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8CDA6A-04F1-F12A-4F1D-AA2F498213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223" b="9724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1028700" y="9182801"/>
            <a:ext cx="9251315" cy="11036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2F5E9D-0AA2-250F-BB32-1B3F9FDE9A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2B3A5B"/>
              </a:clrFrom>
              <a:clrTo>
                <a:srgbClr val="2B3A5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4911995" y="9424910"/>
            <a:ext cx="11180518" cy="7717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8566EC-FBE8-C711-7AD3-D30FDE8AA6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 r="57389"/>
          <a:stretch/>
        </p:blipFill>
        <p:spPr bwMode="auto">
          <a:xfrm>
            <a:off x="954623" y="9514707"/>
            <a:ext cx="4125470" cy="7722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B457432-396A-6D0F-731A-B674ABA355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4" t="72470" r="61271"/>
          <a:stretch/>
        </p:blipFill>
        <p:spPr bwMode="auto">
          <a:xfrm>
            <a:off x="15316200" y="9457302"/>
            <a:ext cx="2971800" cy="8291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Image 27"/>
          <p:cNvPicPr/>
          <p:nvPr/>
        </p:nvPicPr>
        <p:blipFill rotWithShape="1">
          <a:blip r:embed="rId5" cstate="print"/>
          <a:srcRect l="-1055" t="-1716" r="56438" b="4174"/>
          <a:stretch/>
        </p:blipFill>
        <p:spPr bwMode="auto">
          <a:xfrm>
            <a:off x="15925800" y="200382"/>
            <a:ext cx="1115695" cy="116649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Надпись 3"/>
          <p:cNvSpPr txBox="1">
            <a:spLocks noChangeArrowheads="1"/>
          </p:cNvSpPr>
          <p:nvPr/>
        </p:nvSpPr>
        <p:spPr bwMode="auto">
          <a:xfrm>
            <a:off x="16802100" y="457200"/>
            <a:ext cx="1447800" cy="11271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</a:t>
            </a:r>
            <a:endParaRPr kumimoji="0" lang="uk-UA" altLang="uk-UA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 ЯКОСТІ ВИЩОЇ ОСВІТИ ЧНУ</a:t>
            </a: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3124200" y="228031"/>
            <a:ext cx="1257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76200" y="376166"/>
            <a:ext cx="309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dirty="0"/>
              <a:t>К</a:t>
            </a: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0" y="1622425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pSp>
        <p:nvGrpSpPr>
          <p:cNvPr id="33" name="Group 2">
            <a:extLst>
              <a:ext uri="{FF2B5EF4-FFF2-40B4-BE49-F238E27FC236}">
                <a16:creationId xmlns:a16="http://schemas.microsoft.com/office/drawing/2014/main" id="{3646F507-26CA-7042-6F65-1873EBAADCF0}"/>
              </a:ext>
            </a:extLst>
          </p:cNvPr>
          <p:cNvGrpSpPr/>
          <p:nvPr/>
        </p:nvGrpSpPr>
        <p:grpSpPr>
          <a:xfrm>
            <a:off x="0" y="200382"/>
            <a:ext cx="1645693" cy="10086618"/>
            <a:chOff x="0" y="0"/>
            <a:chExt cx="596967" cy="2709333"/>
          </a:xfrm>
          <a:solidFill>
            <a:srgbClr val="E5D5C1"/>
          </a:solidFill>
        </p:grpSpPr>
        <p:sp>
          <p:nvSpPr>
            <p:cNvPr id="34" name="Freeform 3">
              <a:extLst>
                <a:ext uri="{FF2B5EF4-FFF2-40B4-BE49-F238E27FC236}">
                  <a16:creationId xmlns:a16="http://schemas.microsoft.com/office/drawing/2014/main" id="{F3B8E050-5C38-85B1-8115-430ACCBF7738}"/>
                </a:ext>
              </a:extLst>
            </p:cNvPr>
            <p:cNvSpPr/>
            <p:nvPr/>
          </p:nvSpPr>
          <p:spPr>
            <a:xfrm>
              <a:off x="0" y="0"/>
              <a:ext cx="596967" cy="2709333"/>
            </a:xfrm>
            <a:custGeom>
              <a:avLst/>
              <a:gdLst/>
              <a:ahLst/>
              <a:cxnLst/>
              <a:rect l="l" t="t" r="r" b="b"/>
              <a:pathLst>
                <a:path w="596967" h="2709333">
                  <a:moveTo>
                    <a:pt x="0" y="0"/>
                  </a:moveTo>
                  <a:lnTo>
                    <a:pt x="596967" y="0"/>
                  </a:lnTo>
                  <a:lnTo>
                    <a:pt x="596967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</p:sp>
        <p:sp>
          <p:nvSpPr>
            <p:cNvPr id="35" name="TextBox 4">
              <a:extLst>
                <a:ext uri="{FF2B5EF4-FFF2-40B4-BE49-F238E27FC236}">
                  <a16:creationId xmlns:a16="http://schemas.microsoft.com/office/drawing/2014/main" id="{B1F9B907-FF19-69E7-8EB5-92928B372E4F}"/>
                </a:ext>
              </a:extLst>
            </p:cNvPr>
            <p:cNvSpPr txBox="1"/>
            <p:nvPr/>
          </p:nvSpPr>
          <p:spPr>
            <a:xfrm>
              <a:off x="0" y="-38100"/>
              <a:ext cx="596967" cy="27474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" name="Freeform 21">
            <a:extLst>
              <a:ext uri="{FF2B5EF4-FFF2-40B4-BE49-F238E27FC236}">
                <a16:creationId xmlns:a16="http://schemas.microsoft.com/office/drawing/2014/main" id="{8B34849B-27E5-AECC-5A12-49A9127B2094}"/>
              </a:ext>
            </a:extLst>
          </p:cNvPr>
          <p:cNvSpPr/>
          <p:nvPr/>
        </p:nvSpPr>
        <p:spPr>
          <a:xfrm>
            <a:off x="-38100" y="172433"/>
            <a:ext cx="1624651" cy="1405094"/>
          </a:xfrm>
          <a:custGeom>
            <a:avLst/>
            <a:gdLst/>
            <a:ahLst/>
            <a:cxnLst/>
            <a:rect l="l" t="t" r="r" b="b"/>
            <a:pathLst>
              <a:path w="2451097" h="2424741">
                <a:moveTo>
                  <a:pt x="0" y="0"/>
                </a:moveTo>
                <a:lnTo>
                  <a:pt x="2451096" y="0"/>
                </a:lnTo>
                <a:lnTo>
                  <a:pt x="2451096" y="2424741"/>
                </a:lnTo>
                <a:lnTo>
                  <a:pt x="0" y="242474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45475" y="927340"/>
            <a:ext cx="16124458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nstantia" panose="02030602050306030303" pitchFamily="18" charset="0"/>
                <a:ea typeface="Cambria" panose="02040503050406030204" pitchFamily="18" charset="0"/>
                <a:cs typeface="Garet Bold"/>
                <a:sym typeface="Garet Bold"/>
              </a:rPr>
              <a:t>ОП Українська мова та література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  <a:latin typeface="Constantia" panose="02030602050306030303" pitchFamily="18" charset="0"/>
              <a:ea typeface="Cambria" panose="02040503050406030204" pitchFamily="18" charset="0"/>
              <a:cs typeface="Garet Bold"/>
              <a:sym typeface="Garet Bold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200" b="1" u="sng" dirty="0">
                <a:latin typeface="Constantia" panose="02030602050306030303" pitchFamily="18" charset="0"/>
              </a:rPr>
              <a:t>ГЕР </a:t>
            </a:r>
            <a:r>
              <a:rPr lang="ru-RU" sz="3200" dirty="0">
                <a:latin typeface="Constantia" panose="02030602050306030303" pitchFamily="18" charset="0"/>
              </a:rPr>
              <a:t>оцінка за </a:t>
            </a:r>
            <a:r>
              <a:rPr lang="ru-RU" sz="3200" dirty="0" err="1">
                <a:latin typeface="Constantia" panose="02030602050306030303" pitchFamily="18" charset="0"/>
              </a:rPr>
              <a:t>критерієм</a:t>
            </a:r>
            <a:r>
              <a:rPr lang="ru-RU" sz="3200" dirty="0">
                <a:latin typeface="Constantia" panose="02030602050306030303" pitchFamily="18" charset="0"/>
              </a:rPr>
              <a:t> 2 </a:t>
            </a:r>
            <a:r>
              <a:rPr lang="ru-RU" sz="3200" b="1" u="sng" dirty="0">
                <a:latin typeface="Constantia" panose="02030602050306030303" pitchFamily="18" charset="0"/>
              </a:rPr>
              <a:t>Е:  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ru-RU" sz="3200" dirty="0">
                <a:latin typeface="Constantia" panose="02030602050306030303" pitchFamily="18" charset="0"/>
              </a:rPr>
              <a:t>У </a:t>
            </a:r>
            <a:r>
              <a:rPr lang="ru-RU" sz="3200" dirty="0" err="1">
                <a:latin typeface="Constantia" panose="02030602050306030303" pitchFamily="18" charset="0"/>
              </a:rPr>
              <a:t>вивченні</a:t>
            </a:r>
            <a:r>
              <a:rPr lang="ru-RU" sz="3200" dirty="0">
                <a:latin typeface="Constantia" panose="02030602050306030303" pitchFamily="18" charset="0"/>
              </a:rPr>
              <a:t> ОК </a:t>
            </a:r>
            <a:r>
              <a:rPr lang="ru-RU" sz="3200" dirty="0" err="1">
                <a:latin typeface="Constantia" panose="02030602050306030303" pitchFamily="18" charset="0"/>
              </a:rPr>
              <a:t>простежується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порушення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поступальності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досягнення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визначених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результатів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навчання</a:t>
            </a:r>
            <a:r>
              <a:rPr lang="ru-RU" sz="3200" dirty="0">
                <a:latin typeface="Constantia" panose="02030602050306030303" pitchFamily="18" charset="0"/>
              </a:rPr>
              <a:t>;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uk-UA" sz="3200" dirty="0">
                <a:latin typeface="Constantia" panose="02030602050306030303" pitchFamily="18" charset="0"/>
              </a:rPr>
              <a:t>Предметом дослідження у низці </a:t>
            </a:r>
            <a:r>
              <a:rPr lang="uk-UA" sz="3200" u="sng" dirty="0">
                <a:latin typeface="Constantia" panose="02030602050306030303" pitchFamily="18" charset="0"/>
              </a:rPr>
              <a:t>курсових робіт </a:t>
            </a:r>
            <a:r>
              <a:rPr lang="uk-UA" sz="3200" dirty="0">
                <a:latin typeface="Constantia" panose="02030602050306030303" pitchFamily="18" charset="0"/>
              </a:rPr>
              <a:t>у 4 семестрі є філологічні, а не методичні проблеми, є такі, що відповідають спеціальності 013 Початкова освіта.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uk-UA" sz="3200" dirty="0">
                <a:latin typeface="Constantia" panose="02030602050306030303" pitchFamily="18" charset="0"/>
              </a:rPr>
              <a:t>ВК 19 «Друга слов’янська мова», є обов’язковою для вивчення здобувачами ( 9 кред. ЄКТС), ВК 18 "Фізичне виховання (за видами спорту)" (3 кред. ЄКТС) та ВК 20 «Військова підготовка» (27 кред. ЄКТС). </a:t>
            </a:r>
          </a:p>
          <a:p>
            <a:pPr algn="just"/>
            <a:r>
              <a:rPr lang="uk-UA" sz="3200" dirty="0">
                <a:latin typeface="Constantia" panose="02030602050306030303" pitchFamily="18" charset="0"/>
              </a:rPr>
              <a:t>Отже, структура та зміст ОП не сприяє формуванню індивідуальної освітньої траєкторії здобувачів.</a:t>
            </a:r>
          </a:p>
          <a:p>
            <a:pPr algn="just"/>
            <a:endParaRPr lang="uk-UA" sz="3200" dirty="0">
              <a:latin typeface="Constantia" panose="020306020503060303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3200" dirty="0">
                <a:latin typeface="Constantia" panose="02030602050306030303" pitchFamily="18" charset="0"/>
              </a:rPr>
              <a:t>За рішенням </a:t>
            </a:r>
            <a:r>
              <a:rPr lang="uk-UA" sz="3200" b="1" u="sng" dirty="0">
                <a:latin typeface="Constantia" panose="02030602050306030303" pitchFamily="18" charset="0"/>
              </a:rPr>
              <a:t>Національного агентства </a:t>
            </a:r>
            <a:r>
              <a:rPr lang="uk-UA" sz="3200" dirty="0">
                <a:latin typeface="Constantia" panose="02030602050306030303" pitchFamily="18" charset="0"/>
              </a:rPr>
              <a:t>оцінка за критерієм 2  </a:t>
            </a:r>
            <a:r>
              <a:rPr lang="uk-UA" sz="3200" b="1" u="sng" dirty="0">
                <a:latin typeface="Constantia" panose="02030602050306030303" pitchFamily="18" charset="0"/>
              </a:rPr>
              <a:t>В</a:t>
            </a:r>
            <a:r>
              <a:rPr lang="uk-UA" sz="3200" dirty="0">
                <a:latin typeface="Constantia" panose="02030602050306030303" pitchFamily="18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uk-UA" sz="3200" dirty="0">
              <a:latin typeface="Constantia" panose="020306020503060303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uk-UA" sz="3200" dirty="0">
              <a:latin typeface="Constantia" panose="02030602050306030303" pitchFamily="18" charset="0"/>
            </a:endParaRPr>
          </a:p>
        </p:txBody>
      </p:sp>
      <p:pic>
        <p:nvPicPr>
          <p:cNvPr id="19" name="Рисунок 18" descr="Міносвіти збільшить фінансування ЧНУ на понад 22 мільйони » Новини  Чернівці: Інформаційний портал «Молодий буковинець»">
            <a:extLst>
              <a:ext uri="{FF2B5EF4-FFF2-40B4-BE49-F238E27FC236}">
                <a16:creationId xmlns:a16="http://schemas.microsoft.com/office/drawing/2014/main" id="{112BCBEB-0FFE-4BD0-AA41-64A4E9481637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29700"/>
            <a:ext cx="1743760" cy="1217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AutoShape 2" descr="Білий знак питання на зеленому Стоковий вектор ©pockygallery 1392892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1793626"/>
            <a:ext cx="1470532" cy="1470532"/>
          </a:xfrm>
        </p:spPr>
      </p:pic>
    </p:spTree>
    <p:extLst>
      <p:ext uri="{BB962C8B-B14F-4D97-AF65-F5344CB8AC3E}">
        <p14:creationId xmlns:p14="http://schemas.microsoft.com/office/powerpoint/2010/main" val="14774159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8CDA6A-04F1-F12A-4F1D-AA2F498213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223" b="9724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1028700" y="9182801"/>
            <a:ext cx="9251315" cy="11036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2F5E9D-0AA2-250F-BB32-1B3F9FDE9A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2B3A5B"/>
              </a:clrFrom>
              <a:clrTo>
                <a:srgbClr val="2B3A5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4911995" y="9424910"/>
            <a:ext cx="11180518" cy="7717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8566EC-FBE8-C711-7AD3-D30FDE8AA6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 r="57389"/>
          <a:stretch/>
        </p:blipFill>
        <p:spPr bwMode="auto">
          <a:xfrm>
            <a:off x="954623" y="9514707"/>
            <a:ext cx="4125470" cy="7722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B457432-396A-6D0F-731A-B674ABA355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4" t="72470" r="61271"/>
          <a:stretch/>
        </p:blipFill>
        <p:spPr bwMode="auto">
          <a:xfrm>
            <a:off x="15316200" y="9457302"/>
            <a:ext cx="2971800" cy="8291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Image 27"/>
          <p:cNvPicPr/>
          <p:nvPr/>
        </p:nvPicPr>
        <p:blipFill rotWithShape="1">
          <a:blip r:embed="rId5" cstate="print"/>
          <a:srcRect l="-1055" t="-1716" r="56438" b="4174"/>
          <a:stretch/>
        </p:blipFill>
        <p:spPr bwMode="auto">
          <a:xfrm>
            <a:off x="15925800" y="200382"/>
            <a:ext cx="1115695" cy="116649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Надпись 3"/>
          <p:cNvSpPr txBox="1">
            <a:spLocks noChangeArrowheads="1"/>
          </p:cNvSpPr>
          <p:nvPr/>
        </p:nvSpPr>
        <p:spPr bwMode="auto">
          <a:xfrm>
            <a:off x="16802100" y="457200"/>
            <a:ext cx="1447800" cy="11271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</a:t>
            </a:r>
            <a:endParaRPr kumimoji="0" lang="uk-UA" altLang="uk-UA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 ЯКОСТІ ВИЩОЇ ОСВІТИ ЧНУ</a:t>
            </a: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3124200" y="228031"/>
            <a:ext cx="1257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76200" y="376166"/>
            <a:ext cx="309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dirty="0"/>
              <a:t>К</a:t>
            </a: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0" y="1622425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pSp>
        <p:nvGrpSpPr>
          <p:cNvPr id="33" name="Group 2">
            <a:extLst>
              <a:ext uri="{FF2B5EF4-FFF2-40B4-BE49-F238E27FC236}">
                <a16:creationId xmlns:a16="http://schemas.microsoft.com/office/drawing/2014/main" id="{3646F507-26CA-7042-6F65-1873EBAADCF0}"/>
              </a:ext>
            </a:extLst>
          </p:cNvPr>
          <p:cNvGrpSpPr/>
          <p:nvPr/>
        </p:nvGrpSpPr>
        <p:grpSpPr>
          <a:xfrm>
            <a:off x="0" y="200382"/>
            <a:ext cx="1645693" cy="10086618"/>
            <a:chOff x="0" y="0"/>
            <a:chExt cx="596967" cy="2709333"/>
          </a:xfrm>
          <a:solidFill>
            <a:srgbClr val="E5D5C1"/>
          </a:solidFill>
        </p:grpSpPr>
        <p:sp>
          <p:nvSpPr>
            <p:cNvPr id="34" name="Freeform 3">
              <a:extLst>
                <a:ext uri="{FF2B5EF4-FFF2-40B4-BE49-F238E27FC236}">
                  <a16:creationId xmlns:a16="http://schemas.microsoft.com/office/drawing/2014/main" id="{F3B8E050-5C38-85B1-8115-430ACCBF7738}"/>
                </a:ext>
              </a:extLst>
            </p:cNvPr>
            <p:cNvSpPr/>
            <p:nvPr/>
          </p:nvSpPr>
          <p:spPr>
            <a:xfrm>
              <a:off x="0" y="0"/>
              <a:ext cx="596967" cy="2709333"/>
            </a:xfrm>
            <a:custGeom>
              <a:avLst/>
              <a:gdLst/>
              <a:ahLst/>
              <a:cxnLst/>
              <a:rect l="l" t="t" r="r" b="b"/>
              <a:pathLst>
                <a:path w="596967" h="2709333">
                  <a:moveTo>
                    <a:pt x="0" y="0"/>
                  </a:moveTo>
                  <a:lnTo>
                    <a:pt x="596967" y="0"/>
                  </a:lnTo>
                  <a:lnTo>
                    <a:pt x="596967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</p:sp>
        <p:sp>
          <p:nvSpPr>
            <p:cNvPr id="35" name="TextBox 4">
              <a:extLst>
                <a:ext uri="{FF2B5EF4-FFF2-40B4-BE49-F238E27FC236}">
                  <a16:creationId xmlns:a16="http://schemas.microsoft.com/office/drawing/2014/main" id="{B1F9B907-FF19-69E7-8EB5-92928B372E4F}"/>
                </a:ext>
              </a:extLst>
            </p:cNvPr>
            <p:cNvSpPr txBox="1"/>
            <p:nvPr/>
          </p:nvSpPr>
          <p:spPr>
            <a:xfrm>
              <a:off x="0" y="-38100"/>
              <a:ext cx="596967" cy="27474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" name="Freeform 21">
            <a:extLst>
              <a:ext uri="{FF2B5EF4-FFF2-40B4-BE49-F238E27FC236}">
                <a16:creationId xmlns:a16="http://schemas.microsoft.com/office/drawing/2014/main" id="{8B34849B-27E5-AECC-5A12-49A9127B2094}"/>
              </a:ext>
            </a:extLst>
          </p:cNvPr>
          <p:cNvSpPr/>
          <p:nvPr/>
        </p:nvSpPr>
        <p:spPr>
          <a:xfrm>
            <a:off x="-38100" y="172433"/>
            <a:ext cx="1624651" cy="1405094"/>
          </a:xfrm>
          <a:custGeom>
            <a:avLst/>
            <a:gdLst/>
            <a:ahLst/>
            <a:cxnLst/>
            <a:rect l="l" t="t" r="r" b="b"/>
            <a:pathLst>
              <a:path w="2451097" h="2424741">
                <a:moveTo>
                  <a:pt x="0" y="0"/>
                </a:moveTo>
                <a:lnTo>
                  <a:pt x="2451096" y="0"/>
                </a:lnTo>
                <a:lnTo>
                  <a:pt x="2451096" y="2424741"/>
                </a:lnTo>
                <a:lnTo>
                  <a:pt x="0" y="242474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79491" y="1916231"/>
            <a:ext cx="1612445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nstantia" panose="02030602050306030303" pitchFamily="18" charset="0"/>
                <a:ea typeface="Cambria" panose="02040503050406030204" pitchFamily="18" charset="0"/>
                <a:cs typeface="Garet Bold"/>
                <a:sym typeface="Garet Bold"/>
              </a:rPr>
              <a:t>ОП Менеджмент туристичної індустрії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  <a:latin typeface="Constantia" panose="02030602050306030303" pitchFamily="18" charset="0"/>
              <a:ea typeface="Cambria" panose="02040503050406030204" pitchFamily="18" charset="0"/>
              <a:cs typeface="Garet Bold"/>
              <a:sym typeface="Garet Bold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200" b="1" u="sng" dirty="0">
                <a:latin typeface="Constantia" panose="02030602050306030303" pitchFamily="18" charset="0"/>
              </a:rPr>
              <a:t>ГЕР </a:t>
            </a:r>
            <a:r>
              <a:rPr lang="ru-RU" sz="3200" dirty="0">
                <a:latin typeface="Constantia" panose="02030602050306030303" pitchFamily="18" charset="0"/>
              </a:rPr>
              <a:t>оцінка за </a:t>
            </a:r>
            <a:r>
              <a:rPr lang="ru-RU" sz="3200" dirty="0" err="1">
                <a:latin typeface="Constantia" panose="02030602050306030303" pitchFamily="18" charset="0"/>
              </a:rPr>
              <a:t>критерієм</a:t>
            </a:r>
            <a:r>
              <a:rPr lang="ru-RU" sz="3200" dirty="0">
                <a:latin typeface="Constantia" panose="02030602050306030303" pitchFamily="18" charset="0"/>
              </a:rPr>
              <a:t>  2 </a:t>
            </a:r>
            <a:r>
              <a:rPr lang="ru-RU" sz="3200" b="1" u="sng" dirty="0">
                <a:latin typeface="Constantia" panose="02030602050306030303" pitchFamily="18" charset="0"/>
              </a:rPr>
              <a:t>Е: 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uk-UA" sz="3200" dirty="0">
                <a:latin typeface="Constantia" panose="02030602050306030303" pitchFamily="18" charset="0"/>
              </a:rPr>
              <a:t>дисципліни, які за тематичним наповненням, відповідають спеціальності Менеджмент та направлені на формування спеціальних компетентностей складають близько 30 % від кількості кредитів обов'язкового блоку. </a:t>
            </a:r>
          </a:p>
          <a:p>
            <a:pPr algn="just"/>
            <a:endParaRPr lang="uk-UA" sz="3200" dirty="0">
              <a:latin typeface="Constantia" panose="020306020503060303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3200" dirty="0">
                <a:latin typeface="Constantia" panose="02030602050306030303" pitchFamily="18" charset="0"/>
              </a:rPr>
              <a:t>За рішенням </a:t>
            </a:r>
            <a:r>
              <a:rPr lang="uk-UA" sz="3200" b="1" u="sng" dirty="0">
                <a:latin typeface="Constantia" panose="02030602050306030303" pitchFamily="18" charset="0"/>
              </a:rPr>
              <a:t>Національного агентства </a:t>
            </a:r>
            <a:r>
              <a:rPr lang="uk-UA" sz="3200" dirty="0">
                <a:latin typeface="Constantia" panose="02030602050306030303" pitchFamily="18" charset="0"/>
              </a:rPr>
              <a:t>оцінка за критерієм 2 </a:t>
            </a:r>
            <a:r>
              <a:rPr lang="uk-UA" sz="3200" b="1" u="sng" dirty="0">
                <a:latin typeface="Constantia" panose="02030602050306030303" pitchFamily="18" charset="0"/>
              </a:rPr>
              <a:t>В</a:t>
            </a:r>
            <a:r>
              <a:rPr lang="uk-UA" sz="3200" dirty="0">
                <a:latin typeface="Constantia" panose="02030602050306030303" pitchFamily="18" charset="0"/>
              </a:rPr>
              <a:t>.</a:t>
            </a:r>
          </a:p>
        </p:txBody>
      </p:sp>
      <p:pic>
        <p:nvPicPr>
          <p:cNvPr id="19" name="Рисунок 18" descr="Міносвіти збільшить фінансування ЧНУ на понад 22 мільйони » Новини  Чернівці: Інформаційний портал «Молодий буковинець»">
            <a:extLst>
              <a:ext uri="{FF2B5EF4-FFF2-40B4-BE49-F238E27FC236}">
                <a16:creationId xmlns:a16="http://schemas.microsoft.com/office/drawing/2014/main" id="{112BCBEB-0FFE-4BD0-AA41-64A4E9481637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29700"/>
            <a:ext cx="1743760" cy="1217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AutoShape 2" descr="Білий знак питання на зеленому Стоковий вектор ©pockygallery 1392892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1793626"/>
            <a:ext cx="1470532" cy="1470532"/>
          </a:xfrm>
        </p:spPr>
      </p:pic>
    </p:spTree>
    <p:extLst>
      <p:ext uri="{BB962C8B-B14F-4D97-AF65-F5344CB8AC3E}">
        <p14:creationId xmlns:p14="http://schemas.microsoft.com/office/powerpoint/2010/main" val="541935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8CDA6A-04F1-F12A-4F1D-AA2F498213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223" b="9724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1028700" y="9182801"/>
            <a:ext cx="9251315" cy="11036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2F5E9D-0AA2-250F-BB32-1B3F9FDE9A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2B3A5B"/>
              </a:clrFrom>
              <a:clrTo>
                <a:srgbClr val="2B3A5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4911995" y="9424910"/>
            <a:ext cx="11180518" cy="7717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8566EC-FBE8-C711-7AD3-D30FDE8AA6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 r="57389"/>
          <a:stretch/>
        </p:blipFill>
        <p:spPr bwMode="auto">
          <a:xfrm>
            <a:off x="954623" y="9514707"/>
            <a:ext cx="4125470" cy="7722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B457432-396A-6D0F-731A-B674ABA355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4" t="72470" r="61271"/>
          <a:stretch/>
        </p:blipFill>
        <p:spPr bwMode="auto">
          <a:xfrm>
            <a:off x="15316200" y="9457302"/>
            <a:ext cx="2971800" cy="8291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Image 27"/>
          <p:cNvPicPr/>
          <p:nvPr/>
        </p:nvPicPr>
        <p:blipFill rotWithShape="1">
          <a:blip r:embed="rId5" cstate="print"/>
          <a:srcRect l="-1055" t="-1716" r="56438" b="4174"/>
          <a:stretch/>
        </p:blipFill>
        <p:spPr bwMode="auto">
          <a:xfrm>
            <a:off x="15925800" y="200382"/>
            <a:ext cx="1115695" cy="116649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Надпись 3"/>
          <p:cNvSpPr txBox="1">
            <a:spLocks noChangeArrowheads="1"/>
          </p:cNvSpPr>
          <p:nvPr/>
        </p:nvSpPr>
        <p:spPr bwMode="auto">
          <a:xfrm>
            <a:off x="16802100" y="457200"/>
            <a:ext cx="1447800" cy="11271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</a:t>
            </a:r>
            <a:endParaRPr kumimoji="0" lang="uk-UA" altLang="uk-UA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 ЯКОСТІ ВИЩОЇ ОСВІТИ ЧНУ</a:t>
            </a: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3124200" y="228031"/>
            <a:ext cx="1257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76200" y="376166"/>
            <a:ext cx="309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dirty="0"/>
              <a:t>К</a:t>
            </a: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0" y="1622425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pSp>
        <p:nvGrpSpPr>
          <p:cNvPr id="33" name="Group 2">
            <a:extLst>
              <a:ext uri="{FF2B5EF4-FFF2-40B4-BE49-F238E27FC236}">
                <a16:creationId xmlns:a16="http://schemas.microsoft.com/office/drawing/2014/main" id="{3646F507-26CA-7042-6F65-1873EBAADCF0}"/>
              </a:ext>
            </a:extLst>
          </p:cNvPr>
          <p:cNvGrpSpPr/>
          <p:nvPr/>
        </p:nvGrpSpPr>
        <p:grpSpPr>
          <a:xfrm>
            <a:off x="0" y="200382"/>
            <a:ext cx="1645693" cy="10086618"/>
            <a:chOff x="0" y="0"/>
            <a:chExt cx="596967" cy="2709333"/>
          </a:xfrm>
          <a:solidFill>
            <a:srgbClr val="E5D5C1"/>
          </a:solidFill>
        </p:grpSpPr>
        <p:sp>
          <p:nvSpPr>
            <p:cNvPr id="34" name="Freeform 3">
              <a:extLst>
                <a:ext uri="{FF2B5EF4-FFF2-40B4-BE49-F238E27FC236}">
                  <a16:creationId xmlns:a16="http://schemas.microsoft.com/office/drawing/2014/main" id="{F3B8E050-5C38-85B1-8115-430ACCBF7738}"/>
                </a:ext>
              </a:extLst>
            </p:cNvPr>
            <p:cNvSpPr/>
            <p:nvPr/>
          </p:nvSpPr>
          <p:spPr>
            <a:xfrm>
              <a:off x="0" y="0"/>
              <a:ext cx="596967" cy="2709333"/>
            </a:xfrm>
            <a:custGeom>
              <a:avLst/>
              <a:gdLst/>
              <a:ahLst/>
              <a:cxnLst/>
              <a:rect l="l" t="t" r="r" b="b"/>
              <a:pathLst>
                <a:path w="596967" h="2709333">
                  <a:moveTo>
                    <a:pt x="0" y="0"/>
                  </a:moveTo>
                  <a:lnTo>
                    <a:pt x="596967" y="0"/>
                  </a:lnTo>
                  <a:lnTo>
                    <a:pt x="596967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</p:sp>
        <p:sp>
          <p:nvSpPr>
            <p:cNvPr id="35" name="TextBox 4">
              <a:extLst>
                <a:ext uri="{FF2B5EF4-FFF2-40B4-BE49-F238E27FC236}">
                  <a16:creationId xmlns:a16="http://schemas.microsoft.com/office/drawing/2014/main" id="{B1F9B907-FF19-69E7-8EB5-92928B372E4F}"/>
                </a:ext>
              </a:extLst>
            </p:cNvPr>
            <p:cNvSpPr txBox="1"/>
            <p:nvPr/>
          </p:nvSpPr>
          <p:spPr>
            <a:xfrm>
              <a:off x="0" y="-38100"/>
              <a:ext cx="596967" cy="27474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" name="Freeform 21">
            <a:extLst>
              <a:ext uri="{FF2B5EF4-FFF2-40B4-BE49-F238E27FC236}">
                <a16:creationId xmlns:a16="http://schemas.microsoft.com/office/drawing/2014/main" id="{8B34849B-27E5-AECC-5A12-49A9127B2094}"/>
              </a:ext>
            </a:extLst>
          </p:cNvPr>
          <p:cNvSpPr/>
          <p:nvPr/>
        </p:nvSpPr>
        <p:spPr>
          <a:xfrm>
            <a:off x="-38100" y="172433"/>
            <a:ext cx="1624651" cy="1405094"/>
          </a:xfrm>
          <a:custGeom>
            <a:avLst/>
            <a:gdLst/>
            <a:ahLst/>
            <a:cxnLst/>
            <a:rect l="l" t="t" r="r" b="b"/>
            <a:pathLst>
              <a:path w="2451097" h="2424741">
                <a:moveTo>
                  <a:pt x="0" y="0"/>
                </a:moveTo>
                <a:lnTo>
                  <a:pt x="2451096" y="0"/>
                </a:lnTo>
                <a:lnTo>
                  <a:pt x="2451096" y="2424741"/>
                </a:lnTo>
                <a:lnTo>
                  <a:pt x="0" y="242474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36" name="TextBox 25">
            <a:extLst>
              <a:ext uri="{FF2B5EF4-FFF2-40B4-BE49-F238E27FC236}">
                <a16:creationId xmlns:a16="http://schemas.microsoft.com/office/drawing/2014/main" id="{17772A68-B71B-F062-573F-0E6CE1823957}"/>
              </a:ext>
            </a:extLst>
          </p:cNvPr>
          <p:cNvSpPr txBox="1"/>
          <p:nvPr/>
        </p:nvSpPr>
        <p:spPr>
          <a:xfrm>
            <a:off x="1864408" y="23398"/>
            <a:ext cx="14061392" cy="10965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487"/>
              </a:lnSpc>
            </a:pPr>
            <a:r>
              <a:rPr lang="uk-UA" sz="54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  <a:ea typeface="Cambria" panose="02040503050406030204" pitchFamily="18" charset="0"/>
                <a:cs typeface="Garet Bold"/>
                <a:sym typeface="Garet Bold"/>
              </a:rPr>
              <a:t>1. </a:t>
            </a:r>
            <a:r>
              <a:rPr lang="uk-UA" sz="5400" b="1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  <a:ea typeface="Cambria" panose="02040503050406030204" pitchFamily="18" charset="0"/>
                <a:cs typeface="Garet Bold"/>
                <a:sym typeface="Garet Bold"/>
              </a:rPr>
              <a:t>Проєктування</a:t>
            </a:r>
            <a:r>
              <a:rPr lang="uk-UA" sz="54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  <a:ea typeface="Cambria" panose="02040503050406030204" pitchFamily="18" charset="0"/>
                <a:cs typeface="Garet Bold"/>
                <a:sym typeface="Garet Bold"/>
              </a:rPr>
              <a:t> освітньої програми</a:t>
            </a:r>
            <a:endParaRPr lang="en-US" sz="5400" b="1" dirty="0">
              <a:solidFill>
                <a:schemeClr val="accent2">
                  <a:lumMod val="50000"/>
                </a:schemeClr>
              </a:solidFill>
              <a:latin typeface="Constantia" panose="02030602050306030303" pitchFamily="18" charset="0"/>
              <a:ea typeface="Cambria" panose="02040503050406030204" pitchFamily="18" charset="0"/>
              <a:cs typeface="Garet Bold"/>
              <a:sym typeface="Garet Bold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32273" y="1141686"/>
            <a:ext cx="15621000" cy="1248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3200" dirty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Всі освітні програми отримали оцінку рівень </a:t>
            </a:r>
            <a:r>
              <a:rPr lang="uk-UA" sz="3200" b="1" dirty="0">
                <a:solidFill>
                  <a:srgbClr val="00B050"/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uk-UA" sz="3200" dirty="0">
                <a:solidFill>
                  <a:srgbClr val="00B050"/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200" dirty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цим критерієм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uk-UA" sz="3200" dirty="0">
              <a:effectLst/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 descr="У ЧНУ ім. Ю. Федьковича розпочалася реєстрація вступників: деталі | Новини">
            <a:extLst>
              <a:ext uri="{FF2B5EF4-FFF2-40B4-BE49-F238E27FC236}">
                <a16:creationId xmlns:a16="http://schemas.microsoft.com/office/drawing/2014/main" id="{A7DEBD69-FC14-48A2-8123-0F357AF3EEF3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019" y="9424910"/>
            <a:ext cx="1697712" cy="980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298973" y="2107274"/>
            <a:ext cx="15354300" cy="6993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uk-UA" sz="2400" dirty="0"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5000"/>
              </a:lnSpc>
              <a:spcAft>
                <a:spcPts val="0"/>
              </a:spcAft>
            </a:pPr>
            <a:r>
              <a:rPr lang="uk-UA" sz="3600" b="1" dirty="0">
                <a:solidFill>
                  <a:srgbClr val="00B050"/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Рекомендації:</a:t>
            </a:r>
          </a:p>
          <a:p>
            <a:pPr marL="457200" lvl="0" indent="-457200"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uk-UA" sz="3200" dirty="0">
                <a:latin typeface="Constantia" panose="02030602050306030303" pitchFamily="18" charset="0"/>
              </a:rPr>
              <a:t>Забезпечити відповідність опису </a:t>
            </a:r>
            <a:r>
              <a:rPr lang="uk-UA" sz="3200" b="1" i="1" dirty="0">
                <a:latin typeface="Constantia" panose="02030602050306030303" pitchFamily="18" charset="0"/>
              </a:rPr>
              <a:t>предметної області </a:t>
            </a:r>
            <a:r>
              <a:rPr lang="uk-UA" sz="3200" dirty="0">
                <a:latin typeface="Constantia" panose="02030602050306030303" pitchFamily="18" charset="0"/>
              </a:rPr>
              <a:t>спеціальності в профілі ОП Стандарту вищої освіти за спеціальністю.</a:t>
            </a:r>
          </a:p>
          <a:p>
            <a:pPr marL="457200" lvl="0" indent="-457200"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3200" dirty="0">
                <a:latin typeface="Constantia" panose="02030602050306030303" pitchFamily="18" charset="0"/>
              </a:rPr>
              <a:t>Внести </a:t>
            </a:r>
            <a:r>
              <a:rPr lang="ru-RU" sz="3200" dirty="0" err="1">
                <a:latin typeface="Constantia" panose="02030602050306030303" pitchFamily="18" charset="0"/>
              </a:rPr>
              <a:t>зміни</a:t>
            </a:r>
            <a:r>
              <a:rPr lang="ru-RU" sz="3200" dirty="0">
                <a:latin typeface="Constantia" panose="02030602050306030303" pitchFamily="18" charset="0"/>
              </a:rPr>
              <a:t> до </a:t>
            </a:r>
            <a:r>
              <a:rPr lang="ru-RU" sz="3200" dirty="0" err="1">
                <a:latin typeface="Constantia" panose="02030602050306030303" pitchFamily="18" charset="0"/>
              </a:rPr>
              <a:t>розділу</a:t>
            </a:r>
            <a:r>
              <a:rPr lang="ru-RU" sz="3200" dirty="0">
                <a:latin typeface="Constantia" panose="02030602050306030303" pitchFamily="18" charset="0"/>
              </a:rPr>
              <a:t> ОП “</a:t>
            </a:r>
            <a:r>
              <a:rPr lang="ru-RU" sz="3200" dirty="0" err="1">
                <a:latin typeface="Constantia" panose="02030602050306030303" pitchFamily="18" charset="0"/>
              </a:rPr>
              <a:t>Придатність</a:t>
            </a:r>
            <a:r>
              <a:rPr lang="ru-RU" sz="3200" dirty="0">
                <a:latin typeface="Constantia" panose="02030602050306030303" pitchFamily="18" charset="0"/>
              </a:rPr>
              <a:t> до </a:t>
            </a:r>
            <a:r>
              <a:rPr lang="ru-RU" sz="3200" dirty="0" err="1">
                <a:latin typeface="Constantia" panose="02030602050306030303" pitchFamily="18" charset="0"/>
              </a:rPr>
              <a:t>працевлаштування</a:t>
            </a:r>
            <a:r>
              <a:rPr lang="ru-RU" sz="3200" dirty="0">
                <a:latin typeface="Constantia" panose="02030602050306030303" pitchFamily="18" charset="0"/>
              </a:rPr>
              <a:t>” з метою </a:t>
            </a:r>
            <a:r>
              <a:rPr lang="ru-RU" sz="3200" dirty="0" err="1">
                <a:latin typeface="Constantia" panose="02030602050306030303" pitchFamily="18" charset="0"/>
              </a:rPr>
              <a:t>чіткого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визначення</a:t>
            </a:r>
            <a:r>
              <a:rPr lang="ru-RU" sz="3200" b="1" i="1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професій</a:t>
            </a:r>
            <a:r>
              <a:rPr lang="ru-RU" sz="3200" b="1" i="1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відповідно</a:t>
            </a:r>
            <a:r>
              <a:rPr lang="ru-RU" sz="3200" dirty="0">
                <a:latin typeface="Constantia" panose="02030602050306030303" pitchFamily="18" charset="0"/>
              </a:rPr>
              <a:t> до </a:t>
            </a:r>
            <a:r>
              <a:rPr lang="ru-RU" sz="3200" dirty="0" err="1">
                <a:latin typeface="Constantia" panose="02030602050306030303" pitchFamily="18" charset="0"/>
              </a:rPr>
              <a:t>Класифікатора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професій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України</a:t>
            </a:r>
            <a:r>
              <a:rPr lang="ru-RU" sz="3200" dirty="0">
                <a:latin typeface="Constantia" panose="02030602050306030303" pitchFamily="18" charset="0"/>
              </a:rPr>
              <a:t> (ДК 003:2010). </a:t>
            </a:r>
            <a:endParaRPr lang="uk-UA" sz="3200" dirty="0">
              <a:latin typeface="Constantia" panose="02030602050306030303" pitchFamily="18" charset="0"/>
            </a:endParaRPr>
          </a:p>
          <a:p>
            <a:pPr marL="457200" lvl="0" indent="-457200"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3200" dirty="0" err="1">
                <a:latin typeface="Constantia" panose="02030602050306030303" pitchFamily="18" charset="0"/>
              </a:rPr>
              <a:t>Оновити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b="1" i="1" dirty="0">
                <a:latin typeface="Constantia" panose="02030602050306030303" pitchFamily="18" charset="0"/>
              </a:rPr>
              <a:t>ОП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відповідно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b="1" i="1" dirty="0">
                <a:latin typeface="Constantia" panose="02030602050306030303" pitchFamily="18" charset="0"/>
              </a:rPr>
              <a:t>до </a:t>
            </a:r>
            <a:r>
              <a:rPr lang="ru-RU" sz="3200" b="1" i="1" dirty="0" err="1">
                <a:latin typeface="Constantia" panose="02030602050306030303" pitchFamily="18" charset="0"/>
              </a:rPr>
              <a:t>змін</a:t>
            </a:r>
            <a:r>
              <a:rPr lang="ru-RU" sz="3200" dirty="0">
                <a:latin typeface="Constantia" panose="02030602050306030303" pitchFamily="18" charset="0"/>
              </a:rPr>
              <a:t>, </a:t>
            </a:r>
            <a:r>
              <a:rPr lang="ru-RU" sz="3200" dirty="0" err="1">
                <a:latin typeface="Constantia" panose="02030602050306030303" pitchFamily="18" charset="0"/>
              </a:rPr>
              <a:t>внесених</a:t>
            </a:r>
            <a:r>
              <a:rPr lang="ru-RU" sz="3200" dirty="0">
                <a:latin typeface="Constantia" panose="02030602050306030303" pitchFamily="18" charset="0"/>
              </a:rPr>
              <a:t> до </a:t>
            </a:r>
            <a:r>
              <a:rPr lang="ru-RU" sz="3200" b="1" i="1" dirty="0">
                <a:latin typeface="Constantia" panose="02030602050306030303" pitchFamily="18" charset="0"/>
              </a:rPr>
              <a:t>Стандарту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вищої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освіти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спеціальності</a:t>
            </a:r>
            <a:r>
              <a:rPr lang="ru-RU" sz="3200" dirty="0">
                <a:latin typeface="Constantia" panose="02030602050306030303" pitchFamily="18" charset="0"/>
              </a:rPr>
              <a:t>.</a:t>
            </a:r>
            <a:endParaRPr lang="uk-UA" sz="3200" dirty="0">
              <a:latin typeface="Constantia" panose="02030602050306030303" pitchFamily="18" charset="0"/>
            </a:endParaRPr>
          </a:p>
          <a:p>
            <a:pPr marL="457200" lvl="0" indent="-457200"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uk-UA" sz="3200" dirty="0">
                <a:latin typeface="Constantia" panose="02030602050306030303" pitchFamily="18" charset="0"/>
              </a:rPr>
              <a:t>Посилити </a:t>
            </a:r>
            <a:r>
              <a:rPr lang="uk-UA" sz="3200" b="1" i="1" dirty="0">
                <a:latin typeface="Constantia" panose="02030602050306030303" pitchFamily="18" charset="0"/>
              </a:rPr>
              <a:t>унікальність</a:t>
            </a:r>
            <a:r>
              <a:rPr lang="uk-UA" sz="3200" dirty="0">
                <a:latin typeface="Constantia" panose="02030602050306030303" pitchFamily="18" charset="0"/>
              </a:rPr>
              <a:t> ОП, виділивши риси, які дозволять відрізнити її від інших подібних програм (формулювання унікальних СК та ПРН).</a:t>
            </a:r>
          </a:p>
          <a:p>
            <a:pPr marL="457200" lvl="0" indent="-457200"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uk-UA" sz="3200" dirty="0">
                <a:latin typeface="Constantia" panose="02030602050306030303" pitchFamily="18" charset="0"/>
              </a:rPr>
              <a:t>Врахувати особливості Професійного стандарту та розглянути можливість </a:t>
            </a:r>
            <a:r>
              <a:rPr lang="uk-UA" sz="3200" b="1" i="1" dirty="0">
                <a:latin typeface="Constantia" panose="02030602050306030303" pitchFamily="18" charset="0"/>
              </a:rPr>
              <a:t>присвоєння професійної кваліфікації</a:t>
            </a:r>
          </a:p>
        </p:txBody>
      </p:sp>
    </p:spTree>
    <p:extLst>
      <p:ext uri="{BB962C8B-B14F-4D97-AF65-F5344CB8AC3E}">
        <p14:creationId xmlns:p14="http://schemas.microsoft.com/office/powerpoint/2010/main" val="33941548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8CDA6A-04F1-F12A-4F1D-AA2F498213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223" b="9724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1028700" y="9182801"/>
            <a:ext cx="9251315" cy="11036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2F5E9D-0AA2-250F-BB32-1B3F9FDE9A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2B3A5B"/>
              </a:clrFrom>
              <a:clrTo>
                <a:srgbClr val="2B3A5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4911995" y="9424910"/>
            <a:ext cx="11180518" cy="7717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8566EC-FBE8-C711-7AD3-D30FDE8AA6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 r="57389"/>
          <a:stretch/>
        </p:blipFill>
        <p:spPr bwMode="auto">
          <a:xfrm>
            <a:off x="954623" y="9514707"/>
            <a:ext cx="4125470" cy="7722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B457432-396A-6D0F-731A-B674ABA355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4" t="72470" r="61271"/>
          <a:stretch/>
        </p:blipFill>
        <p:spPr bwMode="auto">
          <a:xfrm>
            <a:off x="15316200" y="9457302"/>
            <a:ext cx="2971800" cy="8291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Image 27"/>
          <p:cNvPicPr/>
          <p:nvPr/>
        </p:nvPicPr>
        <p:blipFill rotWithShape="1">
          <a:blip r:embed="rId5" cstate="print"/>
          <a:srcRect l="-1055" t="-1716" r="56438" b="4174"/>
          <a:stretch/>
        </p:blipFill>
        <p:spPr bwMode="auto">
          <a:xfrm>
            <a:off x="15925800" y="200382"/>
            <a:ext cx="1115695" cy="116649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Надпись 3"/>
          <p:cNvSpPr txBox="1">
            <a:spLocks noChangeArrowheads="1"/>
          </p:cNvSpPr>
          <p:nvPr/>
        </p:nvSpPr>
        <p:spPr bwMode="auto">
          <a:xfrm>
            <a:off x="16802100" y="457200"/>
            <a:ext cx="1447800" cy="11271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</a:t>
            </a:r>
            <a:endParaRPr kumimoji="0" lang="uk-UA" altLang="uk-UA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 ЯКОСТІ ВИЩОЇ ОСВІТИ ЧНУ</a:t>
            </a: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3124200" y="228031"/>
            <a:ext cx="1257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76200" y="376166"/>
            <a:ext cx="309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dirty="0"/>
              <a:t>К</a:t>
            </a: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0" y="1622425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pSp>
        <p:nvGrpSpPr>
          <p:cNvPr id="33" name="Group 2">
            <a:extLst>
              <a:ext uri="{FF2B5EF4-FFF2-40B4-BE49-F238E27FC236}">
                <a16:creationId xmlns:a16="http://schemas.microsoft.com/office/drawing/2014/main" id="{3646F507-26CA-7042-6F65-1873EBAADCF0}"/>
              </a:ext>
            </a:extLst>
          </p:cNvPr>
          <p:cNvGrpSpPr/>
          <p:nvPr/>
        </p:nvGrpSpPr>
        <p:grpSpPr>
          <a:xfrm>
            <a:off x="0" y="200382"/>
            <a:ext cx="1645693" cy="10086618"/>
            <a:chOff x="0" y="0"/>
            <a:chExt cx="596967" cy="2709333"/>
          </a:xfrm>
          <a:solidFill>
            <a:srgbClr val="E5D5C1"/>
          </a:solidFill>
        </p:grpSpPr>
        <p:sp>
          <p:nvSpPr>
            <p:cNvPr id="34" name="Freeform 3">
              <a:extLst>
                <a:ext uri="{FF2B5EF4-FFF2-40B4-BE49-F238E27FC236}">
                  <a16:creationId xmlns:a16="http://schemas.microsoft.com/office/drawing/2014/main" id="{F3B8E050-5C38-85B1-8115-430ACCBF7738}"/>
                </a:ext>
              </a:extLst>
            </p:cNvPr>
            <p:cNvSpPr/>
            <p:nvPr/>
          </p:nvSpPr>
          <p:spPr>
            <a:xfrm>
              <a:off x="0" y="0"/>
              <a:ext cx="596967" cy="2709333"/>
            </a:xfrm>
            <a:custGeom>
              <a:avLst/>
              <a:gdLst/>
              <a:ahLst/>
              <a:cxnLst/>
              <a:rect l="l" t="t" r="r" b="b"/>
              <a:pathLst>
                <a:path w="596967" h="2709333">
                  <a:moveTo>
                    <a:pt x="0" y="0"/>
                  </a:moveTo>
                  <a:lnTo>
                    <a:pt x="596967" y="0"/>
                  </a:lnTo>
                  <a:lnTo>
                    <a:pt x="596967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</p:sp>
        <p:sp>
          <p:nvSpPr>
            <p:cNvPr id="35" name="TextBox 4">
              <a:extLst>
                <a:ext uri="{FF2B5EF4-FFF2-40B4-BE49-F238E27FC236}">
                  <a16:creationId xmlns:a16="http://schemas.microsoft.com/office/drawing/2014/main" id="{B1F9B907-FF19-69E7-8EB5-92928B372E4F}"/>
                </a:ext>
              </a:extLst>
            </p:cNvPr>
            <p:cNvSpPr txBox="1"/>
            <p:nvPr/>
          </p:nvSpPr>
          <p:spPr>
            <a:xfrm>
              <a:off x="0" y="-38100"/>
              <a:ext cx="596967" cy="27474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" name="Freeform 21">
            <a:extLst>
              <a:ext uri="{FF2B5EF4-FFF2-40B4-BE49-F238E27FC236}">
                <a16:creationId xmlns:a16="http://schemas.microsoft.com/office/drawing/2014/main" id="{8B34849B-27E5-AECC-5A12-49A9127B2094}"/>
              </a:ext>
            </a:extLst>
          </p:cNvPr>
          <p:cNvSpPr/>
          <p:nvPr/>
        </p:nvSpPr>
        <p:spPr>
          <a:xfrm>
            <a:off x="-38100" y="172433"/>
            <a:ext cx="1624651" cy="1405094"/>
          </a:xfrm>
          <a:custGeom>
            <a:avLst/>
            <a:gdLst/>
            <a:ahLst/>
            <a:cxnLst/>
            <a:rect l="l" t="t" r="r" b="b"/>
            <a:pathLst>
              <a:path w="2451097" h="2424741">
                <a:moveTo>
                  <a:pt x="0" y="0"/>
                </a:moveTo>
                <a:lnTo>
                  <a:pt x="2451096" y="0"/>
                </a:lnTo>
                <a:lnTo>
                  <a:pt x="2451096" y="2424741"/>
                </a:lnTo>
                <a:lnTo>
                  <a:pt x="0" y="242474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01268" y="1428902"/>
            <a:ext cx="16124458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nstantia" panose="02030602050306030303" pitchFamily="18" charset="0"/>
                <a:ea typeface="Cambria" panose="02040503050406030204" pitchFamily="18" charset="0"/>
                <a:cs typeface="Garet Bold"/>
                <a:sym typeface="Garet Bold"/>
              </a:rPr>
              <a:t>ОП Фізична культура і спорт критерій 3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  <a:latin typeface="Constantia" panose="02030602050306030303" pitchFamily="18" charset="0"/>
              <a:ea typeface="Cambria" panose="02040503050406030204" pitchFamily="18" charset="0"/>
              <a:cs typeface="Garet Bold"/>
              <a:sym typeface="Garet Bold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3200" dirty="0">
                <a:latin typeface="Constantia" panose="02030602050306030303" pitchFamily="18" charset="0"/>
              </a:rPr>
              <a:t> </a:t>
            </a:r>
            <a:r>
              <a:rPr lang="uk-UA" sz="3200" b="1" dirty="0">
                <a:latin typeface="Constantia" panose="02030602050306030303" pitchFamily="18" charset="0"/>
              </a:rPr>
              <a:t>ЕГ</a:t>
            </a:r>
            <a:r>
              <a:rPr lang="uk-UA" sz="3200" dirty="0">
                <a:latin typeface="Constantia" panose="02030602050306030303" pitchFamily="18" charset="0"/>
              </a:rPr>
              <a:t> </a:t>
            </a:r>
            <a:r>
              <a:rPr lang="ru-RU" sz="3200" dirty="0">
                <a:latin typeface="Constantia" panose="02030602050306030303" pitchFamily="18" charset="0"/>
              </a:rPr>
              <a:t>оцінка за </a:t>
            </a:r>
            <a:r>
              <a:rPr lang="ru-RU" sz="3200" dirty="0" err="1">
                <a:latin typeface="Constantia" panose="02030602050306030303" pitchFamily="18" charset="0"/>
              </a:rPr>
              <a:t>критерієм</a:t>
            </a:r>
            <a:r>
              <a:rPr lang="ru-RU" sz="3200" dirty="0">
                <a:latin typeface="Constantia" panose="02030602050306030303" pitchFamily="18" charset="0"/>
              </a:rPr>
              <a:t>  3 (та 8) </a:t>
            </a:r>
            <a:r>
              <a:rPr lang="ru-RU" sz="3200" b="1" u="sng" dirty="0">
                <a:latin typeface="Constantia" panose="02030602050306030303" pitchFamily="18" charset="0"/>
              </a:rPr>
              <a:t>Е</a:t>
            </a:r>
            <a:r>
              <a:rPr lang="uk-UA" sz="3200" dirty="0">
                <a:latin typeface="Constantia" panose="02030602050306030303" pitchFamily="18" charset="0"/>
              </a:rPr>
              <a:t> : «</a:t>
            </a:r>
            <a:r>
              <a:rPr lang="ru-RU" sz="3200" dirty="0" err="1">
                <a:latin typeface="Constantia" panose="02030602050306030303" pitchFamily="18" charset="0"/>
              </a:rPr>
              <a:t>відсутність</a:t>
            </a:r>
            <a:r>
              <a:rPr lang="ru-RU" sz="3200" dirty="0">
                <a:latin typeface="Constantia" panose="02030602050306030303" pitchFamily="18" charset="0"/>
              </a:rPr>
              <a:t> у </a:t>
            </a:r>
            <a:r>
              <a:rPr lang="ru-RU" sz="3200" dirty="0" err="1">
                <a:latin typeface="Constantia" panose="02030602050306030303" pitchFamily="18" charset="0"/>
              </a:rPr>
              <a:t>відкритому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доступі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затверджених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програм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творчого</a:t>
            </a:r>
            <a:r>
              <a:rPr lang="ru-RU" sz="3200" dirty="0">
                <a:latin typeface="Constantia" panose="02030602050306030303" pitchFamily="18" charset="0"/>
              </a:rPr>
              <a:t> конкурсу, </a:t>
            </a:r>
            <a:r>
              <a:rPr lang="ru-RU" sz="3200" dirty="0" err="1">
                <a:latin typeface="Constantia" panose="02030602050306030303" pitchFamily="18" charset="0"/>
              </a:rPr>
              <a:t>що</a:t>
            </a:r>
            <a:r>
              <a:rPr lang="ru-RU" sz="3200" dirty="0">
                <a:latin typeface="Constantia" panose="02030602050306030303" pitchFamily="18" charset="0"/>
              </a:rPr>
              <a:t> є </a:t>
            </a:r>
            <a:r>
              <a:rPr lang="ru-RU" sz="3200" b="1" i="1" dirty="0" err="1">
                <a:latin typeface="Constantia" panose="02030602050306030303" pitchFamily="18" charset="0"/>
              </a:rPr>
              <a:t>порушенням</a:t>
            </a:r>
            <a:r>
              <a:rPr lang="ru-RU" sz="3200" b="1" i="1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вимог</a:t>
            </a:r>
            <a:r>
              <a:rPr lang="ru-RU" sz="3200" b="1" i="1" dirty="0">
                <a:latin typeface="Constantia" panose="02030602050306030303" pitchFamily="18" charset="0"/>
              </a:rPr>
              <a:t> Порядку </a:t>
            </a:r>
            <a:r>
              <a:rPr lang="ru-RU" sz="3200" b="1" i="1" dirty="0" err="1">
                <a:latin typeface="Constantia" panose="02030602050306030303" pitchFamily="18" charset="0"/>
              </a:rPr>
              <a:t>прийому</a:t>
            </a:r>
            <a:r>
              <a:rPr lang="ru-RU" sz="3200" b="1" i="1" dirty="0">
                <a:latin typeface="Constantia" panose="02030602050306030303" pitchFamily="18" charset="0"/>
              </a:rPr>
              <a:t> </a:t>
            </a:r>
            <a:r>
              <a:rPr lang="ru-RU" sz="3200" dirty="0">
                <a:latin typeface="Constantia" panose="02030602050306030303" pitchFamily="18" charset="0"/>
              </a:rPr>
              <a:t>на </a:t>
            </a:r>
            <a:r>
              <a:rPr lang="ru-RU" sz="3200" dirty="0" err="1">
                <a:latin typeface="Constantia" panose="02030602050306030303" pitchFamily="18" charset="0"/>
              </a:rPr>
              <a:t>навчання</a:t>
            </a:r>
            <a:r>
              <a:rPr lang="ru-RU" sz="3200" dirty="0">
                <a:latin typeface="Constantia" panose="02030602050306030303" pitchFamily="18" charset="0"/>
              </a:rPr>
              <a:t> для </a:t>
            </a:r>
            <a:r>
              <a:rPr lang="ru-RU" sz="3200" dirty="0" err="1">
                <a:latin typeface="Constantia" panose="02030602050306030303" pitchFamily="18" charset="0"/>
              </a:rPr>
              <a:t>здобуття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вищої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освіти</a:t>
            </a:r>
            <a:r>
              <a:rPr lang="ru-RU" sz="3200" dirty="0">
                <a:latin typeface="Constantia" panose="02030602050306030303" pitchFamily="18" charset="0"/>
              </a:rPr>
              <a:t>, </a:t>
            </a:r>
            <a:r>
              <a:rPr lang="ru-RU" sz="3200" dirty="0" err="1">
                <a:latin typeface="Constantia" panose="02030602050306030303" pitchFamily="18" charset="0"/>
              </a:rPr>
              <a:t>затвердженого</a:t>
            </a:r>
            <a:r>
              <a:rPr lang="ru-RU" sz="3200" dirty="0">
                <a:latin typeface="Constantia" panose="02030602050306030303" pitchFamily="18" charset="0"/>
              </a:rPr>
              <a:t> МОН. </a:t>
            </a:r>
            <a:r>
              <a:rPr lang="ru-RU" sz="3200" dirty="0" err="1">
                <a:latin typeface="Constantia" panose="02030602050306030303" pitchFamily="18" charset="0"/>
              </a:rPr>
              <a:t>Незважаючи</a:t>
            </a:r>
            <a:r>
              <a:rPr lang="ru-RU" sz="3200" dirty="0">
                <a:latin typeface="Constantia" panose="02030602050306030303" pitchFamily="18" charset="0"/>
              </a:rPr>
              <a:t> на </a:t>
            </a:r>
            <a:r>
              <a:rPr lang="ru-RU" sz="3200" dirty="0" err="1">
                <a:latin typeface="Constantia" panose="02030602050306030303" pitchFamily="18" charset="0"/>
              </a:rPr>
              <a:t>надання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програми</a:t>
            </a:r>
            <a:r>
              <a:rPr lang="ru-RU" sz="3200" dirty="0">
                <a:latin typeface="Constantia" panose="02030602050306030303" pitchFamily="18" charset="0"/>
              </a:rPr>
              <a:t> на запит ЕГ, факт </a:t>
            </a:r>
            <a:r>
              <a:rPr lang="ru-RU" sz="3200" dirty="0" err="1">
                <a:latin typeface="Constantia" panose="02030602050306030303" pitchFamily="18" charset="0"/>
              </a:rPr>
              <a:t>її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неоприлюднення</a:t>
            </a:r>
            <a:r>
              <a:rPr lang="ru-RU" sz="3200" dirty="0">
                <a:latin typeface="Constantia" panose="02030602050306030303" pitchFamily="18" charset="0"/>
              </a:rPr>
              <a:t> у </a:t>
            </a:r>
            <a:r>
              <a:rPr lang="ru-RU" sz="3200" dirty="0" err="1">
                <a:latin typeface="Constantia" panose="02030602050306030303" pitchFamily="18" charset="0"/>
              </a:rPr>
              <a:t>встановлений</a:t>
            </a:r>
            <a:r>
              <a:rPr lang="ru-RU" sz="3200" dirty="0">
                <a:latin typeface="Constantia" panose="02030602050306030303" pitchFamily="18" charset="0"/>
              </a:rPr>
              <a:t> строк </a:t>
            </a:r>
            <a:r>
              <a:rPr lang="ru-RU" sz="3200" dirty="0" err="1">
                <a:latin typeface="Constantia" panose="02030602050306030303" pitchFamily="18" charset="0"/>
              </a:rPr>
              <a:t>знижує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прозорість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вступної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кампанії</a:t>
            </a:r>
            <a:r>
              <a:rPr lang="ru-RU" sz="3200" dirty="0">
                <a:latin typeface="Constantia" panose="02030602050306030303" pitchFamily="18" charset="0"/>
              </a:rPr>
              <a:t>.»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200" b="1" dirty="0">
                <a:latin typeface="Constantia" panose="02030602050306030303" pitchFamily="18" charset="0"/>
              </a:rPr>
              <a:t>ГЕР </a:t>
            </a:r>
            <a:r>
              <a:rPr lang="ru-RU" sz="3200" dirty="0">
                <a:latin typeface="Constantia" panose="02030602050306030303" pitchFamily="18" charset="0"/>
              </a:rPr>
              <a:t>за </a:t>
            </a:r>
            <a:r>
              <a:rPr lang="ru-RU" sz="3200" dirty="0" err="1">
                <a:latin typeface="Constantia" panose="02030602050306030303" pitchFamily="18" charset="0"/>
              </a:rPr>
              <a:t>критерієм</a:t>
            </a:r>
            <a:r>
              <a:rPr lang="ru-RU" sz="3200" dirty="0">
                <a:latin typeface="Constantia" panose="02030602050306030303" pitchFamily="18" charset="0"/>
              </a:rPr>
              <a:t>  3 (та 8) </a:t>
            </a:r>
            <a:r>
              <a:rPr lang="ru-RU" sz="3200" b="1" u="sng" dirty="0">
                <a:latin typeface="Constantia" panose="02030602050306030303" pitchFamily="18" charset="0"/>
              </a:rPr>
              <a:t>Е</a:t>
            </a:r>
            <a:r>
              <a:rPr lang="uk-UA" sz="3200" dirty="0">
                <a:latin typeface="Constantia" panose="02030602050306030303" pitchFamily="18" charset="0"/>
              </a:rPr>
              <a:t> </a:t>
            </a:r>
            <a:r>
              <a:rPr lang="ru-RU" sz="3200" dirty="0">
                <a:latin typeface="Constantia" panose="02030602050306030303" pitchFamily="18" charset="0"/>
              </a:rPr>
              <a:t>: «</a:t>
            </a:r>
            <a:r>
              <a:rPr lang="ru-RU" sz="3200" dirty="0" err="1">
                <a:latin typeface="Constantia" panose="02030602050306030303" pitchFamily="18" charset="0"/>
              </a:rPr>
              <a:t>Аналіз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документів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наданих</a:t>
            </a:r>
            <a:r>
              <a:rPr lang="ru-RU" sz="3200" dirty="0">
                <a:latin typeface="Constantia" panose="02030602050306030303" pitchFamily="18" charset="0"/>
              </a:rPr>
              <a:t> ЗВО </a:t>
            </a:r>
            <a:r>
              <a:rPr lang="ru-RU" sz="3200" dirty="0" err="1">
                <a:latin typeface="Constantia" panose="02030602050306030303" pitchFamily="18" charset="0"/>
              </a:rPr>
              <a:t>підтверджує</a:t>
            </a:r>
            <a:r>
              <a:rPr lang="ru-RU" sz="3200" dirty="0">
                <a:latin typeface="Constantia" panose="02030602050306030303" pitchFamily="18" charset="0"/>
              </a:rPr>
              <a:t>, </a:t>
            </a:r>
            <a:r>
              <a:rPr lang="ru-RU" sz="3200" dirty="0" err="1">
                <a:latin typeface="Constantia" panose="02030602050306030303" pitchFamily="18" charset="0"/>
              </a:rPr>
              <a:t>що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програма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вступного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випробування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розміщена</a:t>
            </a:r>
            <a:r>
              <a:rPr lang="ru-RU" sz="3200" dirty="0">
                <a:latin typeface="Constantia" panose="02030602050306030303" pitchFamily="18" charset="0"/>
              </a:rPr>
              <a:t> на </a:t>
            </a:r>
            <a:r>
              <a:rPr lang="ru-RU" sz="3200" dirty="0" err="1">
                <a:latin typeface="Constantia" panose="02030602050306030303" pitchFamily="18" charset="0"/>
              </a:rPr>
              <a:t>сайті</a:t>
            </a:r>
            <a:r>
              <a:rPr lang="ru-RU" sz="3200" dirty="0">
                <a:latin typeface="Constantia" panose="02030602050306030303" pitchFamily="18" charset="0"/>
              </a:rPr>
              <a:t> ЗВО. Правила </a:t>
            </a:r>
            <a:r>
              <a:rPr lang="ru-RU" sz="3200" dirty="0" err="1">
                <a:latin typeface="Constantia" panose="02030602050306030303" pitchFamily="18" charset="0"/>
              </a:rPr>
              <a:t>прийому</a:t>
            </a:r>
            <a:r>
              <a:rPr lang="ru-RU" sz="3200" dirty="0">
                <a:latin typeface="Constantia" panose="02030602050306030303" pitchFamily="18" charset="0"/>
              </a:rPr>
              <a:t> до </a:t>
            </a:r>
            <a:r>
              <a:rPr lang="ru-RU" sz="3200" dirty="0" err="1">
                <a:latin typeface="Constantia" panose="02030602050306030303" pitchFamily="18" charset="0"/>
              </a:rPr>
              <a:t>Чернівецького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національного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університету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імені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Юрія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Федьковича</a:t>
            </a:r>
            <a:r>
              <a:rPr lang="ru-RU" sz="3200" dirty="0">
                <a:latin typeface="Constantia" panose="02030602050306030303" pitchFamily="18" charset="0"/>
              </a:rPr>
              <a:t> у 2025 </a:t>
            </a:r>
            <a:r>
              <a:rPr lang="ru-RU" sz="3200" dirty="0" err="1">
                <a:latin typeface="Constantia" panose="02030602050306030303" pitchFamily="18" charset="0"/>
              </a:rPr>
              <a:t>році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були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затверджені</a:t>
            </a:r>
            <a:r>
              <a:rPr lang="ru-RU" sz="3200" dirty="0">
                <a:latin typeface="Constantia" panose="02030602050306030303" pitchFamily="18" charset="0"/>
              </a:rPr>
              <a:t> 28 </a:t>
            </a:r>
            <a:r>
              <a:rPr lang="ru-RU" sz="3200" dirty="0" err="1">
                <a:latin typeface="Constantia" panose="02030602050306030303" pitchFamily="18" charset="0"/>
              </a:rPr>
              <a:t>березня</a:t>
            </a:r>
            <a:r>
              <a:rPr lang="ru-RU" sz="3200" dirty="0">
                <a:latin typeface="Constantia" panose="02030602050306030303" pitchFamily="18" charset="0"/>
              </a:rPr>
              <a:t> та </a:t>
            </a:r>
            <a:r>
              <a:rPr lang="ru-RU" sz="3200" dirty="0" err="1">
                <a:latin typeface="Constantia" panose="02030602050306030303" pitchFamily="18" charset="0"/>
              </a:rPr>
              <a:t>наступного</a:t>
            </a:r>
            <a:r>
              <a:rPr lang="ru-RU" sz="3200" dirty="0">
                <a:latin typeface="Constantia" panose="02030602050306030303" pitchFamily="18" charset="0"/>
              </a:rPr>
              <a:t> дня </a:t>
            </a:r>
            <a:r>
              <a:rPr lang="ru-RU" sz="3200" dirty="0" err="1">
                <a:latin typeface="Constantia" panose="02030602050306030303" pitchFamily="18" charset="0"/>
              </a:rPr>
              <a:t>оприлюднені</a:t>
            </a:r>
            <a:r>
              <a:rPr lang="ru-RU" sz="3200" dirty="0">
                <a:latin typeface="Constantia" panose="02030602050306030303" pitchFamily="18" charset="0"/>
              </a:rPr>
              <a:t> на </a:t>
            </a:r>
            <a:r>
              <a:rPr lang="ru-RU" sz="3200" dirty="0" err="1">
                <a:latin typeface="Constantia" panose="02030602050306030303" pitchFamily="18" charset="0"/>
              </a:rPr>
              <a:t>офіційному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сайті</a:t>
            </a:r>
            <a:r>
              <a:rPr lang="ru-RU" sz="3200" dirty="0">
                <a:latin typeface="Constantia" panose="02030602050306030303" pitchFamily="18" charset="0"/>
              </a:rPr>
              <a:t> ЗВО. </a:t>
            </a:r>
            <a:r>
              <a:rPr lang="ru-RU" sz="3200" dirty="0" err="1">
                <a:latin typeface="Constantia" panose="02030602050306030303" pitchFamily="18" charset="0"/>
              </a:rPr>
              <a:t>Затримка</a:t>
            </a:r>
            <a:r>
              <a:rPr lang="ru-RU" sz="3200" dirty="0">
                <a:latin typeface="Constantia" panose="02030602050306030303" pitchFamily="18" charset="0"/>
              </a:rPr>
              <a:t> в </a:t>
            </a:r>
            <a:r>
              <a:rPr lang="ru-RU" sz="3200" dirty="0" err="1">
                <a:latin typeface="Constantia" panose="02030602050306030303" pitchFamily="18" charset="0"/>
              </a:rPr>
              <a:t>оприлюдненні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програми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творчого</a:t>
            </a:r>
            <a:r>
              <a:rPr lang="ru-RU" sz="3200" dirty="0">
                <a:latin typeface="Constantia" panose="02030602050306030303" pitchFamily="18" charset="0"/>
              </a:rPr>
              <a:t> конкурсу </a:t>
            </a:r>
            <a:r>
              <a:rPr lang="ru-RU" sz="3200" dirty="0" err="1">
                <a:latin typeface="Constantia" panose="02030602050306030303" pitchFamily="18" charset="0"/>
              </a:rPr>
              <a:t>була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пов’язана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виключно</a:t>
            </a:r>
            <a:r>
              <a:rPr lang="ru-RU" sz="3200" dirty="0">
                <a:latin typeface="Constantia" panose="02030602050306030303" pitchFamily="18" charset="0"/>
              </a:rPr>
              <a:t> з </a:t>
            </a:r>
            <a:r>
              <a:rPr lang="ru-RU" sz="3200" dirty="0" err="1">
                <a:latin typeface="Constantia" panose="02030602050306030303" pitchFamily="18" charset="0"/>
              </a:rPr>
              <a:t>очікуванням</a:t>
            </a:r>
            <a:r>
              <a:rPr lang="ru-RU" sz="3200" dirty="0">
                <a:latin typeface="Constantia" panose="02030602050306030303" pitchFamily="18" charset="0"/>
              </a:rPr>
              <a:t> на </a:t>
            </a:r>
            <a:r>
              <a:rPr lang="ru-RU" sz="3200" dirty="0" err="1">
                <a:latin typeface="Constantia" panose="02030602050306030303" pitchFamily="18" charset="0"/>
              </a:rPr>
              <a:t>погодження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нової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назви</a:t>
            </a:r>
            <a:r>
              <a:rPr lang="ru-RU" sz="3200" dirty="0">
                <a:latin typeface="Constantia" panose="02030602050306030303" pitchFamily="18" charset="0"/>
              </a:rPr>
              <a:t> ОП </a:t>
            </a:r>
            <a:r>
              <a:rPr lang="ru-RU" sz="3200" dirty="0" err="1">
                <a:latin typeface="Constantia" panose="02030602050306030303" pitchFamily="18" charset="0"/>
              </a:rPr>
              <a:t>цієї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спеціальності</a:t>
            </a:r>
            <a:r>
              <a:rPr lang="ru-RU" sz="3200" dirty="0">
                <a:latin typeface="Constantia" panose="02030602050306030303" pitchFamily="18" charset="0"/>
              </a:rPr>
              <a:t> «</a:t>
            </a:r>
            <a:r>
              <a:rPr lang="ru-RU" sz="3200" dirty="0" err="1">
                <a:latin typeface="Constantia" panose="02030602050306030303" pitchFamily="18" charset="0"/>
              </a:rPr>
              <a:t>Фітнес</a:t>
            </a:r>
            <a:r>
              <a:rPr lang="ru-RU" sz="3200" dirty="0">
                <a:latin typeface="Constantia" panose="02030602050306030303" pitchFamily="18" charset="0"/>
              </a:rPr>
              <a:t> та </a:t>
            </a:r>
            <a:r>
              <a:rPr lang="ru-RU" sz="3200" dirty="0" err="1">
                <a:latin typeface="Constantia" panose="02030602050306030303" pitchFamily="18" charset="0"/>
              </a:rPr>
              <a:t>рекреація</a:t>
            </a:r>
            <a:r>
              <a:rPr lang="ru-RU" sz="3200" dirty="0">
                <a:latin typeface="Constantia" panose="02030602050306030303" pitchFamily="18" charset="0"/>
              </a:rPr>
              <a:t>» </a:t>
            </a:r>
            <a:r>
              <a:rPr lang="ru-RU" sz="3200" dirty="0" err="1">
                <a:latin typeface="Constantia" panose="02030602050306030303" pitchFamily="18" charset="0"/>
              </a:rPr>
              <a:t>від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Міністерства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освіти</a:t>
            </a:r>
            <a:r>
              <a:rPr lang="ru-RU" sz="3200" dirty="0">
                <a:latin typeface="Constantia" panose="02030602050306030303" pitchFamily="18" charset="0"/>
              </a:rPr>
              <a:t> і науки </a:t>
            </a:r>
            <a:r>
              <a:rPr lang="ru-RU" sz="3200" dirty="0" err="1">
                <a:latin typeface="Constantia" panose="02030602050306030303" pitchFamily="18" charset="0"/>
              </a:rPr>
              <a:t>України</a:t>
            </a:r>
            <a:r>
              <a:rPr lang="ru-RU" sz="3200" dirty="0">
                <a:latin typeface="Constantia" panose="02030602050306030303" pitchFamily="18" charset="0"/>
              </a:rPr>
              <a:t>.</a:t>
            </a:r>
            <a:endParaRPr lang="uk-UA" sz="3200" dirty="0">
              <a:latin typeface="Constantia" panose="020306020503060303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uk-UA" sz="2000" b="1" dirty="0">
              <a:latin typeface="Century" panose="02040604050505020304" pitchFamily="18" charset="0"/>
            </a:endParaRPr>
          </a:p>
        </p:txBody>
      </p:sp>
      <p:pic>
        <p:nvPicPr>
          <p:cNvPr id="19" name="Рисунок 18" descr="Міносвіти збільшить фінансування ЧНУ на понад 22 мільйони » Новини  Чернівці: Інформаційний портал «Молодий буковинець»">
            <a:extLst>
              <a:ext uri="{FF2B5EF4-FFF2-40B4-BE49-F238E27FC236}">
                <a16:creationId xmlns:a16="http://schemas.microsoft.com/office/drawing/2014/main" id="{112BCBEB-0FFE-4BD0-AA41-64A4E9481637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29700"/>
            <a:ext cx="1743760" cy="1217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AutoShape 2" descr="Білий знак питання на зеленому Стоковий вектор ©pockygallery 1392892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1793626"/>
            <a:ext cx="1470532" cy="1470532"/>
          </a:xfrm>
        </p:spPr>
      </p:pic>
    </p:spTree>
    <p:extLst>
      <p:ext uri="{BB962C8B-B14F-4D97-AF65-F5344CB8AC3E}">
        <p14:creationId xmlns:p14="http://schemas.microsoft.com/office/powerpoint/2010/main" val="30778753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8CDA6A-04F1-F12A-4F1D-AA2F498213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223" b="9724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1028700" y="9182801"/>
            <a:ext cx="9251315" cy="11036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2F5E9D-0AA2-250F-BB32-1B3F9FDE9A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2B3A5B"/>
              </a:clrFrom>
              <a:clrTo>
                <a:srgbClr val="2B3A5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4911995" y="9424910"/>
            <a:ext cx="11180518" cy="7717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8566EC-FBE8-C711-7AD3-D30FDE8AA6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 r="57389"/>
          <a:stretch/>
        </p:blipFill>
        <p:spPr bwMode="auto">
          <a:xfrm>
            <a:off x="954623" y="9514707"/>
            <a:ext cx="4125470" cy="7722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B457432-396A-6D0F-731A-B674ABA3559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4" t="72470" r="61271"/>
          <a:stretch/>
        </p:blipFill>
        <p:spPr bwMode="auto">
          <a:xfrm>
            <a:off x="15316200" y="9457302"/>
            <a:ext cx="2971800" cy="8291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Image 27"/>
          <p:cNvPicPr/>
          <p:nvPr/>
        </p:nvPicPr>
        <p:blipFill rotWithShape="1">
          <a:blip r:embed="rId6" cstate="print"/>
          <a:srcRect l="-1055" t="-1716" r="56438" b="4174"/>
          <a:stretch/>
        </p:blipFill>
        <p:spPr bwMode="auto">
          <a:xfrm>
            <a:off x="15925800" y="200382"/>
            <a:ext cx="1115695" cy="116649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Надпись 3"/>
          <p:cNvSpPr txBox="1">
            <a:spLocks noChangeArrowheads="1"/>
          </p:cNvSpPr>
          <p:nvPr/>
        </p:nvSpPr>
        <p:spPr bwMode="auto">
          <a:xfrm>
            <a:off x="16802100" y="457200"/>
            <a:ext cx="1447800" cy="11271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</a:t>
            </a:r>
            <a:endParaRPr kumimoji="0" lang="uk-UA" altLang="uk-UA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 ЯКОСТІ ВИЩОЇ ОСВІТИ ЧНУ</a:t>
            </a: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3124200" y="228031"/>
            <a:ext cx="1257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76200" y="376166"/>
            <a:ext cx="309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dirty="0"/>
              <a:t>К</a:t>
            </a: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0" y="1622425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pSp>
        <p:nvGrpSpPr>
          <p:cNvPr id="33" name="Group 2">
            <a:extLst>
              <a:ext uri="{FF2B5EF4-FFF2-40B4-BE49-F238E27FC236}">
                <a16:creationId xmlns:a16="http://schemas.microsoft.com/office/drawing/2014/main" id="{3646F507-26CA-7042-6F65-1873EBAADCF0}"/>
              </a:ext>
            </a:extLst>
          </p:cNvPr>
          <p:cNvGrpSpPr/>
          <p:nvPr/>
        </p:nvGrpSpPr>
        <p:grpSpPr>
          <a:xfrm>
            <a:off x="0" y="200382"/>
            <a:ext cx="1645693" cy="10086618"/>
            <a:chOff x="0" y="0"/>
            <a:chExt cx="596967" cy="2709333"/>
          </a:xfrm>
          <a:solidFill>
            <a:srgbClr val="E5D5C1"/>
          </a:solidFill>
        </p:grpSpPr>
        <p:sp>
          <p:nvSpPr>
            <p:cNvPr id="34" name="Freeform 3">
              <a:extLst>
                <a:ext uri="{FF2B5EF4-FFF2-40B4-BE49-F238E27FC236}">
                  <a16:creationId xmlns:a16="http://schemas.microsoft.com/office/drawing/2014/main" id="{F3B8E050-5C38-85B1-8115-430ACCBF7738}"/>
                </a:ext>
              </a:extLst>
            </p:cNvPr>
            <p:cNvSpPr/>
            <p:nvPr/>
          </p:nvSpPr>
          <p:spPr>
            <a:xfrm>
              <a:off x="0" y="0"/>
              <a:ext cx="596967" cy="2709333"/>
            </a:xfrm>
            <a:custGeom>
              <a:avLst/>
              <a:gdLst/>
              <a:ahLst/>
              <a:cxnLst/>
              <a:rect l="l" t="t" r="r" b="b"/>
              <a:pathLst>
                <a:path w="596967" h="2709333">
                  <a:moveTo>
                    <a:pt x="0" y="0"/>
                  </a:moveTo>
                  <a:lnTo>
                    <a:pt x="596967" y="0"/>
                  </a:lnTo>
                  <a:lnTo>
                    <a:pt x="596967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</p:sp>
        <p:sp>
          <p:nvSpPr>
            <p:cNvPr id="35" name="TextBox 4">
              <a:extLst>
                <a:ext uri="{FF2B5EF4-FFF2-40B4-BE49-F238E27FC236}">
                  <a16:creationId xmlns:a16="http://schemas.microsoft.com/office/drawing/2014/main" id="{B1F9B907-FF19-69E7-8EB5-92928B372E4F}"/>
                </a:ext>
              </a:extLst>
            </p:cNvPr>
            <p:cNvSpPr txBox="1"/>
            <p:nvPr/>
          </p:nvSpPr>
          <p:spPr>
            <a:xfrm>
              <a:off x="0" y="-38100"/>
              <a:ext cx="596967" cy="27474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" name="Freeform 21">
            <a:extLst>
              <a:ext uri="{FF2B5EF4-FFF2-40B4-BE49-F238E27FC236}">
                <a16:creationId xmlns:a16="http://schemas.microsoft.com/office/drawing/2014/main" id="{8B34849B-27E5-AECC-5A12-49A9127B2094}"/>
              </a:ext>
            </a:extLst>
          </p:cNvPr>
          <p:cNvSpPr/>
          <p:nvPr/>
        </p:nvSpPr>
        <p:spPr>
          <a:xfrm>
            <a:off x="-38100" y="172433"/>
            <a:ext cx="1624651" cy="1405094"/>
          </a:xfrm>
          <a:custGeom>
            <a:avLst/>
            <a:gdLst/>
            <a:ahLst/>
            <a:cxnLst/>
            <a:rect l="l" t="t" r="r" b="b"/>
            <a:pathLst>
              <a:path w="2451097" h="2424741">
                <a:moveTo>
                  <a:pt x="0" y="0"/>
                </a:moveTo>
                <a:lnTo>
                  <a:pt x="2451096" y="0"/>
                </a:lnTo>
                <a:lnTo>
                  <a:pt x="2451096" y="2424741"/>
                </a:lnTo>
                <a:lnTo>
                  <a:pt x="0" y="242474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36" name="TextBox 25">
            <a:extLst>
              <a:ext uri="{FF2B5EF4-FFF2-40B4-BE49-F238E27FC236}">
                <a16:creationId xmlns:a16="http://schemas.microsoft.com/office/drawing/2014/main" id="{17772A68-B71B-F062-573F-0E6CE1823957}"/>
              </a:ext>
            </a:extLst>
          </p:cNvPr>
          <p:cNvSpPr txBox="1"/>
          <p:nvPr/>
        </p:nvSpPr>
        <p:spPr>
          <a:xfrm>
            <a:off x="2127463" y="143811"/>
            <a:ext cx="13781404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4400" b="1" dirty="0">
                <a:latin typeface="Constantia" panose="02030602050306030303" pitchFamily="18" charset="0"/>
                <a:ea typeface="Cambria" panose="02040503050406030204" pitchFamily="18" charset="0"/>
                <a:cs typeface="Garet Bold"/>
                <a:sym typeface="Garet Bold"/>
              </a:rPr>
              <a:t>Результати акредитацій за рік</a:t>
            </a:r>
          </a:p>
          <a:p>
            <a:pPr algn="ctr"/>
            <a:r>
              <a:rPr lang="uk-UA" sz="44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  <a:ea typeface="Cambria" panose="02040503050406030204" pitchFamily="18" charset="0"/>
                <a:cs typeface="Garet Bold"/>
                <a:sym typeface="Garet Bold"/>
              </a:rPr>
              <a:t>Чернівецький національний університет</a:t>
            </a:r>
          </a:p>
          <a:p>
            <a:pPr algn="ctr"/>
            <a:r>
              <a:rPr lang="uk-UA" sz="44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  <a:ea typeface="Cambria" panose="02040503050406030204" pitchFamily="18" charset="0"/>
                <a:cs typeface="Garet Bold"/>
                <a:sym typeface="Garet Bold"/>
              </a:rPr>
              <a:t>ім. Ю. Федьковича </a:t>
            </a:r>
            <a:endParaRPr lang="en-US" sz="4400" b="1" dirty="0">
              <a:solidFill>
                <a:schemeClr val="accent2">
                  <a:lumMod val="50000"/>
                </a:schemeClr>
              </a:solidFill>
              <a:latin typeface="Constantia" panose="02030602050306030303" pitchFamily="18" charset="0"/>
              <a:ea typeface="Cambria" panose="02040503050406030204" pitchFamily="18" charset="0"/>
              <a:cs typeface="Garet Bold"/>
              <a:sym typeface="Garet Bold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15796" y="2191332"/>
            <a:ext cx="16192500" cy="3857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uk-UA" sz="3200" dirty="0">
                <a:latin typeface="Constantia" panose="02030602050306030303" pitchFamily="18" charset="0"/>
              </a:rPr>
              <a:t>Станом на 23.06.2025р. повну процедуру акредитації проходила 31 освітня програма, з них 10 першого (бакалаврського) рівня, 16 - другого (магістерського) рівня,  5 -  третього рівня вищої освіти. На розгляд </a:t>
            </a:r>
            <a:r>
              <a:rPr lang="en-US" sz="3200" dirty="0">
                <a:latin typeface="Constantia" panose="02030602050306030303" pitchFamily="18" charset="0"/>
              </a:rPr>
              <a:t>NAQA </a:t>
            </a:r>
            <a:r>
              <a:rPr lang="uk-UA" sz="3200" dirty="0">
                <a:latin typeface="Constantia" panose="02030602050306030303" pitchFamily="18" charset="0"/>
              </a:rPr>
              <a:t>винесено 4 ОП.</a:t>
            </a:r>
            <a:endParaRPr lang="uk-UA" sz="3200" b="1" u="sng" dirty="0">
              <a:latin typeface="Constantia" panose="02030602050306030303" pitchFamily="18" charset="0"/>
            </a:endParaRPr>
          </a:p>
          <a:p>
            <a:pPr marL="457200" indent="-45720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uk-UA" sz="3200" b="1" u="sng" dirty="0">
                <a:latin typeface="Constantia" panose="02030602050306030303" pitchFamily="18" charset="0"/>
              </a:rPr>
              <a:t>За результатами завершення процедури (27 ОП):</a:t>
            </a:r>
          </a:p>
          <a:p>
            <a:pPr marL="457200" indent="-4572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uk-UA" sz="3200" dirty="0">
                <a:latin typeface="Constantia" panose="02030602050306030303" pitchFamily="18" charset="0"/>
              </a:rPr>
              <a:t>Акредитація – 22 ОП</a:t>
            </a:r>
          </a:p>
          <a:p>
            <a:pPr marL="457200" indent="-4572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uk-UA" sz="3200" dirty="0">
                <a:latin typeface="Constantia" panose="02030602050306030303" pitchFamily="18" charset="0"/>
              </a:rPr>
              <a:t>Умовна акредитація – 5 ОП</a:t>
            </a:r>
          </a:p>
          <a:p>
            <a:pPr marL="457200" indent="-45720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uk-UA" sz="3200" b="1" dirty="0">
              <a:latin typeface="Constantia" panose="02030602050306030303" pitchFamily="18" charset="0"/>
            </a:endParaRPr>
          </a:p>
        </p:txBody>
      </p:sp>
      <p:pic>
        <p:nvPicPr>
          <p:cNvPr id="18" name="Рисунок 17" descr="У ЧНУ ім. Ю. Федьковича розпочалася реєстрація вступників: деталі | Новини">
            <a:extLst>
              <a:ext uri="{FF2B5EF4-FFF2-40B4-BE49-F238E27FC236}">
                <a16:creationId xmlns:a16="http://schemas.microsoft.com/office/drawing/2014/main" id="{A7DEBD69-FC14-48A2-8123-0F357AF3EEF3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307" y="8907077"/>
            <a:ext cx="1983103" cy="1437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2013714113"/>
              </p:ext>
            </p:extLst>
          </p:nvPr>
        </p:nvGraphicFramePr>
        <p:xfrm>
          <a:off x="11201400" y="4743374"/>
          <a:ext cx="6790057" cy="3921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3463304" y="6756911"/>
            <a:ext cx="3233578" cy="17173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uk-UA" sz="9600" b="1" u="sng" dirty="0">
                <a:latin typeface="Constantia" panose="02030602050306030303" pitchFamily="18" charset="0"/>
              </a:rPr>
              <a:t>81,5%</a:t>
            </a:r>
          </a:p>
        </p:txBody>
      </p:sp>
    </p:spTree>
    <p:extLst>
      <p:ext uri="{BB962C8B-B14F-4D97-AF65-F5344CB8AC3E}">
        <p14:creationId xmlns:p14="http://schemas.microsoft.com/office/powerpoint/2010/main" val="41526578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8CDA6A-04F1-F12A-4F1D-AA2F498213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223" b="9724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1028700" y="9182801"/>
            <a:ext cx="9251315" cy="11036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2F5E9D-0AA2-250F-BB32-1B3F9FDE9A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2B3A5B"/>
              </a:clrFrom>
              <a:clrTo>
                <a:srgbClr val="2B3A5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4911995" y="9424910"/>
            <a:ext cx="11180518" cy="7717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8566EC-FBE8-C711-7AD3-D30FDE8AA6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 r="57389"/>
          <a:stretch/>
        </p:blipFill>
        <p:spPr bwMode="auto">
          <a:xfrm>
            <a:off x="954623" y="9514707"/>
            <a:ext cx="4125470" cy="7722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B457432-396A-6D0F-731A-B674ABA3559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4" t="72470" r="61271"/>
          <a:stretch/>
        </p:blipFill>
        <p:spPr bwMode="auto">
          <a:xfrm>
            <a:off x="15316200" y="9457302"/>
            <a:ext cx="2971800" cy="8291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Image 27"/>
          <p:cNvPicPr/>
          <p:nvPr/>
        </p:nvPicPr>
        <p:blipFill rotWithShape="1">
          <a:blip r:embed="rId6" cstate="print"/>
          <a:srcRect l="-1055" t="-1716" r="56438" b="4174"/>
          <a:stretch/>
        </p:blipFill>
        <p:spPr bwMode="auto">
          <a:xfrm>
            <a:off x="15925800" y="200382"/>
            <a:ext cx="1115695" cy="116649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Надпись 3"/>
          <p:cNvSpPr txBox="1">
            <a:spLocks noChangeArrowheads="1"/>
          </p:cNvSpPr>
          <p:nvPr/>
        </p:nvSpPr>
        <p:spPr bwMode="auto">
          <a:xfrm>
            <a:off x="16802100" y="457200"/>
            <a:ext cx="1447800" cy="11271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</a:t>
            </a:r>
            <a:endParaRPr kumimoji="0" lang="uk-UA" altLang="uk-UA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 ЯКОСТІ ВИЩОЇ ОСВІТИ ЧНУ</a:t>
            </a: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3124200" y="228031"/>
            <a:ext cx="1257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76200" y="376166"/>
            <a:ext cx="309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dirty="0"/>
              <a:t>К</a:t>
            </a: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0" y="1622425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pSp>
        <p:nvGrpSpPr>
          <p:cNvPr id="33" name="Group 2">
            <a:extLst>
              <a:ext uri="{FF2B5EF4-FFF2-40B4-BE49-F238E27FC236}">
                <a16:creationId xmlns:a16="http://schemas.microsoft.com/office/drawing/2014/main" id="{3646F507-26CA-7042-6F65-1873EBAADCF0}"/>
              </a:ext>
            </a:extLst>
          </p:cNvPr>
          <p:cNvGrpSpPr/>
          <p:nvPr/>
        </p:nvGrpSpPr>
        <p:grpSpPr>
          <a:xfrm>
            <a:off x="0" y="200382"/>
            <a:ext cx="1645693" cy="10086618"/>
            <a:chOff x="0" y="0"/>
            <a:chExt cx="596967" cy="2709333"/>
          </a:xfrm>
          <a:solidFill>
            <a:srgbClr val="E5D5C1"/>
          </a:solidFill>
        </p:grpSpPr>
        <p:sp>
          <p:nvSpPr>
            <p:cNvPr id="34" name="Freeform 3">
              <a:extLst>
                <a:ext uri="{FF2B5EF4-FFF2-40B4-BE49-F238E27FC236}">
                  <a16:creationId xmlns:a16="http://schemas.microsoft.com/office/drawing/2014/main" id="{F3B8E050-5C38-85B1-8115-430ACCBF7738}"/>
                </a:ext>
              </a:extLst>
            </p:cNvPr>
            <p:cNvSpPr/>
            <p:nvPr/>
          </p:nvSpPr>
          <p:spPr>
            <a:xfrm>
              <a:off x="0" y="0"/>
              <a:ext cx="596967" cy="2709333"/>
            </a:xfrm>
            <a:custGeom>
              <a:avLst/>
              <a:gdLst/>
              <a:ahLst/>
              <a:cxnLst/>
              <a:rect l="l" t="t" r="r" b="b"/>
              <a:pathLst>
                <a:path w="596967" h="2709333">
                  <a:moveTo>
                    <a:pt x="0" y="0"/>
                  </a:moveTo>
                  <a:lnTo>
                    <a:pt x="596967" y="0"/>
                  </a:lnTo>
                  <a:lnTo>
                    <a:pt x="596967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</p:sp>
        <p:sp>
          <p:nvSpPr>
            <p:cNvPr id="35" name="TextBox 4">
              <a:extLst>
                <a:ext uri="{FF2B5EF4-FFF2-40B4-BE49-F238E27FC236}">
                  <a16:creationId xmlns:a16="http://schemas.microsoft.com/office/drawing/2014/main" id="{B1F9B907-FF19-69E7-8EB5-92928B372E4F}"/>
                </a:ext>
              </a:extLst>
            </p:cNvPr>
            <p:cNvSpPr txBox="1"/>
            <p:nvPr/>
          </p:nvSpPr>
          <p:spPr>
            <a:xfrm>
              <a:off x="0" y="-38100"/>
              <a:ext cx="596967" cy="27474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" name="Freeform 21">
            <a:extLst>
              <a:ext uri="{FF2B5EF4-FFF2-40B4-BE49-F238E27FC236}">
                <a16:creationId xmlns:a16="http://schemas.microsoft.com/office/drawing/2014/main" id="{8B34849B-27E5-AECC-5A12-49A9127B2094}"/>
              </a:ext>
            </a:extLst>
          </p:cNvPr>
          <p:cNvSpPr/>
          <p:nvPr/>
        </p:nvSpPr>
        <p:spPr>
          <a:xfrm>
            <a:off x="-38100" y="172433"/>
            <a:ext cx="1624651" cy="1405094"/>
          </a:xfrm>
          <a:custGeom>
            <a:avLst/>
            <a:gdLst/>
            <a:ahLst/>
            <a:cxnLst/>
            <a:rect l="l" t="t" r="r" b="b"/>
            <a:pathLst>
              <a:path w="2451097" h="2424741">
                <a:moveTo>
                  <a:pt x="0" y="0"/>
                </a:moveTo>
                <a:lnTo>
                  <a:pt x="2451096" y="0"/>
                </a:lnTo>
                <a:lnTo>
                  <a:pt x="2451096" y="2424741"/>
                </a:lnTo>
                <a:lnTo>
                  <a:pt x="0" y="242474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36" name="TextBox 25">
            <a:extLst>
              <a:ext uri="{FF2B5EF4-FFF2-40B4-BE49-F238E27FC236}">
                <a16:creationId xmlns:a16="http://schemas.microsoft.com/office/drawing/2014/main" id="{17772A68-B71B-F062-573F-0E6CE1823957}"/>
              </a:ext>
            </a:extLst>
          </p:cNvPr>
          <p:cNvSpPr txBox="1"/>
          <p:nvPr/>
        </p:nvSpPr>
        <p:spPr>
          <a:xfrm>
            <a:off x="2028121" y="228031"/>
            <a:ext cx="13781404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52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  <a:ea typeface="Cambria" panose="02040503050406030204" pitchFamily="18" charset="0"/>
                <a:cs typeface="Garet Bold"/>
                <a:sym typeface="Garet Bold"/>
              </a:rPr>
              <a:t>Київський національний університет </a:t>
            </a:r>
          </a:p>
          <a:p>
            <a:pPr algn="ctr"/>
            <a:r>
              <a:rPr lang="uk-UA" sz="52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  <a:ea typeface="Cambria" panose="02040503050406030204" pitchFamily="18" charset="0"/>
                <a:cs typeface="Garet Bold"/>
                <a:sym typeface="Garet Bold"/>
              </a:rPr>
              <a:t>ім. Т. Шевченка</a:t>
            </a:r>
            <a:endParaRPr lang="en-US" sz="5200" b="1" dirty="0">
              <a:solidFill>
                <a:schemeClr val="accent2">
                  <a:lumMod val="50000"/>
                </a:schemeClr>
              </a:solidFill>
              <a:latin typeface="Constantia" panose="02030602050306030303" pitchFamily="18" charset="0"/>
              <a:ea typeface="Cambria" panose="02040503050406030204" pitchFamily="18" charset="0"/>
              <a:cs typeface="Garet Bold"/>
              <a:sym typeface="Garet Bold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71093" y="1598694"/>
            <a:ext cx="16192500" cy="442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uk-UA" sz="3200" dirty="0"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uk-UA" sz="3200" dirty="0">
                <a:latin typeface="Constantia" panose="02030602050306030303" pitchFamily="18" charset="0"/>
              </a:rPr>
              <a:t>Станом на 23.06.2025р. повну процедуру акредитації проходило 15 освітніх програм, з них 9 першого (бакалаврського) рівня, 6 - другого (магістерського) рівня. На розгляд </a:t>
            </a:r>
            <a:r>
              <a:rPr lang="en-US" sz="3200" dirty="0">
                <a:latin typeface="Constantia" panose="02030602050306030303" pitchFamily="18" charset="0"/>
              </a:rPr>
              <a:t>NAQA </a:t>
            </a:r>
            <a:r>
              <a:rPr lang="uk-UA" sz="3200" dirty="0">
                <a:latin typeface="Constantia" panose="02030602050306030303" pitchFamily="18" charset="0"/>
              </a:rPr>
              <a:t>винесено 1 ОП, 4 ОП повернуто на розгляд ГЕР.</a:t>
            </a:r>
            <a:endParaRPr lang="uk-UA" sz="3200" b="1" u="sng" dirty="0">
              <a:latin typeface="Constantia" panose="02030602050306030303" pitchFamily="18" charset="0"/>
            </a:endParaRPr>
          </a:p>
          <a:p>
            <a:pPr marL="457200" indent="-45720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uk-UA" sz="3200" b="1" u="sng" dirty="0">
                <a:latin typeface="Constantia" panose="02030602050306030303" pitchFamily="18" charset="0"/>
              </a:rPr>
              <a:t>За результатами завершення процедури (11 ОП):</a:t>
            </a:r>
          </a:p>
          <a:p>
            <a:pPr marL="457200" indent="-4572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uk-UA" sz="3200" dirty="0">
                <a:latin typeface="Constantia" panose="02030602050306030303" pitchFamily="18" charset="0"/>
              </a:rPr>
              <a:t>Акредитація – 9 ОП</a:t>
            </a:r>
          </a:p>
          <a:p>
            <a:pPr marL="457200" indent="-4572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uk-UA" sz="3200" dirty="0">
                <a:latin typeface="Constantia" panose="02030602050306030303" pitchFamily="18" charset="0"/>
              </a:rPr>
              <a:t>Умовна акредитація – 2 ОП (6 критерій).</a:t>
            </a:r>
          </a:p>
          <a:p>
            <a:pPr marL="457200" indent="-45720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uk-UA" sz="3200" b="1" dirty="0">
              <a:latin typeface="Constantia" panose="02030602050306030303" pitchFamily="18" charset="0"/>
            </a:endParaRPr>
          </a:p>
        </p:txBody>
      </p:sp>
      <p:pic>
        <p:nvPicPr>
          <p:cNvPr id="18" name="Рисунок 17" descr="У ЧНУ ім. Ю. Федьковича розпочалася реєстрація вступників: деталі | Новини">
            <a:extLst>
              <a:ext uri="{FF2B5EF4-FFF2-40B4-BE49-F238E27FC236}">
                <a16:creationId xmlns:a16="http://schemas.microsoft.com/office/drawing/2014/main" id="{A7DEBD69-FC14-48A2-8123-0F357AF3EEF3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307" y="8907077"/>
            <a:ext cx="1983103" cy="1437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4059131" y="6443265"/>
            <a:ext cx="3316934" cy="16361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uk-UA" sz="9600" b="1" u="sng" dirty="0">
                <a:latin typeface="Constantia" panose="02030602050306030303" pitchFamily="18" charset="0"/>
              </a:rPr>
              <a:t>81,8%</a:t>
            </a:r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quarter" idx="4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4725" y="4610619"/>
            <a:ext cx="4044950" cy="3665291"/>
          </a:xfrm>
        </p:spPr>
      </p:pic>
    </p:spTree>
    <p:extLst>
      <p:ext uri="{BB962C8B-B14F-4D97-AF65-F5344CB8AC3E}">
        <p14:creationId xmlns:p14="http://schemas.microsoft.com/office/powerpoint/2010/main" val="20403104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8CDA6A-04F1-F12A-4F1D-AA2F498213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223" b="9724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1028700" y="9182801"/>
            <a:ext cx="9251315" cy="11036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2F5E9D-0AA2-250F-BB32-1B3F9FDE9A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2B3A5B"/>
              </a:clrFrom>
              <a:clrTo>
                <a:srgbClr val="2B3A5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4911995" y="9424910"/>
            <a:ext cx="11180518" cy="7717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8566EC-FBE8-C711-7AD3-D30FDE8AA6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 r="57389"/>
          <a:stretch/>
        </p:blipFill>
        <p:spPr bwMode="auto">
          <a:xfrm>
            <a:off x="954623" y="9514707"/>
            <a:ext cx="4125470" cy="7722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B457432-396A-6D0F-731A-B674ABA3559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4" t="72470" r="61271"/>
          <a:stretch/>
        </p:blipFill>
        <p:spPr bwMode="auto">
          <a:xfrm>
            <a:off x="15316200" y="9457302"/>
            <a:ext cx="2971800" cy="8291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Image 27"/>
          <p:cNvPicPr/>
          <p:nvPr/>
        </p:nvPicPr>
        <p:blipFill rotWithShape="1">
          <a:blip r:embed="rId6" cstate="print"/>
          <a:srcRect l="-1055" t="-1716" r="56438" b="4174"/>
          <a:stretch/>
        </p:blipFill>
        <p:spPr bwMode="auto">
          <a:xfrm>
            <a:off x="15925800" y="200382"/>
            <a:ext cx="1115695" cy="116649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Надпись 3"/>
          <p:cNvSpPr txBox="1">
            <a:spLocks noChangeArrowheads="1"/>
          </p:cNvSpPr>
          <p:nvPr/>
        </p:nvSpPr>
        <p:spPr bwMode="auto">
          <a:xfrm>
            <a:off x="16802100" y="457200"/>
            <a:ext cx="1447800" cy="11271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</a:t>
            </a:r>
            <a:endParaRPr kumimoji="0" lang="uk-UA" altLang="uk-UA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 ЯКОСТІ ВИЩОЇ ОСВІТИ ЧНУ</a:t>
            </a: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3124200" y="228031"/>
            <a:ext cx="1257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76200" y="376166"/>
            <a:ext cx="309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dirty="0"/>
              <a:t>К</a:t>
            </a: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0" y="1622425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pSp>
        <p:nvGrpSpPr>
          <p:cNvPr id="33" name="Group 2">
            <a:extLst>
              <a:ext uri="{FF2B5EF4-FFF2-40B4-BE49-F238E27FC236}">
                <a16:creationId xmlns:a16="http://schemas.microsoft.com/office/drawing/2014/main" id="{3646F507-26CA-7042-6F65-1873EBAADCF0}"/>
              </a:ext>
            </a:extLst>
          </p:cNvPr>
          <p:cNvGrpSpPr/>
          <p:nvPr/>
        </p:nvGrpSpPr>
        <p:grpSpPr>
          <a:xfrm>
            <a:off x="0" y="200382"/>
            <a:ext cx="1645693" cy="10086618"/>
            <a:chOff x="0" y="0"/>
            <a:chExt cx="596967" cy="2709333"/>
          </a:xfrm>
          <a:solidFill>
            <a:srgbClr val="E5D5C1"/>
          </a:solidFill>
        </p:grpSpPr>
        <p:sp>
          <p:nvSpPr>
            <p:cNvPr id="34" name="Freeform 3">
              <a:extLst>
                <a:ext uri="{FF2B5EF4-FFF2-40B4-BE49-F238E27FC236}">
                  <a16:creationId xmlns:a16="http://schemas.microsoft.com/office/drawing/2014/main" id="{F3B8E050-5C38-85B1-8115-430ACCBF7738}"/>
                </a:ext>
              </a:extLst>
            </p:cNvPr>
            <p:cNvSpPr/>
            <p:nvPr/>
          </p:nvSpPr>
          <p:spPr>
            <a:xfrm>
              <a:off x="0" y="0"/>
              <a:ext cx="596967" cy="2709333"/>
            </a:xfrm>
            <a:custGeom>
              <a:avLst/>
              <a:gdLst/>
              <a:ahLst/>
              <a:cxnLst/>
              <a:rect l="l" t="t" r="r" b="b"/>
              <a:pathLst>
                <a:path w="596967" h="2709333">
                  <a:moveTo>
                    <a:pt x="0" y="0"/>
                  </a:moveTo>
                  <a:lnTo>
                    <a:pt x="596967" y="0"/>
                  </a:lnTo>
                  <a:lnTo>
                    <a:pt x="596967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</p:sp>
        <p:sp>
          <p:nvSpPr>
            <p:cNvPr id="35" name="TextBox 4">
              <a:extLst>
                <a:ext uri="{FF2B5EF4-FFF2-40B4-BE49-F238E27FC236}">
                  <a16:creationId xmlns:a16="http://schemas.microsoft.com/office/drawing/2014/main" id="{B1F9B907-FF19-69E7-8EB5-92928B372E4F}"/>
                </a:ext>
              </a:extLst>
            </p:cNvPr>
            <p:cNvSpPr txBox="1"/>
            <p:nvPr/>
          </p:nvSpPr>
          <p:spPr>
            <a:xfrm>
              <a:off x="0" y="-38100"/>
              <a:ext cx="596967" cy="27474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" name="Freeform 21">
            <a:extLst>
              <a:ext uri="{FF2B5EF4-FFF2-40B4-BE49-F238E27FC236}">
                <a16:creationId xmlns:a16="http://schemas.microsoft.com/office/drawing/2014/main" id="{8B34849B-27E5-AECC-5A12-49A9127B2094}"/>
              </a:ext>
            </a:extLst>
          </p:cNvPr>
          <p:cNvSpPr/>
          <p:nvPr/>
        </p:nvSpPr>
        <p:spPr>
          <a:xfrm>
            <a:off x="-38100" y="172433"/>
            <a:ext cx="1624651" cy="1405094"/>
          </a:xfrm>
          <a:custGeom>
            <a:avLst/>
            <a:gdLst/>
            <a:ahLst/>
            <a:cxnLst/>
            <a:rect l="l" t="t" r="r" b="b"/>
            <a:pathLst>
              <a:path w="2451097" h="2424741">
                <a:moveTo>
                  <a:pt x="0" y="0"/>
                </a:moveTo>
                <a:lnTo>
                  <a:pt x="2451096" y="0"/>
                </a:lnTo>
                <a:lnTo>
                  <a:pt x="2451096" y="2424741"/>
                </a:lnTo>
                <a:lnTo>
                  <a:pt x="0" y="242474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36" name="TextBox 25">
            <a:extLst>
              <a:ext uri="{FF2B5EF4-FFF2-40B4-BE49-F238E27FC236}">
                <a16:creationId xmlns:a16="http://schemas.microsoft.com/office/drawing/2014/main" id="{17772A68-B71B-F062-573F-0E6CE1823957}"/>
              </a:ext>
            </a:extLst>
          </p:cNvPr>
          <p:cNvSpPr txBox="1"/>
          <p:nvPr/>
        </p:nvSpPr>
        <p:spPr>
          <a:xfrm>
            <a:off x="2144396" y="303780"/>
            <a:ext cx="13781404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54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  <a:ea typeface="Cambria" panose="02040503050406030204" pitchFamily="18" charset="0"/>
                <a:cs typeface="Garet Bold"/>
                <a:sym typeface="Garet Bold"/>
              </a:rPr>
              <a:t>Український католицький університет</a:t>
            </a:r>
            <a:endParaRPr lang="en-US" sz="5400" b="1" dirty="0">
              <a:solidFill>
                <a:schemeClr val="accent2">
                  <a:lumMod val="50000"/>
                </a:schemeClr>
              </a:solidFill>
              <a:latin typeface="Constantia" panose="02030602050306030303" pitchFamily="18" charset="0"/>
              <a:ea typeface="Cambria" panose="02040503050406030204" pitchFamily="18" charset="0"/>
              <a:cs typeface="Garet Bold"/>
              <a:sym typeface="Garet Bold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44111" y="1208168"/>
            <a:ext cx="16192500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uk-UA" sz="3200" dirty="0"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uk-UA" sz="3200" dirty="0">
                <a:latin typeface="Constantia" panose="02030602050306030303" pitchFamily="18" charset="0"/>
              </a:rPr>
              <a:t>Станом на 23.06.2025р. повну процедуру акредитації проходило 6 освітніх програм, з них 3 першого (бакалаврського) рівня, 3 - другого (магістерського) рівня. На розгляд </a:t>
            </a:r>
            <a:r>
              <a:rPr lang="en-US" sz="3200" dirty="0">
                <a:latin typeface="Constantia" panose="02030602050306030303" pitchFamily="18" charset="0"/>
              </a:rPr>
              <a:t>NAQA </a:t>
            </a:r>
            <a:r>
              <a:rPr lang="uk-UA" sz="3200" dirty="0">
                <a:latin typeface="Constantia" panose="02030602050306030303" pitchFamily="18" charset="0"/>
              </a:rPr>
              <a:t>винесено 1 ОП.</a:t>
            </a:r>
            <a:endParaRPr lang="uk-UA" sz="3200" b="1" u="sng" dirty="0">
              <a:latin typeface="Constantia" panose="02030602050306030303" pitchFamily="18" charset="0"/>
            </a:endParaRPr>
          </a:p>
          <a:p>
            <a:pPr marL="457200" indent="-45720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uk-UA" sz="3200" b="1" u="sng" dirty="0">
                <a:latin typeface="Constantia" panose="02030602050306030303" pitchFamily="18" charset="0"/>
              </a:rPr>
              <a:t>За результатами завершення процедури (5 ОП):</a:t>
            </a:r>
          </a:p>
          <a:p>
            <a:pPr marL="457200" indent="-4572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uk-UA" sz="3200" dirty="0">
                <a:latin typeface="Constantia" panose="02030602050306030303" pitchFamily="18" charset="0"/>
              </a:rPr>
              <a:t>Міжнародна акредитація – 1 ОП</a:t>
            </a:r>
          </a:p>
          <a:p>
            <a:pPr marL="457200" indent="-4572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uk-UA" sz="3200" dirty="0">
                <a:latin typeface="Constantia" panose="02030602050306030303" pitchFamily="18" charset="0"/>
              </a:rPr>
              <a:t>Акредитація – 3 ОП</a:t>
            </a:r>
          </a:p>
          <a:p>
            <a:pPr marL="457200" indent="-4572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uk-UA" sz="3200" dirty="0">
                <a:latin typeface="Constantia" panose="02030602050306030303" pitchFamily="18" charset="0"/>
              </a:rPr>
              <a:t>Умовна акредитація – 1 ОП (2 критерій).</a:t>
            </a:r>
          </a:p>
          <a:p>
            <a:pPr marL="457200" indent="-45720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uk-UA" sz="3200" b="1" dirty="0">
              <a:latin typeface="Constantia" panose="02030602050306030303" pitchFamily="18" charset="0"/>
            </a:endParaRPr>
          </a:p>
        </p:txBody>
      </p:sp>
      <p:pic>
        <p:nvPicPr>
          <p:cNvPr id="18" name="Рисунок 17" descr="У ЧНУ ім. Ю. Федьковича розпочалася реєстрація вступників: деталі | Новини">
            <a:extLst>
              <a:ext uri="{FF2B5EF4-FFF2-40B4-BE49-F238E27FC236}">
                <a16:creationId xmlns:a16="http://schemas.microsoft.com/office/drawing/2014/main" id="{A7DEBD69-FC14-48A2-8123-0F357AF3EEF3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307" y="8907077"/>
            <a:ext cx="1983103" cy="1437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4435035" y="6443265"/>
            <a:ext cx="2565126" cy="16361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uk-UA" sz="9600" b="1" u="sng" dirty="0">
                <a:latin typeface="Constantia" panose="02030602050306030303" pitchFamily="18" charset="0"/>
              </a:rPr>
              <a:t>80%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7775" y="5434077"/>
            <a:ext cx="5276850" cy="3498781"/>
          </a:xfrm>
        </p:spPr>
      </p:pic>
    </p:spTree>
    <p:extLst>
      <p:ext uri="{BB962C8B-B14F-4D97-AF65-F5344CB8AC3E}">
        <p14:creationId xmlns:p14="http://schemas.microsoft.com/office/powerpoint/2010/main" val="12084148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8CDA6A-04F1-F12A-4F1D-AA2F498213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223" b="9724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1028700" y="9182801"/>
            <a:ext cx="9251315" cy="11036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2F5E9D-0AA2-250F-BB32-1B3F9FDE9A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2B3A5B"/>
              </a:clrFrom>
              <a:clrTo>
                <a:srgbClr val="2B3A5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4911995" y="9424910"/>
            <a:ext cx="11180518" cy="7717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8566EC-FBE8-C711-7AD3-D30FDE8AA6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 r="57389"/>
          <a:stretch/>
        </p:blipFill>
        <p:spPr bwMode="auto">
          <a:xfrm>
            <a:off x="954623" y="9514707"/>
            <a:ext cx="4125470" cy="7722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B457432-396A-6D0F-731A-B674ABA3559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4" t="72470" r="61271"/>
          <a:stretch/>
        </p:blipFill>
        <p:spPr bwMode="auto">
          <a:xfrm>
            <a:off x="15316200" y="9457302"/>
            <a:ext cx="2971800" cy="8291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Image 27"/>
          <p:cNvPicPr/>
          <p:nvPr/>
        </p:nvPicPr>
        <p:blipFill rotWithShape="1">
          <a:blip r:embed="rId6" cstate="print"/>
          <a:srcRect l="-1055" t="-1716" r="56438" b="4174"/>
          <a:stretch/>
        </p:blipFill>
        <p:spPr bwMode="auto">
          <a:xfrm>
            <a:off x="15925800" y="200382"/>
            <a:ext cx="1115695" cy="116649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Надпись 3"/>
          <p:cNvSpPr txBox="1">
            <a:spLocks noChangeArrowheads="1"/>
          </p:cNvSpPr>
          <p:nvPr/>
        </p:nvSpPr>
        <p:spPr bwMode="auto">
          <a:xfrm>
            <a:off x="16802100" y="457200"/>
            <a:ext cx="1447800" cy="11271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</a:t>
            </a:r>
            <a:endParaRPr kumimoji="0" lang="uk-UA" altLang="uk-UA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 ЯКОСТІ ВИЩОЇ ОСВІТИ ЧНУ</a:t>
            </a: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3124200" y="228031"/>
            <a:ext cx="1257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76200" y="376166"/>
            <a:ext cx="309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dirty="0"/>
              <a:t>К</a:t>
            </a: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0" y="1622425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pSp>
        <p:nvGrpSpPr>
          <p:cNvPr id="33" name="Group 2">
            <a:extLst>
              <a:ext uri="{FF2B5EF4-FFF2-40B4-BE49-F238E27FC236}">
                <a16:creationId xmlns:a16="http://schemas.microsoft.com/office/drawing/2014/main" id="{3646F507-26CA-7042-6F65-1873EBAADCF0}"/>
              </a:ext>
            </a:extLst>
          </p:cNvPr>
          <p:cNvGrpSpPr/>
          <p:nvPr/>
        </p:nvGrpSpPr>
        <p:grpSpPr>
          <a:xfrm>
            <a:off x="0" y="200382"/>
            <a:ext cx="1645693" cy="10086618"/>
            <a:chOff x="0" y="0"/>
            <a:chExt cx="596967" cy="2709333"/>
          </a:xfrm>
          <a:solidFill>
            <a:srgbClr val="E5D5C1"/>
          </a:solidFill>
        </p:grpSpPr>
        <p:sp>
          <p:nvSpPr>
            <p:cNvPr id="34" name="Freeform 3">
              <a:extLst>
                <a:ext uri="{FF2B5EF4-FFF2-40B4-BE49-F238E27FC236}">
                  <a16:creationId xmlns:a16="http://schemas.microsoft.com/office/drawing/2014/main" id="{F3B8E050-5C38-85B1-8115-430ACCBF7738}"/>
                </a:ext>
              </a:extLst>
            </p:cNvPr>
            <p:cNvSpPr/>
            <p:nvPr/>
          </p:nvSpPr>
          <p:spPr>
            <a:xfrm>
              <a:off x="0" y="0"/>
              <a:ext cx="596967" cy="2709333"/>
            </a:xfrm>
            <a:custGeom>
              <a:avLst/>
              <a:gdLst/>
              <a:ahLst/>
              <a:cxnLst/>
              <a:rect l="l" t="t" r="r" b="b"/>
              <a:pathLst>
                <a:path w="596967" h="2709333">
                  <a:moveTo>
                    <a:pt x="0" y="0"/>
                  </a:moveTo>
                  <a:lnTo>
                    <a:pt x="596967" y="0"/>
                  </a:lnTo>
                  <a:lnTo>
                    <a:pt x="596967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</p:sp>
        <p:sp>
          <p:nvSpPr>
            <p:cNvPr id="35" name="TextBox 4">
              <a:extLst>
                <a:ext uri="{FF2B5EF4-FFF2-40B4-BE49-F238E27FC236}">
                  <a16:creationId xmlns:a16="http://schemas.microsoft.com/office/drawing/2014/main" id="{B1F9B907-FF19-69E7-8EB5-92928B372E4F}"/>
                </a:ext>
              </a:extLst>
            </p:cNvPr>
            <p:cNvSpPr txBox="1"/>
            <p:nvPr/>
          </p:nvSpPr>
          <p:spPr>
            <a:xfrm>
              <a:off x="0" y="-38100"/>
              <a:ext cx="596967" cy="27474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" name="Freeform 21">
            <a:extLst>
              <a:ext uri="{FF2B5EF4-FFF2-40B4-BE49-F238E27FC236}">
                <a16:creationId xmlns:a16="http://schemas.microsoft.com/office/drawing/2014/main" id="{8B34849B-27E5-AECC-5A12-49A9127B2094}"/>
              </a:ext>
            </a:extLst>
          </p:cNvPr>
          <p:cNvSpPr/>
          <p:nvPr/>
        </p:nvSpPr>
        <p:spPr>
          <a:xfrm>
            <a:off x="-38100" y="172433"/>
            <a:ext cx="1624651" cy="1405094"/>
          </a:xfrm>
          <a:custGeom>
            <a:avLst/>
            <a:gdLst/>
            <a:ahLst/>
            <a:cxnLst/>
            <a:rect l="l" t="t" r="r" b="b"/>
            <a:pathLst>
              <a:path w="2451097" h="2424741">
                <a:moveTo>
                  <a:pt x="0" y="0"/>
                </a:moveTo>
                <a:lnTo>
                  <a:pt x="2451096" y="0"/>
                </a:lnTo>
                <a:lnTo>
                  <a:pt x="2451096" y="2424741"/>
                </a:lnTo>
                <a:lnTo>
                  <a:pt x="0" y="242474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36" name="TextBox 25">
            <a:extLst>
              <a:ext uri="{FF2B5EF4-FFF2-40B4-BE49-F238E27FC236}">
                <a16:creationId xmlns:a16="http://schemas.microsoft.com/office/drawing/2014/main" id="{17772A68-B71B-F062-573F-0E6CE1823957}"/>
              </a:ext>
            </a:extLst>
          </p:cNvPr>
          <p:cNvSpPr txBox="1"/>
          <p:nvPr/>
        </p:nvSpPr>
        <p:spPr>
          <a:xfrm>
            <a:off x="2085254" y="101818"/>
            <a:ext cx="13781404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48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  <a:ea typeface="Cambria" panose="02040503050406030204" pitchFamily="18" charset="0"/>
                <a:cs typeface="Garet Bold"/>
                <a:sym typeface="Garet Bold"/>
              </a:rPr>
              <a:t>Львівський національний університет </a:t>
            </a:r>
          </a:p>
          <a:p>
            <a:pPr algn="ctr"/>
            <a:r>
              <a:rPr lang="uk-UA" sz="48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  <a:ea typeface="Cambria" panose="02040503050406030204" pitchFamily="18" charset="0"/>
                <a:cs typeface="Garet Bold"/>
                <a:sym typeface="Garet Bold"/>
              </a:rPr>
              <a:t>ім. І. Франка</a:t>
            </a:r>
            <a:endParaRPr lang="en-US" sz="4800" b="1" dirty="0">
              <a:solidFill>
                <a:schemeClr val="accent2">
                  <a:lumMod val="50000"/>
                </a:schemeClr>
              </a:solidFill>
              <a:latin typeface="Constantia" panose="02030602050306030303" pitchFamily="18" charset="0"/>
              <a:ea typeface="Cambria" panose="02040503050406030204" pitchFamily="18" charset="0"/>
              <a:cs typeface="Garet Bold"/>
              <a:sym typeface="Garet Bold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44111" y="1208168"/>
            <a:ext cx="16192500" cy="442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uk-UA" sz="3200" dirty="0"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uk-UA" sz="3200" dirty="0">
                <a:latin typeface="Constantia" panose="02030602050306030303" pitchFamily="18" charset="0"/>
              </a:rPr>
              <a:t>Станом на 23.06.2025р. повну процедуру акредитації проходило 27 освітніх програм, з них 6 першого (бакалаврського) рівня, 21 - другого (магістерського) рівня. На розгляд </a:t>
            </a:r>
            <a:r>
              <a:rPr lang="en-US" sz="3200" dirty="0">
                <a:latin typeface="Constantia" panose="02030602050306030303" pitchFamily="18" charset="0"/>
              </a:rPr>
              <a:t>NAQA </a:t>
            </a:r>
            <a:r>
              <a:rPr lang="uk-UA" sz="3200" dirty="0">
                <a:latin typeface="Constantia" panose="02030602050306030303" pitchFamily="18" charset="0"/>
              </a:rPr>
              <a:t>винесено 2 ОП.</a:t>
            </a:r>
            <a:endParaRPr lang="uk-UA" sz="3200" b="1" u="sng" dirty="0">
              <a:latin typeface="Constantia" panose="02030602050306030303" pitchFamily="18" charset="0"/>
            </a:endParaRPr>
          </a:p>
          <a:p>
            <a:pPr marL="457200" indent="-45720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uk-UA" sz="3200" b="1" u="sng" dirty="0">
                <a:latin typeface="Constantia" panose="02030602050306030303" pitchFamily="18" charset="0"/>
              </a:rPr>
              <a:t>За результатами завершення процедури (25 ОП):</a:t>
            </a:r>
          </a:p>
          <a:p>
            <a:pPr marL="457200" indent="-4572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uk-UA" sz="3200" dirty="0">
                <a:latin typeface="Constantia" panose="02030602050306030303" pitchFamily="18" charset="0"/>
              </a:rPr>
              <a:t>Акредитація – 22 ОП</a:t>
            </a:r>
          </a:p>
          <a:p>
            <a:pPr marL="457200" indent="-4572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uk-UA" sz="3200" dirty="0">
                <a:latin typeface="Constantia" panose="02030602050306030303" pitchFamily="18" charset="0"/>
              </a:rPr>
              <a:t>Умовна акредитація – 3 ОП (2 та 6 критерій).</a:t>
            </a:r>
          </a:p>
          <a:p>
            <a:pPr marL="457200" indent="-45720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uk-UA" sz="3200" b="1" dirty="0">
              <a:latin typeface="Constantia" panose="02030602050306030303" pitchFamily="18" charset="0"/>
            </a:endParaRPr>
          </a:p>
        </p:txBody>
      </p:sp>
      <p:pic>
        <p:nvPicPr>
          <p:cNvPr id="18" name="Рисунок 17" descr="У ЧНУ ім. Ю. Федьковича розпочалася реєстрація вступників: деталі | Новини">
            <a:extLst>
              <a:ext uri="{FF2B5EF4-FFF2-40B4-BE49-F238E27FC236}">
                <a16:creationId xmlns:a16="http://schemas.microsoft.com/office/drawing/2014/main" id="{A7DEBD69-FC14-48A2-8123-0F357AF3EEF3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307" y="8907077"/>
            <a:ext cx="1983103" cy="1437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4460683" y="6443265"/>
            <a:ext cx="2513830" cy="17173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uk-UA" sz="9600" b="1" u="sng" dirty="0">
                <a:latin typeface="Constantia" panose="02030602050306030303" pitchFamily="18" charset="0"/>
              </a:rPr>
              <a:t>88%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0200" y="5157792"/>
            <a:ext cx="4572000" cy="3099734"/>
          </a:xfrm>
        </p:spPr>
      </p:pic>
    </p:spTree>
    <p:extLst>
      <p:ext uri="{BB962C8B-B14F-4D97-AF65-F5344CB8AC3E}">
        <p14:creationId xmlns:p14="http://schemas.microsoft.com/office/powerpoint/2010/main" val="23742736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8CDA6A-04F1-F12A-4F1D-AA2F498213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223" b="9724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1028700" y="9182801"/>
            <a:ext cx="9251315" cy="11036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2F5E9D-0AA2-250F-BB32-1B3F9FDE9A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2B3A5B"/>
              </a:clrFrom>
              <a:clrTo>
                <a:srgbClr val="2B3A5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4911995" y="9424910"/>
            <a:ext cx="11180518" cy="7717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8566EC-FBE8-C711-7AD3-D30FDE8AA6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 r="57389"/>
          <a:stretch/>
        </p:blipFill>
        <p:spPr bwMode="auto">
          <a:xfrm>
            <a:off x="954623" y="9514707"/>
            <a:ext cx="4125470" cy="7722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B457432-396A-6D0F-731A-B674ABA3559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4" t="72470" r="61271"/>
          <a:stretch/>
        </p:blipFill>
        <p:spPr bwMode="auto">
          <a:xfrm>
            <a:off x="15316200" y="9457302"/>
            <a:ext cx="2971800" cy="8291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Image 27"/>
          <p:cNvPicPr/>
          <p:nvPr/>
        </p:nvPicPr>
        <p:blipFill rotWithShape="1">
          <a:blip r:embed="rId6" cstate="print"/>
          <a:srcRect l="-1055" t="-1716" r="56438" b="4174"/>
          <a:stretch/>
        </p:blipFill>
        <p:spPr bwMode="auto">
          <a:xfrm>
            <a:off x="15925800" y="200382"/>
            <a:ext cx="1115695" cy="116649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Надпись 3"/>
          <p:cNvSpPr txBox="1">
            <a:spLocks noChangeArrowheads="1"/>
          </p:cNvSpPr>
          <p:nvPr/>
        </p:nvSpPr>
        <p:spPr bwMode="auto">
          <a:xfrm>
            <a:off x="16802100" y="457200"/>
            <a:ext cx="1447800" cy="11271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</a:t>
            </a:r>
            <a:endParaRPr kumimoji="0" lang="uk-UA" altLang="uk-UA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 ЯКОСТІ ВИЩОЇ ОСВІТИ ЧНУ</a:t>
            </a: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3124200" y="228031"/>
            <a:ext cx="1257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76200" y="376166"/>
            <a:ext cx="309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dirty="0"/>
              <a:t>К</a:t>
            </a: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0" y="1622425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pSp>
        <p:nvGrpSpPr>
          <p:cNvPr id="33" name="Group 2">
            <a:extLst>
              <a:ext uri="{FF2B5EF4-FFF2-40B4-BE49-F238E27FC236}">
                <a16:creationId xmlns:a16="http://schemas.microsoft.com/office/drawing/2014/main" id="{3646F507-26CA-7042-6F65-1873EBAADCF0}"/>
              </a:ext>
            </a:extLst>
          </p:cNvPr>
          <p:cNvGrpSpPr/>
          <p:nvPr/>
        </p:nvGrpSpPr>
        <p:grpSpPr>
          <a:xfrm>
            <a:off x="0" y="200382"/>
            <a:ext cx="1645693" cy="10086618"/>
            <a:chOff x="0" y="0"/>
            <a:chExt cx="596967" cy="2709333"/>
          </a:xfrm>
          <a:solidFill>
            <a:srgbClr val="E5D5C1"/>
          </a:solidFill>
        </p:grpSpPr>
        <p:sp>
          <p:nvSpPr>
            <p:cNvPr id="34" name="Freeform 3">
              <a:extLst>
                <a:ext uri="{FF2B5EF4-FFF2-40B4-BE49-F238E27FC236}">
                  <a16:creationId xmlns:a16="http://schemas.microsoft.com/office/drawing/2014/main" id="{F3B8E050-5C38-85B1-8115-430ACCBF7738}"/>
                </a:ext>
              </a:extLst>
            </p:cNvPr>
            <p:cNvSpPr/>
            <p:nvPr/>
          </p:nvSpPr>
          <p:spPr>
            <a:xfrm>
              <a:off x="0" y="0"/>
              <a:ext cx="596967" cy="2709333"/>
            </a:xfrm>
            <a:custGeom>
              <a:avLst/>
              <a:gdLst/>
              <a:ahLst/>
              <a:cxnLst/>
              <a:rect l="l" t="t" r="r" b="b"/>
              <a:pathLst>
                <a:path w="596967" h="2709333">
                  <a:moveTo>
                    <a:pt x="0" y="0"/>
                  </a:moveTo>
                  <a:lnTo>
                    <a:pt x="596967" y="0"/>
                  </a:lnTo>
                  <a:lnTo>
                    <a:pt x="596967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</p:sp>
        <p:sp>
          <p:nvSpPr>
            <p:cNvPr id="35" name="TextBox 4">
              <a:extLst>
                <a:ext uri="{FF2B5EF4-FFF2-40B4-BE49-F238E27FC236}">
                  <a16:creationId xmlns:a16="http://schemas.microsoft.com/office/drawing/2014/main" id="{B1F9B907-FF19-69E7-8EB5-92928B372E4F}"/>
                </a:ext>
              </a:extLst>
            </p:cNvPr>
            <p:cNvSpPr txBox="1"/>
            <p:nvPr/>
          </p:nvSpPr>
          <p:spPr>
            <a:xfrm>
              <a:off x="0" y="-38100"/>
              <a:ext cx="596967" cy="27474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" name="Freeform 21">
            <a:extLst>
              <a:ext uri="{FF2B5EF4-FFF2-40B4-BE49-F238E27FC236}">
                <a16:creationId xmlns:a16="http://schemas.microsoft.com/office/drawing/2014/main" id="{8B34849B-27E5-AECC-5A12-49A9127B2094}"/>
              </a:ext>
            </a:extLst>
          </p:cNvPr>
          <p:cNvSpPr/>
          <p:nvPr/>
        </p:nvSpPr>
        <p:spPr>
          <a:xfrm>
            <a:off x="-38100" y="172433"/>
            <a:ext cx="1624651" cy="1405094"/>
          </a:xfrm>
          <a:custGeom>
            <a:avLst/>
            <a:gdLst/>
            <a:ahLst/>
            <a:cxnLst/>
            <a:rect l="l" t="t" r="r" b="b"/>
            <a:pathLst>
              <a:path w="2451097" h="2424741">
                <a:moveTo>
                  <a:pt x="0" y="0"/>
                </a:moveTo>
                <a:lnTo>
                  <a:pt x="2451096" y="0"/>
                </a:lnTo>
                <a:lnTo>
                  <a:pt x="2451096" y="2424741"/>
                </a:lnTo>
                <a:lnTo>
                  <a:pt x="0" y="242474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36" name="TextBox 25">
            <a:extLst>
              <a:ext uri="{FF2B5EF4-FFF2-40B4-BE49-F238E27FC236}">
                <a16:creationId xmlns:a16="http://schemas.microsoft.com/office/drawing/2014/main" id="{17772A68-B71B-F062-573F-0E6CE1823957}"/>
              </a:ext>
            </a:extLst>
          </p:cNvPr>
          <p:cNvSpPr txBox="1"/>
          <p:nvPr/>
        </p:nvSpPr>
        <p:spPr>
          <a:xfrm>
            <a:off x="1976111" y="160790"/>
            <a:ext cx="13781404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48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  <a:ea typeface="Cambria" panose="02040503050406030204" pitchFamily="18" charset="0"/>
                <a:cs typeface="Garet Bold"/>
                <a:sym typeface="Garet Bold"/>
              </a:rPr>
              <a:t>Київський політехнічний університет </a:t>
            </a:r>
          </a:p>
          <a:p>
            <a:pPr algn="ctr"/>
            <a:r>
              <a:rPr lang="uk-UA" sz="48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  <a:ea typeface="Cambria" panose="02040503050406030204" pitchFamily="18" charset="0"/>
                <a:cs typeface="Garet Bold"/>
                <a:sym typeface="Garet Bold"/>
              </a:rPr>
              <a:t>ім. І. Сікорського</a:t>
            </a:r>
            <a:endParaRPr lang="en-US" sz="4800" b="1" dirty="0">
              <a:solidFill>
                <a:schemeClr val="accent2">
                  <a:lumMod val="50000"/>
                </a:schemeClr>
              </a:solidFill>
              <a:latin typeface="Constantia" panose="02030602050306030303" pitchFamily="18" charset="0"/>
              <a:ea typeface="Cambria" panose="02040503050406030204" pitchFamily="18" charset="0"/>
              <a:cs typeface="Garet Bold"/>
              <a:sym typeface="Garet Bold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44111" y="1208168"/>
            <a:ext cx="16192500" cy="442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uk-UA" sz="3200" dirty="0"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uk-UA" sz="3200" dirty="0">
                <a:latin typeface="Constantia" panose="02030602050306030303" pitchFamily="18" charset="0"/>
              </a:rPr>
              <a:t>Станом на 23.06.2025р. повну процедуру акредитації проходило 31 освітня програма, з них 11 першого (бакалаврського) рівня, 15 - другого (магістерського) рівня, 5 – третього рівня вищої освіти. На розгляд </a:t>
            </a:r>
            <a:r>
              <a:rPr lang="en-US" sz="3200" dirty="0">
                <a:latin typeface="Constantia" panose="02030602050306030303" pitchFamily="18" charset="0"/>
              </a:rPr>
              <a:t>NAQA </a:t>
            </a:r>
            <a:r>
              <a:rPr lang="uk-UA" sz="3200" dirty="0">
                <a:latin typeface="Constantia" panose="02030602050306030303" pitchFamily="18" charset="0"/>
              </a:rPr>
              <a:t>винесено 1 ОП.</a:t>
            </a:r>
            <a:endParaRPr lang="uk-UA" sz="3200" b="1" u="sng" dirty="0">
              <a:latin typeface="Constantia" panose="02030602050306030303" pitchFamily="18" charset="0"/>
            </a:endParaRPr>
          </a:p>
          <a:p>
            <a:pPr marL="457200" indent="-45720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uk-UA" sz="3200" b="1" u="sng" dirty="0">
                <a:latin typeface="Constantia" panose="02030602050306030303" pitchFamily="18" charset="0"/>
              </a:rPr>
              <a:t>За результатами завершення процедури (30 ОП):</a:t>
            </a:r>
          </a:p>
          <a:p>
            <a:pPr marL="457200" indent="-4572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uk-UA" sz="3200" dirty="0">
                <a:latin typeface="Constantia" panose="02030602050306030303" pitchFamily="18" charset="0"/>
              </a:rPr>
              <a:t>Міжнародна акредитація – 5ОП</a:t>
            </a:r>
          </a:p>
          <a:p>
            <a:pPr marL="457200" indent="-4572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uk-UA" sz="3200" dirty="0">
                <a:latin typeface="Constantia" panose="02030602050306030303" pitchFamily="18" charset="0"/>
              </a:rPr>
              <a:t>Акредитація – 25 ОП</a:t>
            </a:r>
          </a:p>
          <a:p>
            <a:pPr marL="457200" indent="-45720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uk-UA" sz="3200" b="1" dirty="0">
              <a:latin typeface="Constantia" panose="02030602050306030303" pitchFamily="18" charset="0"/>
            </a:endParaRPr>
          </a:p>
        </p:txBody>
      </p:sp>
      <p:pic>
        <p:nvPicPr>
          <p:cNvPr id="18" name="Рисунок 17" descr="У ЧНУ ім. Ю. Федьковича розпочалася реєстрація вступників: деталі | Новини">
            <a:extLst>
              <a:ext uri="{FF2B5EF4-FFF2-40B4-BE49-F238E27FC236}">
                <a16:creationId xmlns:a16="http://schemas.microsoft.com/office/drawing/2014/main" id="{A7DEBD69-FC14-48A2-8123-0F357AF3EEF3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307" y="8907077"/>
            <a:ext cx="1983103" cy="1437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4184165" y="6443265"/>
            <a:ext cx="3066865" cy="16361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uk-UA" sz="9600" b="1" u="sng" dirty="0">
                <a:latin typeface="Constantia" panose="02030602050306030303" pitchFamily="18" charset="0"/>
              </a:rPr>
              <a:t>100%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400" y="5190184"/>
            <a:ext cx="5181600" cy="3413197"/>
          </a:xfrm>
        </p:spPr>
      </p:pic>
    </p:spTree>
    <p:extLst>
      <p:ext uri="{BB962C8B-B14F-4D97-AF65-F5344CB8AC3E}">
        <p14:creationId xmlns:p14="http://schemas.microsoft.com/office/powerpoint/2010/main" val="23944276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7640312" y="7109187"/>
            <a:ext cx="647687" cy="3177813"/>
            <a:chOff x="0" y="0"/>
            <a:chExt cx="812800" cy="251086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2510865"/>
            </a:xfrm>
            <a:custGeom>
              <a:avLst/>
              <a:gdLst/>
              <a:ahLst/>
              <a:cxnLst/>
              <a:rect l="l" t="t" r="r" b="b"/>
              <a:pathLst>
                <a:path w="812800" h="2510865">
                  <a:moveTo>
                    <a:pt x="0" y="0"/>
                  </a:moveTo>
                  <a:lnTo>
                    <a:pt x="812800" y="0"/>
                  </a:lnTo>
                  <a:lnTo>
                    <a:pt x="812800" y="2510865"/>
                  </a:lnTo>
                  <a:lnTo>
                    <a:pt x="0" y="2510865"/>
                  </a:lnTo>
                  <a:close/>
                </a:path>
              </a:pathLst>
            </a:custGeom>
            <a:solidFill>
              <a:srgbClr val="C0996B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25489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193266" y="3224229"/>
            <a:ext cx="10218046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960"/>
              </a:lnSpc>
            </a:pPr>
            <a:r>
              <a:rPr lang="uk-UA" sz="10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Garet Bold"/>
                <a:sym typeface="Garet Bold"/>
              </a:rPr>
              <a:t>Дякую за увагу!</a:t>
            </a:r>
            <a:endParaRPr lang="en-US" sz="104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Garet Bold"/>
              <a:sym typeface="Garet Bold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98DCE64-5151-2C33-7E6A-4648816747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19" t="22810" b="26578"/>
          <a:stretch/>
        </p:blipFill>
        <p:spPr bwMode="auto">
          <a:xfrm>
            <a:off x="3711489" y="5127812"/>
            <a:ext cx="5181600" cy="30979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2616AB3-BE27-2B4C-0808-B07A235D06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1295400" y="9290918"/>
            <a:ext cx="9533521" cy="9273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D35FCB2-0E70-0B61-4AF3-EA4F9F0AF0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2" t="72470" r="71468"/>
          <a:stretch/>
        </p:blipFill>
        <p:spPr bwMode="auto">
          <a:xfrm>
            <a:off x="10712584" y="9290918"/>
            <a:ext cx="1659982" cy="9273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A250DE2-394A-2A7B-DE7A-F8A9325757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80"/>
          <a:stretch/>
        </p:blipFill>
        <p:spPr bwMode="auto">
          <a:xfrm>
            <a:off x="-13447" y="-15354"/>
            <a:ext cx="11027585" cy="7143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23C69DE-FD1F-9CF1-6595-1287AC740C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0" b="82180"/>
          <a:stretch/>
        </p:blipFill>
        <p:spPr bwMode="auto">
          <a:xfrm>
            <a:off x="11014139" y="-15354"/>
            <a:ext cx="7273862" cy="7143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2531248" y="-186141"/>
            <a:ext cx="5181599" cy="10856429"/>
            <a:chOff x="0" y="0"/>
            <a:chExt cx="2858770" cy="63449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58770" cy="6344920"/>
            </a:xfrm>
            <a:custGeom>
              <a:avLst/>
              <a:gdLst/>
              <a:ahLst/>
              <a:cxnLst/>
              <a:rect l="l" t="t" r="r" b="b"/>
              <a:pathLst>
                <a:path w="2858770" h="6344920">
                  <a:moveTo>
                    <a:pt x="1827530" y="6344920"/>
                  </a:moveTo>
                  <a:lnTo>
                    <a:pt x="0" y="6344920"/>
                  </a:lnTo>
                  <a:lnTo>
                    <a:pt x="0" y="1031240"/>
                  </a:lnTo>
                  <a:cubicBezTo>
                    <a:pt x="0" y="461010"/>
                    <a:pt x="461010" y="0"/>
                    <a:pt x="1031240" y="0"/>
                  </a:cubicBezTo>
                  <a:lnTo>
                    <a:pt x="2858770" y="0"/>
                  </a:lnTo>
                  <a:lnTo>
                    <a:pt x="2858770" y="5313680"/>
                  </a:lnTo>
                  <a:cubicBezTo>
                    <a:pt x="2858770" y="5883910"/>
                    <a:pt x="2397760" y="6344920"/>
                    <a:pt x="1827530" y="6344920"/>
                  </a:cubicBezTo>
                  <a:close/>
                </a:path>
              </a:pathLst>
            </a:custGeom>
            <a:blipFill>
              <a:blip r:embed="rId3"/>
              <a:stretch>
                <a:fillRect l="-43494" r="-43494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17559393" y="-15354"/>
            <a:ext cx="765002" cy="1028700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0996B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2E420EF-D6E3-4994-206A-B957EDA0F6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3" t="72470" r="56959"/>
          <a:stretch/>
        </p:blipFill>
        <p:spPr bwMode="auto">
          <a:xfrm>
            <a:off x="81009" y="9290917"/>
            <a:ext cx="1308847" cy="10154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D558DB-5234-886F-8C1B-724E01AEA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">
            <a:extLst>
              <a:ext uri="{FF2B5EF4-FFF2-40B4-BE49-F238E27FC236}">
                <a16:creationId xmlns:a16="http://schemas.microsoft.com/office/drawing/2014/main" id="{0F039A8B-5663-8E62-C5C4-6DA11AEAD2CE}"/>
              </a:ext>
            </a:extLst>
          </p:cNvPr>
          <p:cNvGrpSpPr/>
          <p:nvPr/>
        </p:nvGrpSpPr>
        <p:grpSpPr>
          <a:xfrm>
            <a:off x="16230600" y="9105900"/>
            <a:ext cx="3277467" cy="3277467"/>
            <a:chOff x="0" y="0"/>
            <a:chExt cx="812800" cy="812800"/>
          </a:xfrm>
        </p:grpSpPr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B80059C8-F0BB-17D8-FF77-B2408D79BEB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0" cap="sq">
              <a:solidFill>
                <a:srgbClr val="C0996B">
                  <a:alpha val="19608"/>
                </a:srgbClr>
              </a:solidFill>
              <a:prstDash val="solid"/>
              <a:miter/>
            </a:ln>
          </p:spPr>
        </p:sp>
        <p:sp>
          <p:nvSpPr>
            <p:cNvPr id="9" name="TextBox 11">
              <a:extLst>
                <a:ext uri="{FF2B5EF4-FFF2-40B4-BE49-F238E27FC236}">
                  <a16:creationId xmlns:a16="http://schemas.microsoft.com/office/drawing/2014/main" id="{79494F79-977D-437A-FF2E-8C2498AA2172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25">
            <a:extLst>
              <a:ext uri="{FF2B5EF4-FFF2-40B4-BE49-F238E27FC236}">
                <a16:creationId xmlns:a16="http://schemas.microsoft.com/office/drawing/2014/main" id="{4BCB4C5F-0C99-3E23-0A18-6E0BF84C9F9E}"/>
              </a:ext>
            </a:extLst>
          </p:cNvPr>
          <p:cNvSpPr txBox="1"/>
          <p:nvPr/>
        </p:nvSpPr>
        <p:spPr>
          <a:xfrm>
            <a:off x="5871503" y="-5961"/>
            <a:ext cx="7494647" cy="1076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87"/>
              </a:lnSpc>
            </a:pPr>
            <a:r>
              <a:rPr lang="uk-UA" sz="4800" b="1" dirty="0">
                <a:solidFill>
                  <a:srgbClr val="403328"/>
                </a:solidFill>
                <a:latin typeface="Constantia" panose="02030602050306030303" pitchFamily="18" charset="0"/>
                <a:ea typeface="Cambria" panose="02040503050406030204" pitchFamily="18" charset="0"/>
                <a:cs typeface="Garet Bold"/>
                <a:sym typeface="Garet Bold"/>
              </a:rPr>
              <a:t>Проєкт рішення</a:t>
            </a:r>
            <a:endParaRPr lang="en-US" sz="4800" b="1" dirty="0">
              <a:solidFill>
                <a:srgbClr val="403328"/>
              </a:solidFill>
              <a:latin typeface="Constantia" panose="02030602050306030303" pitchFamily="18" charset="0"/>
              <a:ea typeface="Cambria" panose="02040503050406030204" pitchFamily="18" charset="0"/>
              <a:cs typeface="Garet Bold"/>
              <a:sym typeface="Garet Bold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31B767A-545E-3AFD-52DA-4FADE44700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80"/>
          <a:stretch/>
        </p:blipFill>
        <p:spPr bwMode="auto">
          <a:xfrm>
            <a:off x="-3572648" y="-40881"/>
            <a:ext cx="10177667" cy="6336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6F38FA3-1BA3-D98A-FE2B-6944D32DA8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1995" b="84720"/>
          <a:stretch/>
        </p:blipFill>
        <p:spPr bwMode="auto">
          <a:xfrm>
            <a:off x="12632633" y="-25687"/>
            <a:ext cx="7195933" cy="6336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AutoShape 10">
            <a:extLst>
              <a:ext uri="{FF2B5EF4-FFF2-40B4-BE49-F238E27FC236}">
                <a16:creationId xmlns:a16="http://schemas.microsoft.com/office/drawing/2014/main" id="{CA280DBE-0AE5-FAE6-726B-884D0F4FFF09}"/>
              </a:ext>
            </a:extLst>
          </p:cNvPr>
          <p:cNvSpPr/>
          <p:nvPr/>
        </p:nvSpPr>
        <p:spPr>
          <a:xfrm flipH="1">
            <a:off x="1295400" y="4292600"/>
            <a:ext cx="0" cy="2514600"/>
          </a:xfrm>
          <a:prstGeom prst="line">
            <a:avLst/>
          </a:prstGeom>
          <a:ln w="47625" cap="flat">
            <a:solidFill>
              <a:srgbClr val="8E7156"/>
            </a:solidFill>
            <a:prstDash val="solid"/>
            <a:headEnd type="none" w="sm" len="sm"/>
            <a:tailEnd type="oval" w="lg" len="lg"/>
          </a:ln>
        </p:spPr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4412A60-2614-3C82-E827-6FE17E3939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-31376" y="9558820"/>
            <a:ext cx="9251315" cy="7281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E1062D6-D278-B7BF-3B04-D5AA8FC56B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9036685" y="9558820"/>
            <a:ext cx="9251315" cy="7073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B59992A7-B0EA-6B6B-7A56-25E32A46369D}"/>
              </a:ext>
            </a:extLst>
          </p:cNvPr>
          <p:cNvGrpSpPr/>
          <p:nvPr/>
        </p:nvGrpSpPr>
        <p:grpSpPr>
          <a:xfrm>
            <a:off x="-31376" y="0"/>
            <a:ext cx="1447798" cy="10292442"/>
            <a:chOff x="0" y="0"/>
            <a:chExt cx="596967" cy="2709333"/>
          </a:xfrm>
          <a:solidFill>
            <a:srgbClr val="E7D9C7"/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9A6FB02-0BD9-C110-A803-38BC0B6D34F9}"/>
                </a:ext>
              </a:extLst>
            </p:cNvPr>
            <p:cNvSpPr/>
            <p:nvPr/>
          </p:nvSpPr>
          <p:spPr>
            <a:xfrm>
              <a:off x="0" y="0"/>
              <a:ext cx="596967" cy="2709333"/>
            </a:xfrm>
            <a:custGeom>
              <a:avLst/>
              <a:gdLst/>
              <a:ahLst/>
              <a:cxnLst/>
              <a:rect l="l" t="t" r="r" b="b"/>
              <a:pathLst>
                <a:path w="596967" h="2709333">
                  <a:moveTo>
                    <a:pt x="0" y="0"/>
                  </a:moveTo>
                  <a:lnTo>
                    <a:pt x="596967" y="0"/>
                  </a:lnTo>
                  <a:lnTo>
                    <a:pt x="596967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4ACABE88-6298-5B08-CA9F-F80CE4C45E3F}"/>
                </a:ext>
              </a:extLst>
            </p:cNvPr>
            <p:cNvSpPr txBox="1"/>
            <p:nvPr/>
          </p:nvSpPr>
          <p:spPr>
            <a:xfrm>
              <a:off x="0" y="-38100"/>
              <a:ext cx="596967" cy="27474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21">
            <a:extLst>
              <a:ext uri="{FF2B5EF4-FFF2-40B4-BE49-F238E27FC236}">
                <a16:creationId xmlns:a16="http://schemas.microsoft.com/office/drawing/2014/main" id="{C4228321-9C01-8B61-E0D2-9E933FD418B3}"/>
              </a:ext>
            </a:extLst>
          </p:cNvPr>
          <p:cNvSpPr/>
          <p:nvPr/>
        </p:nvSpPr>
        <p:spPr>
          <a:xfrm>
            <a:off x="-96928" y="-124881"/>
            <a:ext cx="1578902" cy="1458382"/>
          </a:xfrm>
          <a:custGeom>
            <a:avLst/>
            <a:gdLst/>
            <a:ahLst/>
            <a:cxnLst/>
            <a:rect l="l" t="t" r="r" b="b"/>
            <a:pathLst>
              <a:path w="2451097" h="2424741">
                <a:moveTo>
                  <a:pt x="0" y="0"/>
                </a:moveTo>
                <a:lnTo>
                  <a:pt x="2451096" y="0"/>
                </a:lnTo>
                <a:lnTo>
                  <a:pt x="2451096" y="2424741"/>
                </a:lnTo>
                <a:lnTo>
                  <a:pt x="0" y="24247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5" name="Прямоугольник 14"/>
          <p:cNvSpPr/>
          <p:nvPr/>
        </p:nvSpPr>
        <p:spPr>
          <a:xfrm>
            <a:off x="1595482" y="746420"/>
            <a:ext cx="168762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endParaRPr lang="uk-UA" sz="2400" i="1" dirty="0">
              <a:latin typeface="Century" panose="020406040505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42A1DE1-A1DD-4E11-8970-2F4B3C2000F2}"/>
              </a:ext>
            </a:extLst>
          </p:cNvPr>
          <p:cNvSpPr/>
          <p:nvPr/>
        </p:nvSpPr>
        <p:spPr>
          <a:xfrm>
            <a:off x="1723685" y="1018149"/>
            <a:ext cx="15438941" cy="8463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AutoNum type="arabicPeriod"/>
            </a:pPr>
            <a:r>
              <a:rPr lang="x-none" sz="3200" dirty="0">
                <a:latin typeface="Constantia" panose="02030602050306030303" pitchFamily="18" charset="0"/>
              </a:rPr>
              <a:t>Інформацію про результати висновків за результатами акредитацій</a:t>
            </a:r>
            <a:r>
              <a:rPr lang="uk-UA" sz="3200" dirty="0">
                <a:latin typeface="Constantia" panose="02030602050306030303" pitchFamily="18" charset="0"/>
              </a:rPr>
              <a:t> </a:t>
            </a:r>
            <a:r>
              <a:rPr lang="x-none" sz="3200" dirty="0">
                <a:latin typeface="Constantia" panose="02030602050306030303" pitchFamily="18" charset="0"/>
              </a:rPr>
              <a:t>освітніх програм, що проходили акредитацію у І</a:t>
            </a:r>
            <a:r>
              <a:rPr lang="uk-UA" sz="3200" dirty="0">
                <a:latin typeface="Constantia" panose="02030602050306030303" pitchFamily="18" charset="0"/>
              </a:rPr>
              <a:t>І</a:t>
            </a:r>
            <a:r>
              <a:rPr lang="x-none" sz="3200" dirty="0">
                <a:latin typeface="Constantia" panose="02030602050306030303" pitchFamily="18" charset="0"/>
              </a:rPr>
              <a:t> семестрі 2024-2025 н.р. взяти до</a:t>
            </a:r>
            <a:r>
              <a:rPr lang="uk-UA" sz="3200" dirty="0">
                <a:latin typeface="Constantia" panose="02030602050306030303" pitchFamily="18" charset="0"/>
              </a:rPr>
              <a:t> </a:t>
            </a:r>
            <a:r>
              <a:rPr lang="x-none" sz="3200" dirty="0">
                <a:latin typeface="Constantia" panose="02030602050306030303" pitchFamily="18" charset="0"/>
              </a:rPr>
              <a:t>відома.</a:t>
            </a:r>
            <a:endParaRPr lang="uk-UA" sz="3200" dirty="0">
              <a:latin typeface="Constantia" panose="02030602050306030303" pitchFamily="18" charset="0"/>
            </a:endParaRPr>
          </a:p>
          <a:p>
            <a:pPr marL="514350" indent="-514350" algn="just">
              <a:buAutoNum type="arabicPeriod"/>
            </a:pPr>
            <a:r>
              <a:rPr lang="x-none" sz="3200" dirty="0">
                <a:latin typeface="Constantia" panose="02030602050306030303" pitchFamily="18" charset="0"/>
              </a:rPr>
              <a:t> Сформувати план заходів з виконання рекомендацій ЕГ,  ГЕР, </a:t>
            </a:r>
            <a:r>
              <a:rPr lang="uk-UA" sz="3200" dirty="0">
                <a:latin typeface="Constantia" panose="02030602050306030303" pitchFamily="18" charset="0"/>
              </a:rPr>
              <a:t>Національного агентства</a:t>
            </a:r>
            <a:r>
              <a:rPr lang="x-none" sz="3200" dirty="0">
                <a:latin typeface="Constantia" panose="02030602050306030303" pitchFamily="18" charset="0"/>
              </a:rPr>
              <a:t> щодо</a:t>
            </a:r>
            <a:r>
              <a:rPr lang="uk-UA" sz="3200" dirty="0">
                <a:latin typeface="Constantia" panose="02030602050306030303" pitchFamily="18" charset="0"/>
              </a:rPr>
              <a:t> </a:t>
            </a:r>
            <a:r>
              <a:rPr lang="x-none" sz="3200" dirty="0">
                <a:latin typeface="Constantia" panose="02030602050306030303" pitchFamily="18" charset="0"/>
              </a:rPr>
              <a:t>удосконалення ОП за результатами акредитацій та затвердити їх на засіданнях</a:t>
            </a:r>
            <a:r>
              <a:rPr lang="uk-UA" sz="3200" dirty="0">
                <a:latin typeface="Constantia" panose="02030602050306030303" pitchFamily="18" charset="0"/>
              </a:rPr>
              <a:t> </a:t>
            </a:r>
            <a:r>
              <a:rPr lang="x-none" sz="3200" dirty="0">
                <a:latin typeface="Constantia" panose="02030602050306030303" pitchFamily="18" charset="0"/>
              </a:rPr>
              <a:t>кафедр та Вчених радах структурних підрозділів з подальшим оприлюдненням на</a:t>
            </a:r>
            <a:r>
              <a:rPr lang="uk-UA" sz="3200" dirty="0">
                <a:latin typeface="Constantia" panose="02030602050306030303" pitchFamily="18" charset="0"/>
              </a:rPr>
              <a:t> </a:t>
            </a:r>
            <a:r>
              <a:rPr lang="x-none" sz="3200" dirty="0">
                <a:latin typeface="Constantia" panose="02030602050306030303" pitchFamily="18" charset="0"/>
              </a:rPr>
              <a:t>сайті випускової кафедри.</a:t>
            </a:r>
            <a:r>
              <a:rPr lang="uk-UA" sz="3200" dirty="0">
                <a:latin typeface="Constantia" panose="02030602050306030303" pitchFamily="18" charset="0"/>
              </a:rPr>
              <a:t> </a:t>
            </a:r>
            <a:r>
              <a:rPr lang="x-none" sz="3200" dirty="0">
                <a:latin typeface="Constantia" panose="02030602050306030303" pitchFamily="18" charset="0"/>
              </a:rPr>
              <a:t> </a:t>
            </a:r>
            <a:r>
              <a:rPr lang="x-none" sz="3200" i="1" dirty="0">
                <a:latin typeface="Constantia" panose="02030602050306030303" pitchFamily="18" charset="0"/>
              </a:rPr>
              <a:t>(Відповідальні: гаранти ОП, завідуючі кафедр, декани факультетів/ директори навчально-наукових інститутів).</a:t>
            </a:r>
            <a:r>
              <a:rPr lang="x-none" sz="3200" dirty="0">
                <a:latin typeface="Constantia" panose="02030602050306030303" pitchFamily="18" charset="0"/>
              </a:rPr>
              <a:t> </a:t>
            </a:r>
            <a:endParaRPr lang="uk-UA" sz="3200" dirty="0">
              <a:latin typeface="Constantia" panose="02030602050306030303" pitchFamily="18" charset="0"/>
            </a:endParaRPr>
          </a:p>
          <a:p>
            <a:pPr marL="514350" indent="-514350" algn="just">
              <a:buAutoNum type="arabicPeriod"/>
            </a:pPr>
            <a:r>
              <a:rPr lang="x-none" sz="3200" dirty="0">
                <a:latin typeface="Constantia" panose="02030602050306030303" pitchFamily="18" charset="0"/>
              </a:rPr>
              <a:t>Результати </a:t>
            </a:r>
            <a:r>
              <a:rPr lang="uk-UA" sz="3200" dirty="0">
                <a:latin typeface="Constantia" panose="02030602050306030303" pitchFamily="18" charset="0"/>
              </a:rPr>
              <a:t>різних видів</a:t>
            </a:r>
            <a:r>
              <a:rPr lang="x-none" sz="3200" dirty="0">
                <a:latin typeface="Constantia" panose="02030602050306030303" pitchFamily="18" charset="0"/>
              </a:rPr>
              <a:t> моніторингу якості ОП, проведених на рівні кафедри,</a:t>
            </a:r>
            <a:r>
              <a:rPr lang="uk-UA" sz="3200" dirty="0">
                <a:latin typeface="Constantia" panose="02030602050306030303" pitchFamily="18" charset="0"/>
              </a:rPr>
              <a:t> </a:t>
            </a:r>
            <a:r>
              <a:rPr lang="x-none" sz="3200" dirty="0">
                <a:latin typeface="Constantia" panose="02030602050306030303" pitchFamily="18" charset="0"/>
              </a:rPr>
              <a:t>факультету/навчально-наукового інституту, Університету, оприлюднювати у</a:t>
            </a:r>
            <a:r>
              <a:rPr lang="uk-UA" sz="3200" dirty="0">
                <a:latin typeface="Constantia" panose="02030602050306030303" pitchFamily="18" charset="0"/>
              </a:rPr>
              <a:t> </a:t>
            </a:r>
            <a:r>
              <a:rPr lang="x-none" sz="3200" dirty="0">
                <a:latin typeface="Constantia" panose="02030602050306030303" pitchFamily="18" charset="0"/>
              </a:rPr>
              <a:t>відповідних рубриках на сайтах структурних підрозділів / Університету.</a:t>
            </a:r>
            <a:r>
              <a:rPr lang="uk-UA" sz="3200" dirty="0">
                <a:latin typeface="Constantia" panose="02030602050306030303" pitchFamily="18" charset="0"/>
              </a:rPr>
              <a:t> </a:t>
            </a:r>
            <a:r>
              <a:rPr lang="x-none" sz="3200" i="1" dirty="0">
                <a:latin typeface="Constantia" panose="02030602050306030303" pitchFamily="18" charset="0"/>
              </a:rPr>
              <a:t>(Відповідальні: керівники структурних підрозділів, Центр</a:t>
            </a:r>
            <a:r>
              <a:rPr lang="uk-UA" sz="3200" i="1" dirty="0">
                <a:latin typeface="Constantia" panose="02030602050306030303" pitchFamily="18" charset="0"/>
              </a:rPr>
              <a:t> </a:t>
            </a:r>
            <a:r>
              <a:rPr lang="x-none" sz="3200" i="1" dirty="0">
                <a:latin typeface="Constantia" panose="02030602050306030303" pitchFamily="18" charset="0"/>
              </a:rPr>
              <a:t>забезпечення якості вищої освіти ЧНУ).</a:t>
            </a:r>
            <a:endParaRPr lang="uk-UA" sz="3200" i="1" dirty="0">
              <a:latin typeface="Constantia" panose="02030602050306030303" pitchFamily="18" charset="0"/>
            </a:endParaRPr>
          </a:p>
          <a:p>
            <a:pPr marL="514350" indent="-514350" algn="just">
              <a:buAutoNum type="arabicPeriod"/>
            </a:pPr>
            <a:r>
              <a:rPr lang="ru-RU" sz="3200" dirty="0" err="1">
                <a:latin typeface="Constantia" panose="02030602050306030303" pitchFamily="18" charset="0"/>
              </a:rPr>
              <a:t>Продовжити</a:t>
            </a:r>
            <a:r>
              <a:rPr lang="ru-RU" sz="3200" dirty="0">
                <a:latin typeface="Constantia" panose="02030602050306030303" pitchFamily="18" charset="0"/>
              </a:rPr>
              <a:t> практику </a:t>
            </a:r>
            <a:r>
              <a:rPr lang="ru-RU" sz="3200" dirty="0" err="1">
                <a:latin typeface="Constantia" panose="02030602050306030303" pitchFamily="18" charset="0"/>
              </a:rPr>
              <a:t>розгляду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якості</a:t>
            </a:r>
            <a:r>
              <a:rPr lang="ru-RU" sz="3200" dirty="0">
                <a:latin typeface="Constantia" panose="02030602050306030303" pitchFamily="18" charset="0"/>
              </a:rPr>
              <a:t> ОП за </a:t>
            </a:r>
            <a:r>
              <a:rPr lang="ru-RU" sz="3200" dirty="0" err="1">
                <a:latin typeface="Constantia" panose="02030602050306030303" pitchFamily="18" charset="0"/>
              </a:rPr>
              <a:t>рік</a:t>
            </a:r>
            <a:r>
              <a:rPr lang="ru-RU" sz="3200" dirty="0">
                <a:latin typeface="Constantia" panose="02030602050306030303" pitchFamily="18" charset="0"/>
              </a:rPr>
              <a:t> до </a:t>
            </a:r>
            <a:r>
              <a:rPr lang="ru-RU" sz="3200" dirty="0" err="1">
                <a:latin typeface="Constantia" panose="02030602050306030303" pitchFamily="18" charset="0"/>
              </a:rPr>
              <a:t>проходження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акредитації</a:t>
            </a:r>
            <a:r>
              <a:rPr lang="ru-RU" sz="3200" dirty="0">
                <a:latin typeface="Constantia" panose="02030602050306030303" pitchFamily="18" charset="0"/>
              </a:rPr>
              <a:t> з </a:t>
            </a:r>
            <a:r>
              <a:rPr lang="ru-RU" sz="3200" dirty="0" err="1">
                <a:latin typeface="Constantia" panose="02030602050306030303" pitchFamily="18" charset="0"/>
              </a:rPr>
              <a:t>обговоренням</a:t>
            </a:r>
            <a:r>
              <a:rPr lang="ru-RU" sz="3200" dirty="0">
                <a:latin typeface="Constantia" panose="02030602050306030303" pitchFamily="18" charset="0"/>
              </a:rPr>
              <a:t> на </a:t>
            </a:r>
            <a:r>
              <a:rPr lang="ru-RU" sz="3200" dirty="0" err="1">
                <a:latin typeface="Constantia" panose="02030602050306030303" pitchFamily="18" charset="0"/>
              </a:rPr>
              <a:t>Науково-методичній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раді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Університету</a:t>
            </a:r>
            <a:r>
              <a:rPr lang="ru-RU" sz="3200" i="1" dirty="0">
                <a:latin typeface="Constantia" panose="02030602050306030303" pitchFamily="18" charset="0"/>
              </a:rPr>
              <a:t>. (</a:t>
            </a:r>
            <a:r>
              <a:rPr lang="ru-RU" sz="3200" i="1" dirty="0" err="1">
                <a:latin typeface="Constantia" panose="02030602050306030303" pitchFamily="18" charset="0"/>
              </a:rPr>
              <a:t>Відповідальний</a:t>
            </a:r>
            <a:r>
              <a:rPr lang="ru-RU" sz="3200" i="1" dirty="0">
                <a:latin typeface="Constantia" panose="02030602050306030303" pitchFamily="18" charset="0"/>
              </a:rPr>
              <a:t>: голова </a:t>
            </a:r>
            <a:r>
              <a:rPr lang="ru-RU" sz="3200" i="1" dirty="0" err="1">
                <a:latin typeface="Constantia" panose="02030602050306030303" pitchFamily="18" charset="0"/>
              </a:rPr>
              <a:t>Науково-методичної</a:t>
            </a:r>
            <a:r>
              <a:rPr lang="ru-RU" sz="3200" i="1" dirty="0">
                <a:latin typeface="Constantia" panose="02030602050306030303" pitchFamily="18" charset="0"/>
              </a:rPr>
              <a:t> ради </a:t>
            </a:r>
            <a:r>
              <a:rPr lang="ru-RU" sz="3200" i="1" dirty="0" err="1">
                <a:latin typeface="Constantia" panose="02030602050306030303" pitchFamily="18" charset="0"/>
              </a:rPr>
              <a:t>Універитету</a:t>
            </a:r>
            <a:r>
              <a:rPr lang="ru-RU" sz="3200" i="1" dirty="0">
                <a:latin typeface="Constantia" panose="02030602050306030303" pitchFamily="18" charset="0"/>
              </a:rPr>
              <a:t>).</a:t>
            </a:r>
            <a:endParaRPr lang="x-none" sz="3200" i="1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069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8CDA6A-04F1-F12A-4F1D-AA2F498213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223" b="9724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1028700" y="9182801"/>
            <a:ext cx="9251315" cy="11036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2F5E9D-0AA2-250F-BB32-1B3F9FDE9A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2B3A5B"/>
              </a:clrFrom>
              <a:clrTo>
                <a:srgbClr val="2B3A5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4911995" y="9424910"/>
            <a:ext cx="11180518" cy="7717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8566EC-FBE8-C711-7AD3-D30FDE8AA6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 r="57389"/>
          <a:stretch/>
        </p:blipFill>
        <p:spPr bwMode="auto">
          <a:xfrm>
            <a:off x="954623" y="9514707"/>
            <a:ext cx="4125470" cy="7722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B457432-396A-6D0F-731A-B674ABA3559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4" t="72470" r="61271"/>
          <a:stretch/>
        </p:blipFill>
        <p:spPr bwMode="auto">
          <a:xfrm>
            <a:off x="15316200" y="9457302"/>
            <a:ext cx="2971800" cy="8291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Image 27"/>
          <p:cNvPicPr/>
          <p:nvPr/>
        </p:nvPicPr>
        <p:blipFill rotWithShape="1">
          <a:blip r:embed="rId6" cstate="print"/>
          <a:srcRect l="-1055" t="-1716" r="56438" b="4174"/>
          <a:stretch/>
        </p:blipFill>
        <p:spPr bwMode="auto">
          <a:xfrm>
            <a:off x="15925800" y="200382"/>
            <a:ext cx="1115695" cy="116649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Надпись 3"/>
          <p:cNvSpPr txBox="1">
            <a:spLocks noChangeArrowheads="1"/>
          </p:cNvSpPr>
          <p:nvPr/>
        </p:nvSpPr>
        <p:spPr bwMode="auto">
          <a:xfrm>
            <a:off x="16802100" y="457200"/>
            <a:ext cx="1447800" cy="11271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</a:t>
            </a:r>
            <a:endParaRPr kumimoji="0" lang="uk-UA" altLang="uk-UA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 ЯКОСТІ ВИЩОЇ ОСВІТИ ЧНУ</a:t>
            </a: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3124200" y="228031"/>
            <a:ext cx="1257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76200" y="376166"/>
            <a:ext cx="309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dirty="0"/>
              <a:t>К</a:t>
            </a: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0" y="1622425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pSp>
        <p:nvGrpSpPr>
          <p:cNvPr id="33" name="Group 2">
            <a:extLst>
              <a:ext uri="{FF2B5EF4-FFF2-40B4-BE49-F238E27FC236}">
                <a16:creationId xmlns:a16="http://schemas.microsoft.com/office/drawing/2014/main" id="{3646F507-26CA-7042-6F65-1873EBAADCF0}"/>
              </a:ext>
            </a:extLst>
          </p:cNvPr>
          <p:cNvGrpSpPr/>
          <p:nvPr/>
        </p:nvGrpSpPr>
        <p:grpSpPr>
          <a:xfrm>
            <a:off x="0" y="200382"/>
            <a:ext cx="1645693" cy="10086618"/>
            <a:chOff x="0" y="0"/>
            <a:chExt cx="596967" cy="2709333"/>
          </a:xfrm>
          <a:solidFill>
            <a:srgbClr val="E5D5C1"/>
          </a:solidFill>
        </p:grpSpPr>
        <p:sp>
          <p:nvSpPr>
            <p:cNvPr id="34" name="Freeform 3">
              <a:extLst>
                <a:ext uri="{FF2B5EF4-FFF2-40B4-BE49-F238E27FC236}">
                  <a16:creationId xmlns:a16="http://schemas.microsoft.com/office/drawing/2014/main" id="{F3B8E050-5C38-85B1-8115-430ACCBF7738}"/>
                </a:ext>
              </a:extLst>
            </p:cNvPr>
            <p:cNvSpPr/>
            <p:nvPr/>
          </p:nvSpPr>
          <p:spPr>
            <a:xfrm>
              <a:off x="0" y="0"/>
              <a:ext cx="596967" cy="2709333"/>
            </a:xfrm>
            <a:custGeom>
              <a:avLst/>
              <a:gdLst/>
              <a:ahLst/>
              <a:cxnLst/>
              <a:rect l="l" t="t" r="r" b="b"/>
              <a:pathLst>
                <a:path w="596967" h="2709333">
                  <a:moveTo>
                    <a:pt x="0" y="0"/>
                  </a:moveTo>
                  <a:lnTo>
                    <a:pt x="596967" y="0"/>
                  </a:lnTo>
                  <a:lnTo>
                    <a:pt x="596967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</p:sp>
        <p:sp>
          <p:nvSpPr>
            <p:cNvPr id="35" name="TextBox 4">
              <a:extLst>
                <a:ext uri="{FF2B5EF4-FFF2-40B4-BE49-F238E27FC236}">
                  <a16:creationId xmlns:a16="http://schemas.microsoft.com/office/drawing/2014/main" id="{B1F9B907-FF19-69E7-8EB5-92928B372E4F}"/>
                </a:ext>
              </a:extLst>
            </p:cNvPr>
            <p:cNvSpPr txBox="1"/>
            <p:nvPr/>
          </p:nvSpPr>
          <p:spPr>
            <a:xfrm>
              <a:off x="0" y="-38100"/>
              <a:ext cx="596967" cy="27474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" name="Freeform 21">
            <a:extLst>
              <a:ext uri="{FF2B5EF4-FFF2-40B4-BE49-F238E27FC236}">
                <a16:creationId xmlns:a16="http://schemas.microsoft.com/office/drawing/2014/main" id="{8B34849B-27E5-AECC-5A12-49A9127B2094}"/>
              </a:ext>
            </a:extLst>
          </p:cNvPr>
          <p:cNvSpPr/>
          <p:nvPr/>
        </p:nvSpPr>
        <p:spPr>
          <a:xfrm>
            <a:off x="-38100" y="172433"/>
            <a:ext cx="1624651" cy="1405094"/>
          </a:xfrm>
          <a:custGeom>
            <a:avLst/>
            <a:gdLst/>
            <a:ahLst/>
            <a:cxnLst/>
            <a:rect l="l" t="t" r="r" b="b"/>
            <a:pathLst>
              <a:path w="2451097" h="2424741">
                <a:moveTo>
                  <a:pt x="0" y="0"/>
                </a:moveTo>
                <a:lnTo>
                  <a:pt x="2451096" y="0"/>
                </a:lnTo>
                <a:lnTo>
                  <a:pt x="2451096" y="2424741"/>
                </a:lnTo>
                <a:lnTo>
                  <a:pt x="0" y="242474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36" name="TextBox 25">
            <a:extLst>
              <a:ext uri="{FF2B5EF4-FFF2-40B4-BE49-F238E27FC236}">
                <a16:creationId xmlns:a16="http://schemas.microsoft.com/office/drawing/2014/main" id="{17772A68-B71B-F062-573F-0E6CE1823957}"/>
              </a:ext>
            </a:extLst>
          </p:cNvPr>
          <p:cNvSpPr txBox="1"/>
          <p:nvPr/>
        </p:nvSpPr>
        <p:spPr>
          <a:xfrm>
            <a:off x="2178263" y="436109"/>
            <a:ext cx="13781404" cy="10965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487"/>
              </a:lnSpc>
            </a:pPr>
            <a:r>
              <a:rPr lang="uk-UA" sz="54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  <a:ea typeface="Cambria" panose="02040503050406030204" pitchFamily="18" charset="0"/>
                <a:cs typeface="Garet Bold"/>
                <a:sym typeface="Garet Bold"/>
              </a:rPr>
              <a:t>Позитивні практики</a:t>
            </a:r>
            <a:endParaRPr lang="en-US" sz="5400" b="1" dirty="0">
              <a:solidFill>
                <a:schemeClr val="accent2">
                  <a:lumMod val="50000"/>
                </a:schemeClr>
              </a:solidFill>
              <a:latin typeface="Constantia" panose="02030602050306030303" pitchFamily="18" charset="0"/>
              <a:ea typeface="Cambria" panose="02040503050406030204" pitchFamily="18" charset="0"/>
              <a:cs typeface="Garet Bold"/>
              <a:sym typeface="Garet Bold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73369" y="2293960"/>
            <a:ext cx="14986955" cy="7107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uk-UA" sz="3200" dirty="0">
                <a:latin typeface="Constantia" panose="02030602050306030303" pitchFamily="18" charset="0"/>
              </a:rPr>
              <a:t>Розробка та оновлення програми відбувалися за активної </a:t>
            </a:r>
            <a:r>
              <a:rPr lang="uk-UA" sz="3200" b="1" i="1" dirty="0">
                <a:latin typeface="Constantia" panose="02030602050306030303" pitchFamily="18" charset="0"/>
              </a:rPr>
              <a:t>участі студентів</a:t>
            </a:r>
            <a:r>
              <a:rPr lang="uk-UA" sz="3200" dirty="0">
                <a:latin typeface="Constantia" panose="02030602050306030303" pitchFamily="18" charset="0"/>
              </a:rPr>
              <a:t>, </a:t>
            </a:r>
            <a:r>
              <a:rPr lang="uk-UA" sz="3200" b="1" i="1" dirty="0">
                <a:latin typeface="Constantia" panose="02030602050306030303" pitchFamily="18" charset="0"/>
              </a:rPr>
              <a:t>викладачів, роботодавців </a:t>
            </a:r>
            <a:r>
              <a:rPr lang="uk-UA" sz="3200" dirty="0">
                <a:latin typeface="Constantia" panose="02030602050306030303" pitchFamily="18" charset="0"/>
              </a:rPr>
              <a:t>та представників місцевого самоврядування, зокрема були враховані рекомендації щодо змісту ОК та підготовки випускників до сучасних викликів.</a:t>
            </a:r>
          </a:p>
          <a:p>
            <a:pPr marL="457200" lvl="0" indent="-45720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3200" dirty="0">
                <a:latin typeface="Constantia" panose="02030602050306030303" pitchFamily="18" charset="0"/>
              </a:rPr>
              <a:t>ОП </a:t>
            </a:r>
            <a:r>
              <a:rPr lang="ru-RU" sz="3200" dirty="0" err="1">
                <a:latin typeface="Constantia" panose="02030602050306030303" pitchFamily="18" charset="0"/>
              </a:rPr>
              <a:t>враховує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галузевий</a:t>
            </a:r>
            <a:r>
              <a:rPr lang="ru-RU" sz="3200" b="1" i="1" dirty="0">
                <a:latin typeface="Constantia" panose="02030602050306030303" pitchFamily="18" charset="0"/>
              </a:rPr>
              <a:t> та </a:t>
            </a:r>
            <a:r>
              <a:rPr lang="ru-RU" sz="3200" b="1" i="1" dirty="0" err="1">
                <a:latin typeface="Constantia" panose="02030602050306030303" pitchFamily="18" charset="0"/>
              </a:rPr>
              <a:t>регіональний</a:t>
            </a:r>
            <a:r>
              <a:rPr lang="ru-RU" sz="3200" b="1" i="1" dirty="0">
                <a:latin typeface="Constantia" panose="02030602050306030303" pitchFamily="18" charset="0"/>
              </a:rPr>
              <a:t> контекст</a:t>
            </a:r>
            <a:r>
              <a:rPr lang="ru-RU" sz="3200" dirty="0">
                <a:latin typeface="Constantia" panose="02030602050306030303" pitchFamily="18" charset="0"/>
              </a:rPr>
              <a:t>, є </a:t>
            </a:r>
            <a:r>
              <a:rPr lang="ru-RU" sz="3200" dirty="0" err="1">
                <a:latin typeface="Constantia" panose="02030602050306030303" pitchFamily="18" charset="0"/>
              </a:rPr>
              <a:t>практикоорієнтованою</a:t>
            </a:r>
            <a:r>
              <a:rPr lang="ru-RU" sz="3200" dirty="0">
                <a:latin typeface="Constantia" panose="02030602050306030303" pitchFamily="18" charset="0"/>
              </a:rPr>
              <a:t>.</a:t>
            </a:r>
            <a:endParaRPr lang="uk-UA" sz="3200" dirty="0">
              <a:latin typeface="Constantia" panose="02030602050306030303" pitchFamily="18" charset="0"/>
            </a:endParaRPr>
          </a:p>
          <a:p>
            <a:pPr marL="457200" lvl="0" indent="-45720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3200" dirty="0">
                <a:latin typeface="Constantia" panose="02030602050306030303" pitchFamily="18" charset="0"/>
              </a:rPr>
              <a:t>ОП </a:t>
            </a:r>
            <a:r>
              <a:rPr lang="ru-RU" sz="3200" dirty="0" err="1">
                <a:latin typeface="Constantia" panose="02030602050306030303" pitchFamily="18" charset="0"/>
              </a:rPr>
              <a:t>передбачає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формування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b="1" dirty="0" err="1">
                <a:latin typeface="Constantia" panose="02030602050306030303" pitchFamily="18" charset="0"/>
              </a:rPr>
              <a:t>унікальних</a:t>
            </a:r>
            <a:r>
              <a:rPr lang="ru-RU" sz="3200" dirty="0">
                <a:latin typeface="Constantia" panose="02030602050306030303" pitchFamily="18" charset="0"/>
              </a:rPr>
              <a:t> СК і ПРН.</a:t>
            </a:r>
            <a:endParaRPr lang="uk-UA" sz="3200" dirty="0">
              <a:latin typeface="Constantia" panose="02030602050306030303" pitchFamily="18" charset="0"/>
            </a:endParaRPr>
          </a:p>
          <a:p>
            <a:pPr marL="457200" lvl="0" indent="-45720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3200" dirty="0" err="1">
                <a:latin typeface="Constantia" panose="02030602050306030303" pitchFamily="18" charset="0"/>
              </a:rPr>
              <a:t>Інтеграція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досвіду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іноземних</a:t>
            </a:r>
            <a:r>
              <a:rPr lang="ru-RU" sz="3200" dirty="0">
                <a:latin typeface="Constantia" panose="02030602050306030303" pitchFamily="18" charset="0"/>
              </a:rPr>
              <a:t> ОП через </a:t>
            </a:r>
            <a:r>
              <a:rPr lang="ru-RU" sz="3200" dirty="0" err="1">
                <a:latin typeface="Constantia" panose="02030602050306030303" pitchFamily="18" charset="0"/>
              </a:rPr>
              <a:t>міжнародні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стажування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викладачів</a:t>
            </a:r>
            <a:r>
              <a:rPr lang="ru-RU" sz="3200" dirty="0">
                <a:latin typeface="Constantia" panose="02030602050306030303" pitchFamily="18" charset="0"/>
              </a:rPr>
              <a:t>, </a:t>
            </a:r>
            <a:r>
              <a:rPr lang="ru-RU" sz="3200" dirty="0" err="1">
                <a:latin typeface="Constantia" panose="02030602050306030303" pitchFamily="18" charset="0"/>
              </a:rPr>
              <a:t>що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дозволяє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впроваджувати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найкращі</a:t>
            </a:r>
            <a:r>
              <a:rPr lang="ru-RU" sz="3200" b="1" i="1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світові</a:t>
            </a:r>
            <a:r>
              <a:rPr lang="ru-RU" sz="3200" b="1" i="1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освітні</a:t>
            </a:r>
            <a:r>
              <a:rPr lang="ru-RU" sz="3200" b="1" i="1" dirty="0">
                <a:latin typeface="Constantia" panose="02030602050306030303" pitchFamily="18" charset="0"/>
              </a:rPr>
              <a:t> практики</a:t>
            </a:r>
            <a:r>
              <a:rPr lang="ru-RU" sz="3200" dirty="0">
                <a:latin typeface="Constantia" panose="02030602050306030303" pitchFamily="18" charset="0"/>
              </a:rPr>
              <a:t>.</a:t>
            </a:r>
            <a:endParaRPr lang="uk-UA" sz="3200" dirty="0">
              <a:latin typeface="Constantia" panose="02030602050306030303" pitchFamily="18" charset="0"/>
            </a:endParaRPr>
          </a:p>
          <a:p>
            <a:pPr marL="457200" lvl="0" indent="-45720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3200" dirty="0">
                <a:latin typeface="Constantia" panose="02030602050306030303" pitchFamily="18" charset="0"/>
              </a:rPr>
              <a:t>ОП </a:t>
            </a:r>
            <a:r>
              <a:rPr lang="ru-RU" sz="3200" dirty="0" err="1">
                <a:latin typeface="Constantia" panose="02030602050306030303" pitchFamily="18" charset="0"/>
              </a:rPr>
              <a:t>враховує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Професійний</a:t>
            </a:r>
            <a:r>
              <a:rPr lang="ru-RU" sz="3200" b="1" i="1" dirty="0">
                <a:latin typeface="Constantia" panose="02030602050306030303" pitchFamily="18" charset="0"/>
              </a:rPr>
              <a:t> стандарт </a:t>
            </a:r>
            <a:r>
              <a:rPr lang="ru-RU" sz="3200" dirty="0">
                <a:latin typeface="Constantia" panose="02030602050306030303" pitchFamily="18" charset="0"/>
              </a:rPr>
              <a:t>та </a:t>
            </a:r>
            <a:r>
              <a:rPr lang="ru-RU" sz="3200" dirty="0" err="1">
                <a:latin typeface="Constantia" panose="02030602050306030303" pitchFamily="18" charset="0"/>
              </a:rPr>
              <a:t>передбачає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присвоєння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професійної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кваліфікації</a:t>
            </a:r>
            <a:r>
              <a:rPr lang="ru-RU" sz="3200" dirty="0">
                <a:latin typeface="Constantia" panose="02030602050306030303" pitchFamily="18" charset="0"/>
              </a:rPr>
              <a:t>.</a:t>
            </a:r>
            <a:endParaRPr lang="uk-UA" sz="3200" dirty="0">
              <a:latin typeface="Constantia" panose="02030602050306030303" pitchFamily="18" charset="0"/>
            </a:endParaRPr>
          </a:p>
          <a:p>
            <a:pPr marL="457200" indent="-45720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uk-UA" sz="3200" dirty="0"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uk-UA" sz="3200" dirty="0">
              <a:latin typeface="Constantia" panose="02030602050306030303" pitchFamily="18" charset="0"/>
            </a:endParaRPr>
          </a:p>
        </p:txBody>
      </p:sp>
      <p:pic>
        <p:nvPicPr>
          <p:cNvPr id="18" name="Рисунок 17" descr="У ЧНУ ім. Ю. Федьковича розпочалася реєстрація вступників: деталі | Новини">
            <a:extLst>
              <a:ext uri="{FF2B5EF4-FFF2-40B4-BE49-F238E27FC236}">
                <a16:creationId xmlns:a16="http://schemas.microsoft.com/office/drawing/2014/main" id="{A7DEBD69-FC14-48A2-8123-0F357AF3EEF3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307" y="8907077"/>
            <a:ext cx="1983103" cy="1437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6489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8CDA6A-04F1-F12A-4F1D-AA2F498213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223" b="9724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1028700" y="9182801"/>
            <a:ext cx="9251315" cy="11036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2F5E9D-0AA2-250F-BB32-1B3F9FDE9A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2B3A5B"/>
              </a:clrFrom>
              <a:clrTo>
                <a:srgbClr val="2B3A5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4911995" y="9424910"/>
            <a:ext cx="11180518" cy="7717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8566EC-FBE8-C711-7AD3-D30FDE8AA6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 r="57389"/>
          <a:stretch/>
        </p:blipFill>
        <p:spPr bwMode="auto">
          <a:xfrm>
            <a:off x="954623" y="9514707"/>
            <a:ext cx="4125470" cy="7722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B457432-396A-6D0F-731A-B674ABA355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4" t="72470" r="61271"/>
          <a:stretch/>
        </p:blipFill>
        <p:spPr bwMode="auto">
          <a:xfrm>
            <a:off x="15316200" y="9457302"/>
            <a:ext cx="2971800" cy="8291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Image 27"/>
          <p:cNvPicPr/>
          <p:nvPr/>
        </p:nvPicPr>
        <p:blipFill rotWithShape="1">
          <a:blip r:embed="rId5" cstate="print"/>
          <a:srcRect l="-1055" t="-1716" r="56438" b="4174"/>
          <a:stretch/>
        </p:blipFill>
        <p:spPr bwMode="auto">
          <a:xfrm>
            <a:off x="15925800" y="200382"/>
            <a:ext cx="1115695" cy="116649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Надпись 3"/>
          <p:cNvSpPr txBox="1">
            <a:spLocks noChangeArrowheads="1"/>
          </p:cNvSpPr>
          <p:nvPr/>
        </p:nvSpPr>
        <p:spPr bwMode="auto">
          <a:xfrm>
            <a:off x="16802100" y="457200"/>
            <a:ext cx="1447800" cy="11271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</a:t>
            </a:r>
            <a:endParaRPr kumimoji="0" lang="uk-UA" altLang="uk-UA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 ЯКОСТІ ВИЩОЇ ОСВІТИ ЧНУ</a:t>
            </a: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3124200" y="228031"/>
            <a:ext cx="1257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76200" y="376166"/>
            <a:ext cx="309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dirty="0"/>
              <a:t>К</a:t>
            </a: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0" y="1622425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pSp>
        <p:nvGrpSpPr>
          <p:cNvPr id="33" name="Group 2">
            <a:extLst>
              <a:ext uri="{FF2B5EF4-FFF2-40B4-BE49-F238E27FC236}">
                <a16:creationId xmlns:a16="http://schemas.microsoft.com/office/drawing/2014/main" id="{3646F507-26CA-7042-6F65-1873EBAADCF0}"/>
              </a:ext>
            </a:extLst>
          </p:cNvPr>
          <p:cNvGrpSpPr/>
          <p:nvPr/>
        </p:nvGrpSpPr>
        <p:grpSpPr>
          <a:xfrm>
            <a:off x="0" y="200382"/>
            <a:ext cx="1645693" cy="10086618"/>
            <a:chOff x="0" y="0"/>
            <a:chExt cx="596967" cy="2709333"/>
          </a:xfrm>
          <a:solidFill>
            <a:srgbClr val="E5D5C1"/>
          </a:solidFill>
        </p:grpSpPr>
        <p:sp>
          <p:nvSpPr>
            <p:cNvPr id="34" name="Freeform 3">
              <a:extLst>
                <a:ext uri="{FF2B5EF4-FFF2-40B4-BE49-F238E27FC236}">
                  <a16:creationId xmlns:a16="http://schemas.microsoft.com/office/drawing/2014/main" id="{F3B8E050-5C38-85B1-8115-430ACCBF7738}"/>
                </a:ext>
              </a:extLst>
            </p:cNvPr>
            <p:cNvSpPr/>
            <p:nvPr/>
          </p:nvSpPr>
          <p:spPr>
            <a:xfrm>
              <a:off x="0" y="0"/>
              <a:ext cx="596967" cy="2709333"/>
            </a:xfrm>
            <a:custGeom>
              <a:avLst/>
              <a:gdLst/>
              <a:ahLst/>
              <a:cxnLst/>
              <a:rect l="l" t="t" r="r" b="b"/>
              <a:pathLst>
                <a:path w="596967" h="2709333">
                  <a:moveTo>
                    <a:pt x="0" y="0"/>
                  </a:moveTo>
                  <a:lnTo>
                    <a:pt x="596967" y="0"/>
                  </a:lnTo>
                  <a:lnTo>
                    <a:pt x="596967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</p:sp>
        <p:sp>
          <p:nvSpPr>
            <p:cNvPr id="35" name="TextBox 4">
              <a:extLst>
                <a:ext uri="{FF2B5EF4-FFF2-40B4-BE49-F238E27FC236}">
                  <a16:creationId xmlns:a16="http://schemas.microsoft.com/office/drawing/2014/main" id="{B1F9B907-FF19-69E7-8EB5-92928B372E4F}"/>
                </a:ext>
              </a:extLst>
            </p:cNvPr>
            <p:cNvSpPr txBox="1"/>
            <p:nvPr/>
          </p:nvSpPr>
          <p:spPr>
            <a:xfrm>
              <a:off x="0" y="-38100"/>
              <a:ext cx="596967" cy="27474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" name="Freeform 21">
            <a:extLst>
              <a:ext uri="{FF2B5EF4-FFF2-40B4-BE49-F238E27FC236}">
                <a16:creationId xmlns:a16="http://schemas.microsoft.com/office/drawing/2014/main" id="{8B34849B-27E5-AECC-5A12-49A9127B2094}"/>
              </a:ext>
            </a:extLst>
          </p:cNvPr>
          <p:cNvSpPr/>
          <p:nvPr/>
        </p:nvSpPr>
        <p:spPr>
          <a:xfrm>
            <a:off x="-38100" y="172433"/>
            <a:ext cx="1624651" cy="1405094"/>
          </a:xfrm>
          <a:custGeom>
            <a:avLst/>
            <a:gdLst/>
            <a:ahLst/>
            <a:cxnLst/>
            <a:rect l="l" t="t" r="r" b="b"/>
            <a:pathLst>
              <a:path w="2451097" h="2424741">
                <a:moveTo>
                  <a:pt x="0" y="0"/>
                </a:moveTo>
                <a:lnTo>
                  <a:pt x="2451096" y="0"/>
                </a:lnTo>
                <a:lnTo>
                  <a:pt x="2451096" y="2424741"/>
                </a:lnTo>
                <a:lnTo>
                  <a:pt x="0" y="242474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36" name="TextBox 25">
            <a:extLst>
              <a:ext uri="{FF2B5EF4-FFF2-40B4-BE49-F238E27FC236}">
                <a16:creationId xmlns:a16="http://schemas.microsoft.com/office/drawing/2014/main" id="{17772A68-B71B-F062-573F-0E6CE1823957}"/>
              </a:ext>
            </a:extLst>
          </p:cNvPr>
          <p:cNvSpPr txBox="1"/>
          <p:nvPr/>
        </p:nvSpPr>
        <p:spPr>
          <a:xfrm>
            <a:off x="1864408" y="23398"/>
            <a:ext cx="14061392" cy="10965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487"/>
              </a:lnSpc>
            </a:pPr>
            <a:r>
              <a:rPr lang="uk-UA" sz="54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  <a:ea typeface="Cambria" panose="02040503050406030204" pitchFamily="18" charset="0"/>
                <a:cs typeface="Garet Bold"/>
                <a:sym typeface="Garet Bold"/>
              </a:rPr>
              <a:t>2. </a:t>
            </a:r>
            <a:r>
              <a:rPr lang="uk-UA" sz="54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Структура та зміст освітньої програми</a:t>
            </a:r>
            <a:endParaRPr lang="en-US" sz="5400" b="1" dirty="0">
              <a:solidFill>
                <a:schemeClr val="accent2">
                  <a:lumMod val="50000"/>
                </a:schemeClr>
              </a:solidFill>
              <a:latin typeface="Constantia" panose="02030602050306030303" pitchFamily="18" charset="0"/>
              <a:ea typeface="Cambria" panose="02040503050406030204" pitchFamily="18" charset="0"/>
              <a:cs typeface="Garet Bold"/>
              <a:sym typeface="Garet Bold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5000" y="1274408"/>
            <a:ext cx="15621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>
                <a:latin typeface="Constantia" panose="02030602050306030303" pitchFamily="18" charset="0"/>
              </a:rPr>
              <a:t>За результатами засідання Національного агентства із забезпечення якості вищої освіти, всі освітні програми отримали оцінку рівень </a:t>
            </a:r>
            <a:r>
              <a:rPr lang="uk-UA" sz="2800" b="1" dirty="0">
                <a:solidFill>
                  <a:srgbClr val="00B050"/>
                </a:solidFill>
                <a:latin typeface="Constantia" panose="02030602050306030303" pitchFamily="18" charset="0"/>
              </a:rPr>
              <a:t>В</a:t>
            </a:r>
            <a:r>
              <a:rPr lang="uk-UA" sz="2800" dirty="0">
                <a:latin typeface="Constantia" panose="02030602050306030303" pitchFamily="18" charset="0"/>
              </a:rPr>
              <a:t> за цим критерієм. </a:t>
            </a:r>
          </a:p>
        </p:txBody>
      </p:sp>
      <p:pic>
        <p:nvPicPr>
          <p:cNvPr id="17" name="Рисунок 16" descr="У ЧНУ ім. Ю. Федьковича розпочалася реєстрація вступників: деталі | Новини">
            <a:extLst>
              <a:ext uri="{FF2B5EF4-FFF2-40B4-BE49-F238E27FC236}">
                <a16:creationId xmlns:a16="http://schemas.microsoft.com/office/drawing/2014/main" id="{A7DEBD69-FC14-48A2-8123-0F357AF3EEF3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019" y="9424910"/>
            <a:ext cx="1697712" cy="980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438400" y="2658351"/>
            <a:ext cx="15354300" cy="5947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  <a:spcAft>
                <a:spcPts val="0"/>
              </a:spcAft>
            </a:pPr>
            <a:r>
              <a:rPr lang="uk-UA" sz="3600" b="1" dirty="0">
                <a:solidFill>
                  <a:srgbClr val="00B050"/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Рекомендації:</a:t>
            </a:r>
          </a:p>
          <a:p>
            <a:pPr marL="285750" lvl="0" indent="-285750"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3200" dirty="0" err="1">
                <a:latin typeface="Constantia" panose="02030602050306030303" pitchFamily="18" charset="0"/>
              </a:rPr>
              <a:t>Увідповіднити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обсяг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підготовки</a:t>
            </a:r>
            <a:r>
              <a:rPr lang="ru-RU" sz="3200" dirty="0">
                <a:latin typeface="Constantia" panose="02030602050306030303" pitchFamily="18" charset="0"/>
              </a:rPr>
              <a:t> у </a:t>
            </a:r>
            <a:r>
              <a:rPr lang="ru-RU" sz="3200" b="1" i="1" dirty="0">
                <a:latin typeface="Constantia" panose="02030602050306030303" pitchFamily="18" charset="0"/>
              </a:rPr>
              <a:t>ОП та НП </a:t>
            </a:r>
            <a:r>
              <a:rPr lang="ru-RU" sz="3200" dirty="0">
                <a:latin typeface="Constantia" panose="02030602050306030303" pitchFamily="18" charset="0"/>
              </a:rPr>
              <a:t>(практики формально не </a:t>
            </a:r>
            <a:r>
              <a:rPr lang="ru-RU" sz="3200" dirty="0" err="1">
                <a:latin typeface="Constantia" panose="02030602050306030303" pitchFamily="18" charset="0"/>
              </a:rPr>
              <a:t>враховані</a:t>
            </a:r>
            <a:r>
              <a:rPr lang="ru-RU" sz="3200" dirty="0">
                <a:latin typeface="Constantia" panose="02030602050306030303" pitchFamily="18" charset="0"/>
              </a:rPr>
              <a:t> в </a:t>
            </a:r>
            <a:r>
              <a:rPr lang="ru-RU" sz="3200" dirty="0" err="1">
                <a:latin typeface="Constantia" panose="02030602050306030303" pitchFamily="18" charset="0"/>
              </a:rPr>
              <a:t>підрахунку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загального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обсягу</a:t>
            </a:r>
            <a:r>
              <a:rPr lang="ru-RU" sz="3200" dirty="0">
                <a:latin typeface="Constantia" panose="02030602050306030303" pitchFamily="18" charset="0"/>
              </a:rPr>
              <a:t> ОК).</a:t>
            </a:r>
            <a:endParaRPr lang="uk-UA" sz="3200" dirty="0">
              <a:latin typeface="Constantia" panose="02030602050306030303" pitchFamily="18" charset="0"/>
            </a:endParaRPr>
          </a:p>
          <a:p>
            <a:pPr marL="285750" lvl="0" indent="-285750"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3200" dirty="0" err="1">
                <a:latin typeface="Constantia" panose="02030602050306030303" pitchFamily="18" charset="0"/>
              </a:rPr>
              <a:t>Розглянути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можливість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приведення</a:t>
            </a:r>
            <a:r>
              <a:rPr lang="ru-RU" sz="3200" dirty="0">
                <a:latin typeface="Constantia" panose="02030602050306030303" pitchFamily="18" charset="0"/>
              </a:rPr>
              <a:t> до </a:t>
            </a:r>
            <a:r>
              <a:rPr lang="ru-RU" sz="3200" b="1" i="1" dirty="0" err="1">
                <a:latin typeface="Constantia" panose="02030602050306030303" pitchFamily="18" charset="0"/>
              </a:rPr>
              <a:t>єдиного</a:t>
            </a:r>
            <a:r>
              <a:rPr lang="ru-RU" sz="3200" b="1" i="1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обсягу</a:t>
            </a:r>
            <a:r>
              <a:rPr lang="ru-RU" sz="3200" b="1" i="1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вибіркових</a:t>
            </a:r>
            <a:r>
              <a:rPr lang="ru-RU" sz="3200" dirty="0">
                <a:latin typeface="Constantia" panose="02030602050306030303" pitchFamily="18" charset="0"/>
              </a:rPr>
              <a:t> ОК. </a:t>
            </a:r>
            <a:endParaRPr lang="uk-UA" sz="3200" dirty="0">
              <a:latin typeface="Constantia" panose="02030602050306030303" pitchFamily="18" charset="0"/>
            </a:endParaRPr>
          </a:p>
          <a:p>
            <a:pPr marL="285750" lvl="0" indent="-285750"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3200" dirty="0" err="1">
                <a:latin typeface="Constantia" panose="02030602050306030303" pitchFamily="18" charset="0"/>
              </a:rPr>
              <a:t>Розширити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вибіркову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складову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програми</a:t>
            </a:r>
            <a:r>
              <a:rPr lang="ru-RU" sz="3200" dirty="0">
                <a:latin typeface="Constantia" panose="02030602050306030303" pitchFamily="18" charset="0"/>
              </a:rPr>
              <a:t>, додавши </a:t>
            </a:r>
            <a:r>
              <a:rPr lang="ru-RU" sz="3200" b="1" i="1" dirty="0" err="1">
                <a:latin typeface="Constantia" panose="02030602050306030303" pitchFamily="18" charset="0"/>
              </a:rPr>
              <a:t>спеціалізовані</a:t>
            </a:r>
            <a:r>
              <a:rPr lang="ru-RU" sz="3200" b="1" i="1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курси</a:t>
            </a:r>
            <a:r>
              <a:rPr lang="ru-RU" sz="3200" b="1" i="1" dirty="0">
                <a:latin typeface="Constantia" panose="02030602050306030303" pitchFamily="18" charset="0"/>
              </a:rPr>
              <a:t>, </a:t>
            </a:r>
            <a:r>
              <a:rPr lang="ru-RU" sz="3200" dirty="0" err="1">
                <a:latin typeface="Constantia" panose="02030602050306030303" pitchFamily="18" charset="0"/>
              </a:rPr>
              <a:t>що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відповідають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сучасним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тенденціям</a:t>
            </a:r>
            <a:r>
              <a:rPr lang="ru-RU" sz="3200" dirty="0">
                <a:latin typeface="Constantia" panose="02030602050306030303" pitchFamily="18" charset="0"/>
              </a:rPr>
              <a:t>. </a:t>
            </a:r>
            <a:endParaRPr lang="uk-UA" sz="3200" dirty="0">
              <a:latin typeface="Constantia" panose="02030602050306030303" pitchFamily="18" charset="0"/>
            </a:endParaRPr>
          </a:p>
          <a:p>
            <a:pPr marL="285750" lvl="0" indent="-285750"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3200" dirty="0" err="1">
                <a:latin typeface="Constantia" panose="02030602050306030303" pitchFamily="18" charset="0"/>
              </a:rPr>
              <a:t>Пропонується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посилити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програми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академічної</a:t>
            </a:r>
            <a:r>
              <a:rPr lang="ru-RU" sz="3200" b="1" i="1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мобільності</a:t>
            </a:r>
            <a:r>
              <a:rPr lang="ru-RU" sz="3200" b="1" i="1" dirty="0">
                <a:latin typeface="Constantia" panose="02030602050306030303" pitchFamily="18" charset="0"/>
              </a:rPr>
              <a:t> </a:t>
            </a:r>
            <a:r>
              <a:rPr lang="ru-RU" sz="3200" dirty="0">
                <a:latin typeface="Constantia" panose="02030602050306030303" pitchFamily="18" charset="0"/>
              </a:rPr>
              <a:t>та </a:t>
            </a:r>
            <a:r>
              <a:rPr lang="ru-RU" sz="3200" dirty="0" err="1">
                <a:latin typeface="Constantia" panose="02030602050306030303" pitchFamily="18" charset="0"/>
              </a:rPr>
              <a:t>впровадження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дуальної</a:t>
            </a:r>
            <a:r>
              <a:rPr lang="ru-RU" sz="3200" b="1" i="1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форми</a:t>
            </a:r>
            <a:r>
              <a:rPr lang="ru-RU" sz="3200" b="1" i="1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освіти</a:t>
            </a:r>
            <a:r>
              <a:rPr lang="ru-RU" sz="3200" dirty="0">
                <a:latin typeface="Constantia" panose="02030602050306030303" pitchFamily="18" charset="0"/>
              </a:rPr>
              <a:t>. </a:t>
            </a:r>
            <a:endParaRPr lang="uk-UA" sz="3200" dirty="0">
              <a:latin typeface="Constantia" panose="02030602050306030303" pitchFamily="18" charset="0"/>
            </a:endParaRPr>
          </a:p>
          <a:p>
            <a:pPr marL="285750" lvl="0" indent="-285750"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3200" dirty="0" err="1">
                <a:latin typeface="Constantia" panose="02030602050306030303" pitchFamily="18" charset="0"/>
              </a:rPr>
              <a:t>Забезпечити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відповідність</a:t>
            </a:r>
            <a:r>
              <a:rPr lang="ru-RU" sz="3200" b="1" i="1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змісту</a:t>
            </a:r>
            <a:r>
              <a:rPr lang="ru-RU" sz="3200" b="1" i="1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програм</a:t>
            </a:r>
            <a:r>
              <a:rPr lang="ru-RU" sz="3200" b="1" i="1" dirty="0">
                <a:latin typeface="Constantia" panose="02030602050306030303" pitchFamily="18" charset="0"/>
              </a:rPr>
              <a:t> практики </a:t>
            </a:r>
            <a:r>
              <a:rPr lang="ru-RU" sz="3200" b="1" i="1" dirty="0" err="1">
                <a:latin typeface="Constantia" panose="02030602050306030303" pitchFamily="18" charset="0"/>
              </a:rPr>
              <a:t>Положенню</a:t>
            </a:r>
            <a:r>
              <a:rPr lang="ru-RU" sz="3200" b="1" i="1" dirty="0">
                <a:latin typeface="Constantia" panose="02030602050306030303" pitchFamily="18" charset="0"/>
              </a:rPr>
              <a:t> </a:t>
            </a:r>
            <a:r>
              <a:rPr lang="ru-RU" sz="3200" dirty="0">
                <a:latin typeface="Constantia" panose="02030602050306030303" pitchFamily="18" charset="0"/>
              </a:rPr>
              <a:t>про </a:t>
            </a:r>
            <a:r>
              <a:rPr lang="ru-RU" sz="3200" dirty="0" err="1">
                <a:latin typeface="Constantia" panose="02030602050306030303" pitchFamily="18" charset="0"/>
              </a:rPr>
              <a:t>проведення</a:t>
            </a:r>
            <a:r>
              <a:rPr lang="ru-RU" sz="3200" dirty="0">
                <a:latin typeface="Constantia" panose="02030602050306030303" pitchFamily="18" charset="0"/>
              </a:rPr>
              <a:t> практики </a:t>
            </a:r>
            <a:r>
              <a:rPr lang="ru-RU" sz="3200" dirty="0" err="1">
                <a:latin typeface="Constantia" panose="02030602050306030303" pitchFamily="18" charset="0"/>
              </a:rPr>
              <a:t>здобувачів</a:t>
            </a:r>
            <a:r>
              <a:rPr lang="ru-RU" sz="3200" dirty="0">
                <a:latin typeface="Constantia" panose="02030602050306030303" pitchFamily="18" charset="0"/>
              </a:rPr>
              <a:t> ЧНУ.</a:t>
            </a:r>
            <a:endParaRPr lang="uk-UA" sz="3200" dirty="0">
              <a:latin typeface="Constantia" panose="02030602050306030303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endParaRPr lang="uk-UA" sz="2400" dirty="0">
              <a:effectLst/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620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8CDA6A-04F1-F12A-4F1D-AA2F498213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223" b="9724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1028700" y="9182801"/>
            <a:ext cx="9251315" cy="11036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2F5E9D-0AA2-250F-BB32-1B3F9FDE9A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2B3A5B"/>
              </a:clrFrom>
              <a:clrTo>
                <a:srgbClr val="2B3A5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4911995" y="9424910"/>
            <a:ext cx="11180518" cy="7717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8566EC-FBE8-C711-7AD3-D30FDE8AA6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 r="57389"/>
          <a:stretch/>
        </p:blipFill>
        <p:spPr bwMode="auto">
          <a:xfrm>
            <a:off x="954623" y="9514707"/>
            <a:ext cx="4125470" cy="7722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B457432-396A-6D0F-731A-B674ABA355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4" t="72470" r="61271"/>
          <a:stretch/>
        </p:blipFill>
        <p:spPr bwMode="auto">
          <a:xfrm>
            <a:off x="15316200" y="9457302"/>
            <a:ext cx="2971800" cy="8291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Image 27"/>
          <p:cNvPicPr/>
          <p:nvPr/>
        </p:nvPicPr>
        <p:blipFill rotWithShape="1">
          <a:blip r:embed="rId5" cstate="print"/>
          <a:srcRect l="-1055" t="-1716" r="56438" b="4174"/>
          <a:stretch/>
        </p:blipFill>
        <p:spPr bwMode="auto">
          <a:xfrm>
            <a:off x="15925800" y="200382"/>
            <a:ext cx="1115695" cy="116649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Надпись 3"/>
          <p:cNvSpPr txBox="1">
            <a:spLocks noChangeArrowheads="1"/>
          </p:cNvSpPr>
          <p:nvPr/>
        </p:nvSpPr>
        <p:spPr bwMode="auto">
          <a:xfrm>
            <a:off x="16802100" y="457200"/>
            <a:ext cx="1447800" cy="11271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</a:t>
            </a:r>
            <a:endParaRPr kumimoji="0" lang="uk-UA" altLang="uk-UA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 ЯКОСТІ ВИЩОЇ ОСВІТИ ЧНУ</a:t>
            </a: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3124200" y="228031"/>
            <a:ext cx="1257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76200" y="376166"/>
            <a:ext cx="309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dirty="0"/>
              <a:t>К</a:t>
            </a: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0" y="1622425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pSp>
        <p:nvGrpSpPr>
          <p:cNvPr id="33" name="Group 2">
            <a:extLst>
              <a:ext uri="{FF2B5EF4-FFF2-40B4-BE49-F238E27FC236}">
                <a16:creationId xmlns:a16="http://schemas.microsoft.com/office/drawing/2014/main" id="{3646F507-26CA-7042-6F65-1873EBAADCF0}"/>
              </a:ext>
            </a:extLst>
          </p:cNvPr>
          <p:cNvGrpSpPr/>
          <p:nvPr/>
        </p:nvGrpSpPr>
        <p:grpSpPr>
          <a:xfrm>
            <a:off x="0" y="200382"/>
            <a:ext cx="1645693" cy="10086618"/>
            <a:chOff x="0" y="0"/>
            <a:chExt cx="596967" cy="2709333"/>
          </a:xfrm>
          <a:solidFill>
            <a:srgbClr val="E5D5C1"/>
          </a:solidFill>
        </p:grpSpPr>
        <p:sp>
          <p:nvSpPr>
            <p:cNvPr id="34" name="Freeform 3">
              <a:extLst>
                <a:ext uri="{FF2B5EF4-FFF2-40B4-BE49-F238E27FC236}">
                  <a16:creationId xmlns:a16="http://schemas.microsoft.com/office/drawing/2014/main" id="{F3B8E050-5C38-85B1-8115-430ACCBF7738}"/>
                </a:ext>
              </a:extLst>
            </p:cNvPr>
            <p:cNvSpPr/>
            <p:nvPr/>
          </p:nvSpPr>
          <p:spPr>
            <a:xfrm>
              <a:off x="0" y="0"/>
              <a:ext cx="596967" cy="2709333"/>
            </a:xfrm>
            <a:custGeom>
              <a:avLst/>
              <a:gdLst/>
              <a:ahLst/>
              <a:cxnLst/>
              <a:rect l="l" t="t" r="r" b="b"/>
              <a:pathLst>
                <a:path w="596967" h="2709333">
                  <a:moveTo>
                    <a:pt x="0" y="0"/>
                  </a:moveTo>
                  <a:lnTo>
                    <a:pt x="596967" y="0"/>
                  </a:lnTo>
                  <a:lnTo>
                    <a:pt x="596967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</p:sp>
        <p:sp>
          <p:nvSpPr>
            <p:cNvPr id="35" name="TextBox 4">
              <a:extLst>
                <a:ext uri="{FF2B5EF4-FFF2-40B4-BE49-F238E27FC236}">
                  <a16:creationId xmlns:a16="http://schemas.microsoft.com/office/drawing/2014/main" id="{B1F9B907-FF19-69E7-8EB5-92928B372E4F}"/>
                </a:ext>
              </a:extLst>
            </p:cNvPr>
            <p:cNvSpPr txBox="1"/>
            <p:nvPr/>
          </p:nvSpPr>
          <p:spPr>
            <a:xfrm>
              <a:off x="0" y="-38100"/>
              <a:ext cx="596967" cy="27474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" name="Freeform 21">
            <a:extLst>
              <a:ext uri="{FF2B5EF4-FFF2-40B4-BE49-F238E27FC236}">
                <a16:creationId xmlns:a16="http://schemas.microsoft.com/office/drawing/2014/main" id="{8B34849B-27E5-AECC-5A12-49A9127B2094}"/>
              </a:ext>
            </a:extLst>
          </p:cNvPr>
          <p:cNvSpPr/>
          <p:nvPr/>
        </p:nvSpPr>
        <p:spPr>
          <a:xfrm>
            <a:off x="-38100" y="172433"/>
            <a:ext cx="1624651" cy="1405094"/>
          </a:xfrm>
          <a:custGeom>
            <a:avLst/>
            <a:gdLst/>
            <a:ahLst/>
            <a:cxnLst/>
            <a:rect l="l" t="t" r="r" b="b"/>
            <a:pathLst>
              <a:path w="2451097" h="2424741">
                <a:moveTo>
                  <a:pt x="0" y="0"/>
                </a:moveTo>
                <a:lnTo>
                  <a:pt x="2451096" y="0"/>
                </a:lnTo>
                <a:lnTo>
                  <a:pt x="2451096" y="2424741"/>
                </a:lnTo>
                <a:lnTo>
                  <a:pt x="0" y="242474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981200" y="490798"/>
            <a:ext cx="15354300" cy="8337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uk-UA" sz="2400" dirty="0"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uk-UA" sz="3600" b="1" dirty="0">
                <a:solidFill>
                  <a:srgbClr val="00B050"/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Рекомендації: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ru-RU" sz="3200" dirty="0">
                <a:latin typeface="Constantia" panose="02030602050306030303" pitchFamily="18" charset="0"/>
              </a:rPr>
              <a:t>Конкретизувати/</a:t>
            </a:r>
            <a:r>
              <a:rPr lang="ru-RU" sz="3200" dirty="0" err="1">
                <a:latin typeface="Constantia" panose="02030602050306030303" pitchFamily="18" charset="0"/>
              </a:rPr>
              <a:t>увідповіднити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назви</a:t>
            </a:r>
            <a:r>
              <a:rPr lang="ru-RU" sz="3200" b="1" i="1" dirty="0">
                <a:latin typeface="Constantia" panose="02030602050306030303" pitchFamily="18" charset="0"/>
              </a:rPr>
              <a:t> ОК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відповідно</a:t>
            </a:r>
            <a:r>
              <a:rPr lang="ru-RU" sz="3200" dirty="0">
                <a:latin typeface="Constantia" panose="02030602050306030303" pitchFamily="18" charset="0"/>
              </a:rPr>
              <a:t> до </a:t>
            </a:r>
            <a:r>
              <a:rPr lang="ru-RU" sz="3200" b="1" i="1" dirty="0" err="1">
                <a:latin typeface="Constantia" panose="02030602050306030303" pitchFamily="18" charset="0"/>
              </a:rPr>
              <a:t>їх</a:t>
            </a:r>
            <a:r>
              <a:rPr lang="ru-RU" sz="3200" b="1" i="1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змісту</a:t>
            </a:r>
            <a:r>
              <a:rPr lang="ru-RU" sz="3200" dirty="0">
                <a:latin typeface="Constantia" panose="02030602050306030303" pitchFamily="18" charset="0"/>
              </a:rPr>
              <a:t>, </a:t>
            </a:r>
            <a:r>
              <a:rPr lang="ru-RU" sz="3200" dirty="0" err="1">
                <a:latin typeface="Constantia" panose="02030602050306030303" pitchFamily="18" charset="0"/>
              </a:rPr>
              <a:t>сучасної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термінології</a:t>
            </a:r>
            <a:r>
              <a:rPr lang="ru-RU" sz="3200" dirty="0">
                <a:latin typeface="Constantia" panose="02030602050306030303" pitchFamily="18" charset="0"/>
              </a:rPr>
              <a:t>.</a:t>
            </a:r>
            <a:endParaRPr lang="uk-UA" sz="3200" dirty="0">
              <a:latin typeface="Constantia" panose="02030602050306030303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ru-RU" sz="3200" dirty="0" err="1">
                <a:latin typeface="Constantia" panose="02030602050306030303" pitchFamily="18" charset="0"/>
              </a:rPr>
              <a:t>Переглянути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перелік</a:t>
            </a:r>
            <a:r>
              <a:rPr lang="ru-RU" sz="3200" dirty="0">
                <a:latin typeface="Constantia" panose="02030602050306030303" pitchFamily="18" charset="0"/>
              </a:rPr>
              <a:t> і </a:t>
            </a:r>
            <a:r>
              <a:rPr lang="ru-RU" sz="3200" dirty="0" err="1">
                <a:latin typeface="Constantia" panose="02030602050306030303" pitchFamily="18" charset="0"/>
              </a:rPr>
              <a:t>зміст</a:t>
            </a:r>
            <a:r>
              <a:rPr lang="ru-RU" sz="3200" dirty="0">
                <a:latin typeface="Constantia" panose="02030602050306030303" pitchFamily="18" charset="0"/>
              </a:rPr>
              <a:t> ОК на предмет </a:t>
            </a:r>
            <a:r>
              <a:rPr lang="ru-RU" sz="3200" dirty="0" err="1">
                <a:latin typeface="Constantia" panose="02030602050306030303" pitchFamily="18" charset="0"/>
              </a:rPr>
              <a:t>забезпечення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відповідних</a:t>
            </a:r>
            <a:r>
              <a:rPr lang="ru-RU" sz="3200" dirty="0">
                <a:latin typeface="Constantia" panose="02030602050306030303" pitchFamily="18" charset="0"/>
              </a:rPr>
              <a:t> СК та ПРН (</a:t>
            </a:r>
            <a:r>
              <a:rPr lang="ru-RU" sz="3200" dirty="0" err="1">
                <a:latin typeface="Constantia" panose="02030602050306030303" pitchFamily="18" charset="0"/>
              </a:rPr>
              <a:t>узгодити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матриці</a:t>
            </a:r>
            <a:r>
              <a:rPr lang="ru-RU" sz="3200" b="1" i="1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відповідн</a:t>
            </a:r>
            <a:r>
              <a:rPr lang="ru-RU" sz="3200" dirty="0" err="1">
                <a:latin typeface="Constantia" panose="02030602050306030303" pitchFamily="18" charset="0"/>
              </a:rPr>
              <a:t>ості</a:t>
            </a:r>
            <a:r>
              <a:rPr lang="ru-RU" sz="3200" dirty="0">
                <a:latin typeface="Constantia" panose="02030602050306030303" pitchFamily="18" charset="0"/>
              </a:rPr>
              <a:t>). </a:t>
            </a:r>
            <a:endParaRPr lang="uk-UA" sz="3200" dirty="0">
              <a:latin typeface="Constantia" panose="02030602050306030303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ru-RU" sz="3200" dirty="0" err="1">
                <a:latin typeface="Constantia" panose="02030602050306030303" pitchFamily="18" charset="0"/>
              </a:rPr>
              <a:t>Увідповіднити</a:t>
            </a:r>
            <a:r>
              <a:rPr lang="ru-RU" sz="3200" dirty="0">
                <a:latin typeface="Constantia" panose="02030602050306030303" pitchFamily="18" charset="0"/>
              </a:rPr>
              <a:t> тематику </a:t>
            </a:r>
            <a:r>
              <a:rPr lang="ru-RU" sz="3200" b="1" i="1" dirty="0" err="1">
                <a:latin typeface="Constantia" panose="02030602050306030303" pitchFamily="18" charset="0"/>
              </a:rPr>
              <a:t>курсових</a:t>
            </a:r>
            <a:r>
              <a:rPr lang="ru-RU" sz="3200" b="1" i="1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робіт</a:t>
            </a:r>
            <a:r>
              <a:rPr lang="ru-RU" sz="3200" b="1" i="1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предметній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області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спеціальності</a:t>
            </a:r>
            <a:r>
              <a:rPr lang="ru-RU" sz="3200" dirty="0">
                <a:latin typeface="Constantia" panose="02030602050306030303" pitchFamily="18" charset="0"/>
              </a:rPr>
              <a:t>.</a:t>
            </a:r>
            <a:endParaRPr lang="uk-UA" sz="3200" dirty="0">
              <a:latin typeface="Constantia" panose="02030602050306030303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ru-RU" sz="3200" dirty="0" err="1">
                <a:latin typeface="Constantia" panose="02030602050306030303" pitchFamily="18" charset="0"/>
              </a:rPr>
              <a:t>Переглянути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b="1" i="1" dirty="0">
                <a:latin typeface="Constantia" panose="02030602050306030303" pitchFamily="18" charset="0"/>
              </a:rPr>
              <a:t>структурно-</a:t>
            </a:r>
            <a:r>
              <a:rPr lang="ru-RU" sz="3200" b="1" i="1" dirty="0" err="1">
                <a:latin typeface="Constantia" panose="02030602050306030303" pitchFamily="18" charset="0"/>
              </a:rPr>
              <a:t>логічну</a:t>
            </a:r>
            <a:r>
              <a:rPr lang="ru-RU" sz="3200" b="1" i="1" dirty="0">
                <a:latin typeface="Constantia" panose="02030602050306030303" pitchFamily="18" charset="0"/>
              </a:rPr>
              <a:t> схему ОП</a:t>
            </a:r>
            <a:r>
              <a:rPr lang="ru-RU" sz="3200" dirty="0">
                <a:latin typeface="Constantia" panose="02030602050306030303" pitchFamily="18" charset="0"/>
              </a:rPr>
              <a:t>, </a:t>
            </a:r>
            <a:r>
              <a:rPr lang="ru-RU" sz="3200" dirty="0" err="1">
                <a:latin typeface="Constantia" panose="02030602050306030303" pitchFamily="18" charset="0"/>
              </a:rPr>
              <a:t>чітко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відобразивши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зв’язки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між</a:t>
            </a:r>
            <a:r>
              <a:rPr lang="ru-RU" sz="3200" dirty="0">
                <a:latin typeface="Constantia" panose="02030602050306030303" pitchFamily="18" charset="0"/>
              </a:rPr>
              <a:t> ОК та </a:t>
            </a:r>
            <a:r>
              <a:rPr lang="ru-RU" sz="3200" dirty="0" err="1">
                <a:latin typeface="Constantia" panose="02030602050306030303" pitchFamily="18" charset="0"/>
              </a:rPr>
              <a:t>позначивши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їх</a:t>
            </a:r>
            <a:r>
              <a:rPr lang="ru-RU" sz="3200" dirty="0">
                <a:latin typeface="Constantia" panose="02030602050306030303" pitchFamily="18" charset="0"/>
              </a:rPr>
              <a:t> за </a:t>
            </a:r>
            <a:r>
              <a:rPr lang="ru-RU" sz="3200" dirty="0" err="1">
                <a:latin typeface="Constantia" panose="02030602050306030303" pitchFamily="18" charset="0"/>
              </a:rPr>
              <a:t>допомогою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відповідних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графічних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елементів</a:t>
            </a:r>
            <a:r>
              <a:rPr lang="ru-RU" sz="3200" dirty="0">
                <a:latin typeface="Constantia" panose="02030602050306030303" pitchFamily="18" charset="0"/>
              </a:rPr>
              <a:t>.</a:t>
            </a:r>
            <a:endParaRPr lang="uk-UA" sz="3200" dirty="0">
              <a:latin typeface="Constantia" panose="02030602050306030303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ru-RU" sz="3200" dirty="0" err="1">
                <a:latin typeface="Constantia" panose="02030602050306030303" pitchFamily="18" charset="0"/>
              </a:rPr>
              <a:t>Рекомендується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актуалізувати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бази</a:t>
            </a:r>
            <a:r>
              <a:rPr lang="ru-RU" sz="3200" b="1" i="1" dirty="0">
                <a:latin typeface="Constantia" panose="02030602050306030303" pitchFamily="18" charset="0"/>
              </a:rPr>
              <a:t> практик </a:t>
            </a:r>
            <a:r>
              <a:rPr lang="ru-RU" sz="3200" b="1" i="1" dirty="0" err="1">
                <a:latin typeface="Constantia" panose="02030602050306030303" pitchFamily="18" charset="0"/>
              </a:rPr>
              <a:t>із</a:t>
            </a:r>
            <a:r>
              <a:rPr lang="ru-RU" sz="3200" b="1" i="1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врахуванням</a:t>
            </a:r>
            <a:r>
              <a:rPr lang="ru-RU" sz="3200" b="1" i="1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цілей</a:t>
            </a:r>
            <a:r>
              <a:rPr lang="ru-RU" sz="3200" b="1" i="1" dirty="0">
                <a:latin typeface="Constantia" panose="02030602050306030303" pitchFamily="18" charset="0"/>
              </a:rPr>
              <a:t> </a:t>
            </a:r>
            <a:r>
              <a:rPr lang="ru-RU" sz="3200" dirty="0">
                <a:latin typeface="Constantia" panose="02030602050306030303" pitchFamily="18" charset="0"/>
              </a:rPr>
              <a:t>ОП та </a:t>
            </a:r>
            <a:r>
              <a:rPr lang="ru-RU" sz="3200" dirty="0" err="1">
                <a:latin typeface="Constantia" panose="02030602050306030303" pitchFamily="18" charset="0"/>
              </a:rPr>
              <a:t>її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спеціальності</a:t>
            </a:r>
            <a:r>
              <a:rPr lang="ru-RU" sz="3200" dirty="0">
                <a:latin typeface="Constantia" panose="02030602050306030303" pitchFamily="18" charset="0"/>
              </a:rPr>
              <a:t>.</a:t>
            </a:r>
            <a:endParaRPr lang="uk-UA" sz="3200" dirty="0">
              <a:latin typeface="Constantia" panose="02030602050306030303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ru-RU" sz="3200" dirty="0" err="1">
                <a:latin typeface="Constantia" panose="02030602050306030303" pitchFamily="18" charset="0"/>
              </a:rPr>
              <a:t>Доопрацювати</a:t>
            </a:r>
            <a:r>
              <a:rPr lang="ru-RU" sz="3200" dirty="0">
                <a:latin typeface="Constantia" panose="02030602050306030303" pitchFamily="18" charset="0"/>
              </a:rPr>
              <a:t> ОП у </a:t>
            </a:r>
            <a:r>
              <a:rPr lang="ru-RU" sz="3200" dirty="0" err="1">
                <a:latin typeface="Constantia" panose="02030602050306030303" pitchFamily="18" charset="0"/>
              </a:rPr>
              <a:t>напрямку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більшої</a:t>
            </a:r>
            <a:r>
              <a:rPr lang="ru-RU" sz="3200" b="1" i="1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практичної</a:t>
            </a:r>
            <a:r>
              <a:rPr lang="ru-RU" sz="3200" b="1" i="1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орієнтованості</a:t>
            </a:r>
            <a:r>
              <a:rPr lang="ru-RU" sz="3200" dirty="0">
                <a:latin typeface="Constantia" panose="02030602050306030303" pitchFamily="18" charset="0"/>
              </a:rPr>
              <a:t>, </a:t>
            </a:r>
            <a:r>
              <a:rPr lang="ru-RU" sz="3200" dirty="0" err="1">
                <a:latin typeface="Constantia" panose="02030602050306030303" pitchFamily="18" charset="0"/>
              </a:rPr>
              <a:t>інтеграції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сучасних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методів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спеціальності</a:t>
            </a:r>
            <a:r>
              <a:rPr lang="ru-RU" sz="3200" dirty="0">
                <a:latin typeface="Constantia" panose="02030602050306030303" pitchFamily="18" charset="0"/>
              </a:rPr>
              <a:t>. </a:t>
            </a:r>
            <a:endParaRPr lang="uk-UA" sz="3200" dirty="0">
              <a:latin typeface="Constantia" panose="02030602050306030303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ru-RU" sz="3200" dirty="0">
                <a:latin typeface="Constantia" panose="02030602050306030303" pitchFamily="18" charset="0"/>
              </a:rPr>
              <a:t>У </a:t>
            </a:r>
            <a:r>
              <a:rPr lang="ru-RU" sz="3200" dirty="0" err="1">
                <a:latin typeface="Constantia" panose="02030602050306030303" pitchFamily="18" charset="0"/>
              </a:rPr>
              <a:t>перелік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рекомендованої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літератури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робочих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програм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включити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сучасні</a:t>
            </a:r>
            <a:r>
              <a:rPr lang="ru-RU" sz="3200" b="1" i="1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джерела</a:t>
            </a:r>
            <a:r>
              <a:rPr lang="ru-RU" sz="3200" b="1" i="1" dirty="0">
                <a:latin typeface="Constantia" panose="02030602050306030303" pitchFamily="18" charset="0"/>
              </a:rPr>
              <a:t>, </a:t>
            </a:r>
            <a:r>
              <a:rPr lang="ru-RU" sz="3200" dirty="0">
                <a:latin typeface="Constantia" panose="02030602050306030303" pitchFamily="18" charset="0"/>
              </a:rPr>
              <a:t>в тому </a:t>
            </a:r>
            <a:r>
              <a:rPr lang="ru-RU" sz="3200" dirty="0" err="1">
                <a:latin typeface="Constantia" panose="02030602050306030303" pitchFamily="18" charset="0"/>
              </a:rPr>
              <a:t>числі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іноземною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мовою</a:t>
            </a:r>
            <a:r>
              <a:rPr lang="ru-RU" sz="3200" dirty="0">
                <a:latin typeface="Constantia" panose="02030602050306030303" pitchFamily="18" charset="0"/>
              </a:rPr>
              <a:t> та </a:t>
            </a:r>
            <a:r>
              <a:rPr lang="ru-RU" sz="3200" dirty="0" err="1">
                <a:latin typeface="Constantia" panose="02030602050306030303" pitchFamily="18" charset="0"/>
              </a:rPr>
              <a:t>джерела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які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відображають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власні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науково-методичні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розробки</a:t>
            </a:r>
            <a:r>
              <a:rPr lang="ru-RU" sz="3200" dirty="0">
                <a:latin typeface="Constantia" panose="02030602050306030303" pitchFamily="18" charset="0"/>
              </a:rPr>
              <a:t>.</a:t>
            </a:r>
            <a:endParaRPr lang="uk-UA" sz="3200" dirty="0">
              <a:latin typeface="Constantia" panose="02030602050306030303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endParaRPr lang="uk-UA" sz="2400" dirty="0">
              <a:effectLst/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 descr="Ціни на навчання у Чернівецькому національному університеті - Українська  газета Час">
            <a:extLst>
              <a:ext uri="{FF2B5EF4-FFF2-40B4-BE49-F238E27FC236}">
                <a16:creationId xmlns:a16="http://schemas.microsoft.com/office/drawing/2014/main" id="{B11E76F1-FCA2-492E-958F-58379BE7C400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3" y="8658960"/>
            <a:ext cx="2108771" cy="1641050"/>
          </a:xfrm>
          <a:prstGeom prst="rect">
            <a:avLst/>
          </a:prstGeom>
          <a:noFill/>
          <a:ln>
            <a:noFill/>
          </a:ln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183156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8CDA6A-04F1-F12A-4F1D-AA2F498213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223" b="9724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1028700" y="9182801"/>
            <a:ext cx="9251315" cy="11036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2F5E9D-0AA2-250F-BB32-1B3F9FDE9A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2B3A5B"/>
              </a:clrFrom>
              <a:clrTo>
                <a:srgbClr val="2B3A5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4911995" y="9424910"/>
            <a:ext cx="11180518" cy="7717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8566EC-FBE8-C711-7AD3-D30FDE8AA6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 r="57389"/>
          <a:stretch/>
        </p:blipFill>
        <p:spPr bwMode="auto">
          <a:xfrm>
            <a:off x="954623" y="9514707"/>
            <a:ext cx="4125470" cy="7722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B457432-396A-6D0F-731A-B674ABA3559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4" t="72470" r="61271"/>
          <a:stretch/>
        </p:blipFill>
        <p:spPr bwMode="auto">
          <a:xfrm>
            <a:off x="15316200" y="9457302"/>
            <a:ext cx="2971800" cy="8291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Image 27"/>
          <p:cNvPicPr/>
          <p:nvPr/>
        </p:nvPicPr>
        <p:blipFill rotWithShape="1">
          <a:blip r:embed="rId6" cstate="print"/>
          <a:srcRect l="-1055" t="-1716" r="56438" b="4174"/>
          <a:stretch/>
        </p:blipFill>
        <p:spPr bwMode="auto">
          <a:xfrm>
            <a:off x="15925800" y="200382"/>
            <a:ext cx="1115695" cy="116649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Надпись 3"/>
          <p:cNvSpPr txBox="1">
            <a:spLocks noChangeArrowheads="1"/>
          </p:cNvSpPr>
          <p:nvPr/>
        </p:nvSpPr>
        <p:spPr bwMode="auto">
          <a:xfrm>
            <a:off x="16802100" y="457200"/>
            <a:ext cx="1447800" cy="11271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</a:t>
            </a:r>
            <a:endParaRPr kumimoji="0" lang="uk-UA" altLang="uk-UA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 ЯКОСТІ ВИЩОЇ ОСВІТИ ЧНУ</a:t>
            </a: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3124200" y="228031"/>
            <a:ext cx="1257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76200" y="376166"/>
            <a:ext cx="309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dirty="0"/>
              <a:t>К</a:t>
            </a: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0" y="1622425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pSp>
        <p:nvGrpSpPr>
          <p:cNvPr id="33" name="Group 2">
            <a:extLst>
              <a:ext uri="{FF2B5EF4-FFF2-40B4-BE49-F238E27FC236}">
                <a16:creationId xmlns:a16="http://schemas.microsoft.com/office/drawing/2014/main" id="{3646F507-26CA-7042-6F65-1873EBAADCF0}"/>
              </a:ext>
            </a:extLst>
          </p:cNvPr>
          <p:cNvGrpSpPr/>
          <p:nvPr/>
        </p:nvGrpSpPr>
        <p:grpSpPr>
          <a:xfrm>
            <a:off x="0" y="200382"/>
            <a:ext cx="1645693" cy="10086618"/>
            <a:chOff x="0" y="0"/>
            <a:chExt cx="596967" cy="2709333"/>
          </a:xfrm>
          <a:solidFill>
            <a:srgbClr val="E5D5C1"/>
          </a:solidFill>
        </p:grpSpPr>
        <p:sp>
          <p:nvSpPr>
            <p:cNvPr id="34" name="Freeform 3">
              <a:extLst>
                <a:ext uri="{FF2B5EF4-FFF2-40B4-BE49-F238E27FC236}">
                  <a16:creationId xmlns:a16="http://schemas.microsoft.com/office/drawing/2014/main" id="{F3B8E050-5C38-85B1-8115-430ACCBF7738}"/>
                </a:ext>
              </a:extLst>
            </p:cNvPr>
            <p:cNvSpPr/>
            <p:nvPr/>
          </p:nvSpPr>
          <p:spPr>
            <a:xfrm>
              <a:off x="0" y="0"/>
              <a:ext cx="596967" cy="2709333"/>
            </a:xfrm>
            <a:custGeom>
              <a:avLst/>
              <a:gdLst/>
              <a:ahLst/>
              <a:cxnLst/>
              <a:rect l="l" t="t" r="r" b="b"/>
              <a:pathLst>
                <a:path w="596967" h="2709333">
                  <a:moveTo>
                    <a:pt x="0" y="0"/>
                  </a:moveTo>
                  <a:lnTo>
                    <a:pt x="596967" y="0"/>
                  </a:lnTo>
                  <a:lnTo>
                    <a:pt x="596967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</p:sp>
        <p:sp>
          <p:nvSpPr>
            <p:cNvPr id="35" name="TextBox 4">
              <a:extLst>
                <a:ext uri="{FF2B5EF4-FFF2-40B4-BE49-F238E27FC236}">
                  <a16:creationId xmlns:a16="http://schemas.microsoft.com/office/drawing/2014/main" id="{B1F9B907-FF19-69E7-8EB5-92928B372E4F}"/>
                </a:ext>
              </a:extLst>
            </p:cNvPr>
            <p:cNvSpPr txBox="1"/>
            <p:nvPr/>
          </p:nvSpPr>
          <p:spPr>
            <a:xfrm>
              <a:off x="0" y="-38100"/>
              <a:ext cx="596967" cy="27474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" name="Freeform 21">
            <a:extLst>
              <a:ext uri="{FF2B5EF4-FFF2-40B4-BE49-F238E27FC236}">
                <a16:creationId xmlns:a16="http://schemas.microsoft.com/office/drawing/2014/main" id="{8B34849B-27E5-AECC-5A12-49A9127B2094}"/>
              </a:ext>
            </a:extLst>
          </p:cNvPr>
          <p:cNvSpPr/>
          <p:nvPr/>
        </p:nvSpPr>
        <p:spPr>
          <a:xfrm>
            <a:off x="-38100" y="172433"/>
            <a:ext cx="1624651" cy="1405094"/>
          </a:xfrm>
          <a:custGeom>
            <a:avLst/>
            <a:gdLst/>
            <a:ahLst/>
            <a:cxnLst/>
            <a:rect l="l" t="t" r="r" b="b"/>
            <a:pathLst>
              <a:path w="2451097" h="2424741">
                <a:moveTo>
                  <a:pt x="0" y="0"/>
                </a:moveTo>
                <a:lnTo>
                  <a:pt x="2451096" y="0"/>
                </a:lnTo>
                <a:lnTo>
                  <a:pt x="2451096" y="2424741"/>
                </a:lnTo>
                <a:lnTo>
                  <a:pt x="0" y="242474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36" name="TextBox 25">
            <a:extLst>
              <a:ext uri="{FF2B5EF4-FFF2-40B4-BE49-F238E27FC236}">
                <a16:creationId xmlns:a16="http://schemas.microsoft.com/office/drawing/2014/main" id="{17772A68-B71B-F062-573F-0E6CE1823957}"/>
              </a:ext>
            </a:extLst>
          </p:cNvPr>
          <p:cNvSpPr txBox="1"/>
          <p:nvPr/>
        </p:nvSpPr>
        <p:spPr>
          <a:xfrm>
            <a:off x="2462851" y="111719"/>
            <a:ext cx="13781404" cy="11371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487"/>
              </a:lnSpc>
            </a:pPr>
            <a:r>
              <a:rPr lang="uk-UA" sz="54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  <a:ea typeface="Cambria" panose="02040503050406030204" pitchFamily="18" charset="0"/>
                <a:cs typeface="Garet Bold"/>
                <a:sym typeface="Garet Bold"/>
              </a:rPr>
              <a:t>Позитивні практики</a:t>
            </a:r>
            <a:endParaRPr lang="en-US" sz="5400" b="1" dirty="0">
              <a:solidFill>
                <a:schemeClr val="accent2">
                  <a:lumMod val="50000"/>
                </a:schemeClr>
              </a:solidFill>
              <a:latin typeface="Constantia" panose="02030602050306030303" pitchFamily="18" charset="0"/>
              <a:ea typeface="Cambria" panose="02040503050406030204" pitchFamily="18" charset="0"/>
              <a:cs typeface="Garet Bold"/>
              <a:sym typeface="Garet Bold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30095" y="1447231"/>
            <a:ext cx="15716531" cy="7971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endParaRPr lang="uk-UA" sz="3200" dirty="0"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ru-RU" sz="3200" dirty="0" err="1">
                <a:latin typeface="Constantia" panose="02030602050306030303" pitchFamily="18" charset="0"/>
              </a:rPr>
              <a:t>Програма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передбачає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належний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рівень</a:t>
            </a:r>
            <a:r>
              <a:rPr lang="ru-RU" sz="3200" b="1" i="1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практичної</a:t>
            </a:r>
            <a:r>
              <a:rPr lang="ru-RU" sz="3200" b="1" i="1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підготовки</a:t>
            </a:r>
            <a:r>
              <a:rPr lang="ru-RU" sz="3200" b="1" i="1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здобувачів</a:t>
            </a:r>
            <a:r>
              <a:rPr lang="ru-RU" sz="3200" dirty="0">
                <a:latin typeface="Constantia" panose="02030602050306030303" pitchFamily="18" charset="0"/>
              </a:rPr>
              <a:t> до </a:t>
            </a:r>
            <a:r>
              <a:rPr lang="ru-RU" sz="3200" dirty="0" err="1">
                <a:latin typeface="Constantia" panose="02030602050306030303" pitchFamily="18" charset="0"/>
              </a:rPr>
              <a:t>професійної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діяльності</a:t>
            </a:r>
            <a:r>
              <a:rPr lang="ru-RU" sz="3200" dirty="0">
                <a:latin typeface="Constantia" panose="02030602050306030303" pitchFamily="18" charset="0"/>
              </a:rPr>
              <a:t>, </a:t>
            </a:r>
            <a:r>
              <a:rPr lang="ru-RU" sz="3200" dirty="0" err="1">
                <a:latin typeface="Constantia" panose="02030602050306030303" pitchFamily="18" charset="0"/>
              </a:rPr>
              <a:t>сприяє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формуванню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соціальних</a:t>
            </a:r>
            <a:r>
              <a:rPr lang="ru-RU" sz="3200" b="1" i="1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навичок</a:t>
            </a:r>
            <a:r>
              <a:rPr lang="ru-RU" sz="3200" b="1" i="1" dirty="0">
                <a:latin typeface="Constantia" panose="02030602050306030303" pitchFamily="18" charset="0"/>
              </a:rPr>
              <a:t> </a:t>
            </a:r>
            <a:r>
              <a:rPr lang="ru-RU" sz="3200" dirty="0">
                <a:latin typeface="Constantia" panose="02030602050306030303" pitchFamily="18" charset="0"/>
              </a:rPr>
              <a:t>та компетентностей, </a:t>
            </a:r>
            <a:r>
              <a:rPr lang="ru-RU" sz="3200" dirty="0" err="1">
                <a:latin typeface="Constantia" panose="02030602050306030303" pitchFamily="18" charset="0"/>
              </a:rPr>
              <a:t>спрямованих</a:t>
            </a:r>
            <a:r>
              <a:rPr lang="ru-RU" sz="3200" dirty="0">
                <a:latin typeface="Constantia" panose="02030602050306030303" pitchFamily="18" charset="0"/>
              </a:rPr>
              <a:t> на </a:t>
            </a:r>
            <a:r>
              <a:rPr lang="ru-RU" sz="3200" dirty="0" err="1">
                <a:latin typeface="Constantia" panose="02030602050306030303" pitchFamily="18" charset="0"/>
              </a:rPr>
              <a:t>досягнення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глобальних</a:t>
            </a:r>
            <a:r>
              <a:rPr lang="ru-RU" sz="3200" b="1" i="1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цілей</a:t>
            </a:r>
            <a:r>
              <a:rPr lang="ru-RU" sz="3200" b="1" i="1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сталого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розвитку</a:t>
            </a:r>
            <a:r>
              <a:rPr lang="ru-RU" sz="3200" dirty="0">
                <a:latin typeface="Constantia" panose="02030602050306030303" pitchFamily="18" charset="0"/>
              </a:rPr>
              <a:t> до 2030 року.</a:t>
            </a:r>
            <a:endParaRPr lang="uk-UA" sz="3200" dirty="0">
              <a:latin typeface="Constantia" panose="02030602050306030303" pitchFamily="18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ru-RU" sz="3200" dirty="0" err="1">
                <a:latin typeface="Constantia" panose="02030602050306030303" pitchFamily="18" charset="0"/>
              </a:rPr>
              <a:t>Поєднання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теоретичної</a:t>
            </a:r>
            <a:r>
              <a:rPr lang="ru-RU" sz="3200" dirty="0">
                <a:latin typeface="Constantia" panose="02030602050306030303" pitchFamily="18" charset="0"/>
              </a:rPr>
              <a:t> та </a:t>
            </a:r>
            <a:r>
              <a:rPr lang="ru-RU" sz="3200" dirty="0" err="1">
                <a:latin typeface="Constantia" panose="02030602050306030303" pitchFamily="18" charset="0"/>
              </a:rPr>
              <a:t>практичної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підготовки</a:t>
            </a:r>
            <a:r>
              <a:rPr lang="ru-RU" sz="3200" dirty="0">
                <a:latin typeface="Constantia" panose="02030602050306030303" pitchFamily="18" charset="0"/>
              </a:rPr>
              <a:t>, </a:t>
            </a:r>
            <a:r>
              <a:rPr lang="ru-RU" sz="3200" b="1" i="1" dirty="0" err="1">
                <a:latin typeface="Constantia" panose="02030602050306030303" pitchFamily="18" charset="0"/>
              </a:rPr>
              <a:t>сучасні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форми</a:t>
            </a:r>
            <a:r>
              <a:rPr lang="ru-RU" sz="3200" dirty="0">
                <a:latin typeface="Constantia" panose="02030602050306030303" pitchFamily="18" charset="0"/>
              </a:rPr>
              <a:t> й </a:t>
            </a:r>
            <a:r>
              <a:rPr lang="ru-RU" sz="3200" b="1" i="1" dirty="0" err="1">
                <a:latin typeface="Constantia" panose="02030602050306030303" pitchFamily="18" charset="0"/>
              </a:rPr>
              <a:t>методи</a:t>
            </a:r>
            <a:r>
              <a:rPr lang="ru-RU" sz="3200" b="1" i="1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навчання</a:t>
            </a:r>
            <a:r>
              <a:rPr lang="ru-RU" sz="3200" dirty="0">
                <a:latin typeface="Constantia" panose="02030602050306030303" pitchFamily="18" charset="0"/>
              </a:rPr>
              <a:t>, </a:t>
            </a:r>
            <a:r>
              <a:rPr lang="ru-RU" sz="3200" dirty="0" err="1">
                <a:latin typeface="Constantia" panose="02030602050306030303" pitchFamily="18" charset="0"/>
              </a:rPr>
              <a:t>активне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використання</a:t>
            </a:r>
            <a:r>
              <a:rPr lang="ru-RU" sz="3200" dirty="0">
                <a:latin typeface="Constantia" panose="02030602050306030303" pitchFamily="18" charset="0"/>
              </a:rPr>
              <a:t> ІТ-</a:t>
            </a:r>
            <a:r>
              <a:rPr lang="ru-RU" sz="3200" dirty="0" err="1">
                <a:latin typeface="Constantia" panose="02030602050306030303" pitchFamily="18" charset="0"/>
              </a:rPr>
              <a:t>ресурсів</a:t>
            </a:r>
            <a:r>
              <a:rPr lang="ru-RU" sz="3200" dirty="0">
                <a:latin typeface="Constantia" panose="02030602050306030303" pitchFamily="18" charset="0"/>
              </a:rPr>
              <a:t>, а </a:t>
            </a:r>
            <a:r>
              <a:rPr lang="ru-RU" sz="3200" dirty="0" err="1">
                <a:latin typeface="Constantia" panose="02030602050306030303" pitchFamily="18" charset="0"/>
              </a:rPr>
              <a:t>також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інтеграція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міжнародного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досвіду</a:t>
            </a:r>
            <a:r>
              <a:rPr lang="ru-RU" sz="3200" dirty="0">
                <a:latin typeface="Constantia" panose="02030602050306030303" pitchFamily="18" charset="0"/>
              </a:rPr>
              <a:t> через </a:t>
            </a:r>
            <a:r>
              <a:rPr lang="ru-RU" sz="3200" b="1" i="1" dirty="0" err="1">
                <a:latin typeface="Constantia" panose="02030602050306030303" pitchFamily="18" charset="0"/>
              </a:rPr>
              <a:t>стажування</a:t>
            </a:r>
            <a:r>
              <a:rPr lang="ru-RU" sz="3200" b="1" i="1" dirty="0">
                <a:latin typeface="Constantia" panose="02030602050306030303" pitchFamily="18" charset="0"/>
              </a:rPr>
              <a:t>, </a:t>
            </a:r>
            <a:r>
              <a:rPr lang="ru-RU" sz="3200" b="1" i="1" dirty="0" err="1">
                <a:latin typeface="Constantia" panose="02030602050306030303" pitchFamily="18" charset="0"/>
              </a:rPr>
              <a:t>академічну</a:t>
            </a:r>
            <a:r>
              <a:rPr lang="ru-RU" sz="3200" b="1" i="1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мобільність</a:t>
            </a:r>
            <a:r>
              <a:rPr lang="ru-RU" sz="3200" b="1" i="1" dirty="0">
                <a:latin typeface="Constantia" panose="02030602050306030303" pitchFamily="18" charset="0"/>
              </a:rPr>
              <a:t> </a:t>
            </a:r>
            <a:r>
              <a:rPr lang="ru-RU" sz="3200" dirty="0">
                <a:latin typeface="Constantia" panose="02030602050306030303" pitchFamily="18" charset="0"/>
              </a:rPr>
              <a:t>та участь </a:t>
            </a:r>
            <a:r>
              <a:rPr lang="ru-RU" sz="3200" dirty="0" err="1">
                <a:latin typeface="Constantia" panose="02030602050306030303" pitchFamily="18" charset="0"/>
              </a:rPr>
              <a:t>іноземних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фахівців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сприяють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формуванню</a:t>
            </a:r>
            <a:r>
              <a:rPr lang="ru-RU" sz="3200" dirty="0">
                <a:latin typeface="Constantia" panose="02030602050306030303" pitchFamily="18" charset="0"/>
              </a:rPr>
              <a:t> та </a:t>
            </a:r>
            <a:r>
              <a:rPr lang="ru-RU" sz="3200" dirty="0" err="1">
                <a:latin typeface="Constantia" panose="02030602050306030303" pitchFamily="18" charset="0"/>
              </a:rPr>
              <a:t>розвитку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інтегральної</a:t>
            </a:r>
            <a:r>
              <a:rPr lang="ru-RU" sz="3200" dirty="0">
                <a:latin typeface="Constantia" panose="02030602050306030303" pitchFamily="18" charset="0"/>
              </a:rPr>
              <a:t>, </a:t>
            </a:r>
            <a:r>
              <a:rPr lang="ru-RU" sz="3200" dirty="0" err="1">
                <a:latin typeface="Constantia" panose="02030602050306030303" pitchFamily="18" charset="0"/>
              </a:rPr>
              <a:t>загальних</a:t>
            </a:r>
            <a:r>
              <a:rPr lang="ru-RU" sz="3200" dirty="0">
                <a:latin typeface="Constantia" panose="02030602050306030303" pitchFamily="18" charset="0"/>
              </a:rPr>
              <a:t> та </a:t>
            </a:r>
            <a:r>
              <a:rPr lang="ru-RU" sz="3200" dirty="0" err="1">
                <a:latin typeface="Constantia" panose="02030602050306030303" pitchFamily="18" charset="0"/>
              </a:rPr>
              <a:t>фахових</a:t>
            </a:r>
            <a:r>
              <a:rPr lang="ru-RU" sz="3200" dirty="0">
                <a:latin typeface="Constantia" panose="02030602050306030303" pitchFamily="18" charset="0"/>
              </a:rPr>
              <a:t> компетентностей.</a:t>
            </a:r>
            <a:endParaRPr lang="uk-UA" sz="3200" dirty="0">
              <a:latin typeface="Constantia" panose="02030602050306030303" pitchFamily="18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ru-RU" sz="3200" dirty="0" err="1">
                <a:latin typeface="Constantia" panose="02030602050306030303" pitchFamily="18" charset="0"/>
              </a:rPr>
              <a:t>Програма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надає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можливості</a:t>
            </a:r>
            <a:r>
              <a:rPr lang="ru-RU" sz="3200" dirty="0">
                <a:latin typeface="Constantia" panose="02030602050306030303" pitchFamily="18" charset="0"/>
              </a:rPr>
              <a:t> для </a:t>
            </a:r>
            <a:r>
              <a:rPr lang="ru-RU" sz="3200" b="1" i="1" dirty="0" err="1">
                <a:latin typeface="Constantia" panose="02030602050306030303" pitchFamily="18" charset="0"/>
              </a:rPr>
              <a:t>формування</a:t>
            </a:r>
            <a:r>
              <a:rPr lang="ru-RU" sz="3200" b="1" i="1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індивідуальної</a:t>
            </a:r>
            <a:r>
              <a:rPr lang="ru-RU" sz="3200" b="1" i="1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освітньої</a:t>
            </a:r>
            <a:r>
              <a:rPr lang="ru-RU" sz="3200" b="1" i="1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траєкторії</a:t>
            </a:r>
            <a:r>
              <a:rPr lang="ru-RU" sz="3200" b="1" i="1" dirty="0">
                <a:latin typeface="Constantia" panose="02030602050306030303" pitchFamily="18" charset="0"/>
              </a:rPr>
              <a:t> </a:t>
            </a:r>
            <a:r>
              <a:rPr lang="ru-RU" sz="3200" dirty="0">
                <a:latin typeface="Constantia" panose="02030602050306030303" pitchFamily="18" charset="0"/>
              </a:rPr>
              <a:t>через </a:t>
            </a:r>
            <a:r>
              <a:rPr lang="ru-RU" sz="3200" dirty="0" err="1">
                <a:latin typeface="Constantia" panose="02030602050306030303" pitchFamily="18" charset="0"/>
              </a:rPr>
              <a:t>вибіркові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дисципліни</a:t>
            </a:r>
            <a:r>
              <a:rPr lang="ru-RU" sz="3200" dirty="0">
                <a:latin typeface="Constantia" panose="02030602050306030303" pitchFamily="18" charset="0"/>
              </a:rPr>
              <a:t>.</a:t>
            </a:r>
            <a:endParaRPr lang="uk-UA" sz="3200" dirty="0">
              <a:latin typeface="Constantia" panose="02030602050306030303" pitchFamily="18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ru-RU" sz="3200" dirty="0">
                <a:latin typeface="Constantia" panose="02030602050306030303" pitchFamily="18" charset="0"/>
              </a:rPr>
              <a:t>На ОП </a:t>
            </a:r>
            <a:r>
              <a:rPr lang="ru-RU" sz="3200" dirty="0" err="1">
                <a:latin typeface="Constantia" panose="02030602050306030303" pitchFamily="18" charset="0"/>
              </a:rPr>
              <a:t>створені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умови</a:t>
            </a:r>
            <a:r>
              <a:rPr lang="ru-RU" sz="3200" dirty="0">
                <a:latin typeface="Constantia" panose="02030602050306030303" pitchFamily="18" charset="0"/>
              </a:rPr>
              <a:t> для </a:t>
            </a:r>
            <a:r>
              <a:rPr lang="ru-RU" sz="3200" dirty="0" err="1">
                <a:latin typeface="Constantia" panose="02030602050306030303" pitchFamily="18" charset="0"/>
              </a:rPr>
              <a:t>проходження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b="1" i="1" dirty="0">
                <a:latin typeface="Constantia" panose="02030602050306030303" pitchFamily="18" charset="0"/>
              </a:rPr>
              <a:t>практики у </a:t>
            </a:r>
            <a:r>
              <a:rPr lang="ru-RU" sz="3200" b="1" i="1" dirty="0" err="1">
                <a:latin typeface="Constantia" panose="02030602050306030303" pitchFamily="18" charset="0"/>
              </a:rPr>
              <a:t>закордонних</a:t>
            </a:r>
            <a:r>
              <a:rPr lang="ru-RU" sz="3200" b="1" i="1" dirty="0">
                <a:latin typeface="Constantia" panose="02030602050306030303" pitchFamily="18" charset="0"/>
              </a:rPr>
              <a:t> закладах</a:t>
            </a:r>
            <a:r>
              <a:rPr lang="ru-RU" sz="3200" dirty="0">
                <a:latin typeface="Constantia" panose="02030602050306030303" pitchFamily="18" charset="0"/>
              </a:rPr>
              <a:t>.</a:t>
            </a:r>
            <a:endParaRPr lang="uk-UA" sz="3200" dirty="0">
              <a:latin typeface="Constantia" panose="02030602050306030303" pitchFamily="18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ru-RU" sz="3200" dirty="0" err="1">
                <a:latin typeface="Constantia" panose="02030602050306030303" pitchFamily="18" charset="0"/>
              </a:rPr>
              <a:t>Надання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окремого</a:t>
            </a:r>
            <a:r>
              <a:rPr lang="ru-RU" sz="3200" b="1" i="1" dirty="0">
                <a:latin typeface="Constantia" panose="02030602050306030303" pitchFamily="18" charset="0"/>
              </a:rPr>
              <a:t> дня в </a:t>
            </a:r>
            <a:r>
              <a:rPr lang="ru-RU" sz="3200" b="1" i="1" dirty="0" err="1">
                <a:latin typeface="Constantia" panose="02030602050306030303" pitchFamily="18" charset="0"/>
              </a:rPr>
              <a:t>розкладі</a:t>
            </a:r>
            <a:r>
              <a:rPr lang="ru-RU" sz="3200" b="1" i="1" dirty="0">
                <a:latin typeface="Constantia" panose="02030602050306030303" pitchFamily="18" charset="0"/>
              </a:rPr>
              <a:t> </a:t>
            </a:r>
            <a:r>
              <a:rPr lang="ru-RU" sz="3200" dirty="0">
                <a:latin typeface="Constantia" panose="02030602050306030303" pitchFamily="18" charset="0"/>
              </a:rPr>
              <a:t>занять для </a:t>
            </a:r>
            <a:r>
              <a:rPr lang="ru-RU" sz="3200" dirty="0" err="1">
                <a:latin typeface="Constantia" panose="02030602050306030303" pitchFamily="18" charset="0"/>
              </a:rPr>
              <a:t>більш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ефективного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виконання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кваліфікаційних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робіт</a:t>
            </a:r>
            <a:r>
              <a:rPr lang="ru-RU" sz="3200" dirty="0">
                <a:latin typeface="Constantia" panose="02030602050306030303" pitchFamily="18" charset="0"/>
              </a:rPr>
              <a:t>. </a:t>
            </a:r>
            <a:endParaRPr lang="uk-UA" sz="3200" dirty="0">
              <a:latin typeface="Constantia" panose="020306020503060303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uk-UA" sz="3200" b="1" dirty="0">
              <a:latin typeface="Constantia" panose="02030602050306030303" pitchFamily="18" charset="0"/>
            </a:endParaRPr>
          </a:p>
        </p:txBody>
      </p:sp>
      <p:pic>
        <p:nvPicPr>
          <p:cNvPr id="18" name="Рисунок 17" descr="У ЧНУ ім. Ю. Федьковича розпочалася реєстрація вступників: деталі | Новини">
            <a:extLst>
              <a:ext uri="{FF2B5EF4-FFF2-40B4-BE49-F238E27FC236}">
                <a16:creationId xmlns:a16="http://schemas.microsoft.com/office/drawing/2014/main" id="{A7DEBD69-FC14-48A2-8123-0F357AF3EEF3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307" y="8907077"/>
            <a:ext cx="1983103" cy="1437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38478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8CDA6A-04F1-F12A-4F1D-AA2F498213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223" b="9724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1028700" y="9182801"/>
            <a:ext cx="9251315" cy="11036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2F5E9D-0AA2-250F-BB32-1B3F9FDE9A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2B3A5B"/>
              </a:clrFrom>
              <a:clrTo>
                <a:srgbClr val="2B3A5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4911995" y="9424910"/>
            <a:ext cx="11180518" cy="7717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8566EC-FBE8-C711-7AD3-D30FDE8AA6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 r="57389"/>
          <a:stretch/>
        </p:blipFill>
        <p:spPr bwMode="auto">
          <a:xfrm>
            <a:off x="954623" y="9514707"/>
            <a:ext cx="4125470" cy="7722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B457432-396A-6D0F-731A-B674ABA355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4" t="72470" r="61271"/>
          <a:stretch/>
        </p:blipFill>
        <p:spPr bwMode="auto">
          <a:xfrm>
            <a:off x="15316200" y="9457302"/>
            <a:ext cx="2971800" cy="8291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Image 27"/>
          <p:cNvPicPr/>
          <p:nvPr/>
        </p:nvPicPr>
        <p:blipFill rotWithShape="1">
          <a:blip r:embed="rId5" cstate="print"/>
          <a:srcRect l="-1055" t="-1716" r="56438" b="4174"/>
          <a:stretch/>
        </p:blipFill>
        <p:spPr bwMode="auto">
          <a:xfrm>
            <a:off x="15925800" y="200382"/>
            <a:ext cx="1115695" cy="116649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Надпись 3"/>
          <p:cNvSpPr txBox="1">
            <a:spLocks noChangeArrowheads="1"/>
          </p:cNvSpPr>
          <p:nvPr/>
        </p:nvSpPr>
        <p:spPr bwMode="auto">
          <a:xfrm>
            <a:off x="16802100" y="457200"/>
            <a:ext cx="1447800" cy="11271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</a:t>
            </a:r>
            <a:endParaRPr kumimoji="0" lang="uk-UA" altLang="uk-UA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 ЯКОСТІ ВИЩОЇ ОСВІТИ ЧНУ</a:t>
            </a: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3243443" y="213834"/>
            <a:ext cx="1257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76200" y="376166"/>
            <a:ext cx="309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dirty="0"/>
              <a:t>К</a:t>
            </a: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0" y="1622425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pSp>
        <p:nvGrpSpPr>
          <p:cNvPr id="33" name="Group 2">
            <a:extLst>
              <a:ext uri="{FF2B5EF4-FFF2-40B4-BE49-F238E27FC236}">
                <a16:creationId xmlns:a16="http://schemas.microsoft.com/office/drawing/2014/main" id="{3646F507-26CA-7042-6F65-1873EBAADCF0}"/>
              </a:ext>
            </a:extLst>
          </p:cNvPr>
          <p:cNvGrpSpPr/>
          <p:nvPr/>
        </p:nvGrpSpPr>
        <p:grpSpPr>
          <a:xfrm>
            <a:off x="0" y="200382"/>
            <a:ext cx="1645693" cy="10086618"/>
            <a:chOff x="0" y="0"/>
            <a:chExt cx="596967" cy="2709333"/>
          </a:xfrm>
          <a:solidFill>
            <a:srgbClr val="E5D5C1"/>
          </a:solidFill>
        </p:grpSpPr>
        <p:sp>
          <p:nvSpPr>
            <p:cNvPr id="34" name="Freeform 3">
              <a:extLst>
                <a:ext uri="{FF2B5EF4-FFF2-40B4-BE49-F238E27FC236}">
                  <a16:creationId xmlns:a16="http://schemas.microsoft.com/office/drawing/2014/main" id="{F3B8E050-5C38-85B1-8115-430ACCBF7738}"/>
                </a:ext>
              </a:extLst>
            </p:cNvPr>
            <p:cNvSpPr/>
            <p:nvPr/>
          </p:nvSpPr>
          <p:spPr>
            <a:xfrm>
              <a:off x="0" y="0"/>
              <a:ext cx="596967" cy="2709333"/>
            </a:xfrm>
            <a:custGeom>
              <a:avLst/>
              <a:gdLst/>
              <a:ahLst/>
              <a:cxnLst/>
              <a:rect l="l" t="t" r="r" b="b"/>
              <a:pathLst>
                <a:path w="596967" h="2709333">
                  <a:moveTo>
                    <a:pt x="0" y="0"/>
                  </a:moveTo>
                  <a:lnTo>
                    <a:pt x="596967" y="0"/>
                  </a:lnTo>
                  <a:lnTo>
                    <a:pt x="596967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</p:sp>
        <p:sp>
          <p:nvSpPr>
            <p:cNvPr id="35" name="TextBox 4">
              <a:extLst>
                <a:ext uri="{FF2B5EF4-FFF2-40B4-BE49-F238E27FC236}">
                  <a16:creationId xmlns:a16="http://schemas.microsoft.com/office/drawing/2014/main" id="{B1F9B907-FF19-69E7-8EB5-92928B372E4F}"/>
                </a:ext>
              </a:extLst>
            </p:cNvPr>
            <p:cNvSpPr txBox="1"/>
            <p:nvPr/>
          </p:nvSpPr>
          <p:spPr>
            <a:xfrm>
              <a:off x="0" y="-38100"/>
              <a:ext cx="596967" cy="27474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" name="Freeform 21">
            <a:extLst>
              <a:ext uri="{FF2B5EF4-FFF2-40B4-BE49-F238E27FC236}">
                <a16:creationId xmlns:a16="http://schemas.microsoft.com/office/drawing/2014/main" id="{8B34849B-27E5-AECC-5A12-49A9127B2094}"/>
              </a:ext>
            </a:extLst>
          </p:cNvPr>
          <p:cNvSpPr/>
          <p:nvPr/>
        </p:nvSpPr>
        <p:spPr>
          <a:xfrm>
            <a:off x="-38100" y="172433"/>
            <a:ext cx="1624651" cy="1405094"/>
          </a:xfrm>
          <a:custGeom>
            <a:avLst/>
            <a:gdLst/>
            <a:ahLst/>
            <a:cxnLst/>
            <a:rect l="l" t="t" r="r" b="b"/>
            <a:pathLst>
              <a:path w="2451097" h="2424741">
                <a:moveTo>
                  <a:pt x="0" y="0"/>
                </a:moveTo>
                <a:lnTo>
                  <a:pt x="2451096" y="0"/>
                </a:lnTo>
                <a:lnTo>
                  <a:pt x="2451096" y="2424741"/>
                </a:lnTo>
                <a:lnTo>
                  <a:pt x="0" y="242474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36" name="TextBox 25">
            <a:extLst>
              <a:ext uri="{FF2B5EF4-FFF2-40B4-BE49-F238E27FC236}">
                <a16:creationId xmlns:a16="http://schemas.microsoft.com/office/drawing/2014/main" id="{17772A68-B71B-F062-573F-0E6CE1823957}"/>
              </a:ext>
            </a:extLst>
          </p:cNvPr>
          <p:cNvSpPr txBox="1"/>
          <p:nvPr/>
        </p:nvSpPr>
        <p:spPr>
          <a:xfrm>
            <a:off x="1864408" y="23398"/>
            <a:ext cx="14061392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54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3. Доступ до освітньої програми та визнання результатів навчання</a:t>
            </a:r>
            <a:endParaRPr lang="en-US" sz="5400" b="1" dirty="0">
              <a:solidFill>
                <a:schemeClr val="accent2">
                  <a:lumMod val="50000"/>
                </a:schemeClr>
              </a:solidFill>
              <a:latin typeface="Constantia" panose="02030602050306030303" pitchFamily="18" charset="0"/>
              <a:ea typeface="Cambria" panose="02040503050406030204" pitchFamily="18" charset="0"/>
              <a:cs typeface="Garet Bold"/>
              <a:sym typeface="Garet Bold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33600" y="1739486"/>
            <a:ext cx="15621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latin typeface="Century" panose="02040604050505020304" pitchFamily="18" charset="0"/>
              </a:rPr>
              <a:t>Більшість освітніх програм отримали оцінку рівень </a:t>
            </a:r>
            <a:r>
              <a:rPr lang="uk-UA" sz="2800" b="1" dirty="0">
                <a:solidFill>
                  <a:srgbClr val="00B050"/>
                </a:solidFill>
                <a:latin typeface="Century" panose="02040604050505020304" pitchFamily="18" charset="0"/>
              </a:rPr>
              <a:t>В</a:t>
            </a:r>
            <a:r>
              <a:rPr lang="uk-UA" sz="2800" dirty="0">
                <a:latin typeface="Century" panose="02040604050505020304" pitchFamily="18" charset="0"/>
              </a:rPr>
              <a:t> за цим критерієм, </a:t>
            </a:r>
            <a:r>
              <a:rPr lang="uk-UA" sz="2800" i="1" dirty="0">
                <a:latin typeface="Century" panose="02040604050505020304" pitchFamily="18" charset="0"/>
              </a:rPr>
              <a:t>Відповідність рівню </a:t>
            </a:r>
            <a:r>
              <a:rPr lang="uk-UA" sz="2800" b="1" i="1" dirty="0">
                <a:solidFill>
                  <a:srgbClr val="FF0000"/>
                </a:solidFill>
                <a:latin typeface="Century" panose="02040604050505020304" pitchFamily="18" charset="0"/>
              </a:rPr>
              <a:t>Е</a:t>
            </a:r>
            <a:r>
              <a:rPr lang="uk-UA" sz="2800" i="1" dirty="0">
                <a:latin typeface="Century" panose="02040604050505020304" pitchFamily="18" charset="0"/>
              </a:rPr>
              <a:t> ЕГ встановила для ОПП Фізична культура і спорт, але ГЕР відповідне зауваження спростувала.</a:t>
            </a:r>
          </a:p>
        </p:txBody>
      </p:sp>
      <p:pic>
        <p:nvPicPr>
          <p:cNvPr id="17" name="Рисунок 16" descr="У ЧНУ ім. Ю. Федьковича розпочалася реєстрація вступників: деталі | Новини">
            <a:extLst>
              <a:ext uri="{FF2B5EF4-FFF2-40B4-BE49-F238E27FC236}">
                <a16:creationId xmlns:a16="http://schemas.microsoft.com/office/drawing/2014/main" id="{A7DEBD69-FC14-48A2-8123-0F357AF3EEF3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019" y="9424910"/>
            <a:ext cx="1697712" cy="980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133600" y="3359778"/>
            <a:ext cx="15354300" cy="5051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uk-UA" sz="3200" b="1" dirty="0">
                <a:solidFill>
                  <a:srgbClr val="00B05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Рекомендації:</a:t>
            </a:r>
          </a:p>
          <a:p>
            <a:pPr marL="457200" lvl="0" indent="-457200" algn="just">
              <a:buFont typeface="Wingdings" panose="05000000000000000000" pitchFamily="2" charset="2"/>
              <a:buChar char="ü"/>
            </a:pPr>
            <a:r>
              <a:rPr lang="uk-UA" sz="3200" dirty="0">
                <a:latin typeface="Constantia" panose="02030602050306030303" pitchFamily="18" charset="0"/>
              </a:rPr>
              <a:t>Розробити нові форми </a:t>
            </a:r>
            <a:r>
              <a:rPr lang="uk-UA" sz="3200" b="1" i="1" dirty="0">
                <a:latin typeface="Constantia" panose="02030602050306030303" pitchFamily="18" charset="0"/>
              </a:rPr>
              <a:t>популяризації</a:t>
            </a:r>
            <a:r>
              <a:rPr lang="uk-UA" sz="3200" dirty="0">
                <a:latin typeface="Constantia" panose="02030602050306030303" pitchFamily="18" charset="0"/>
              </a:rPr>
              <a:t>, </a:t>
            </a:r>
            <a:r>
              <a:rPr lang="uk-UA" sz="3200" b="1" i="1" dirty="0">
                <a:latin typeface="Constantia" panose="02030602050306030303" pitchFamily="18" charset="0"/>
              </a:rPr>
              <a:t>сприяння, організаційної підтримки</a:t>
            </a:r>
            <a:r>
              <a:rPr lang="uk-UA" sz="3200" dirty="0">
                <a:latin typeface="Constantia" panose="02030602050306030303" pitchFamily="18" charset="0"/>
              </a:rPr>
              <a:t>, впровадити </a:t>
            </a:r>
            <a:r>
              <a:rPr lang="uk-UA" sz="3200" b="1" i="1" dirty="0">
                <a:latin typeface="Constantia" panose="02030602050306030303" pitchFamily="18" charset="0"/>
              </a:rPr>
              <a:t>програму мотивації </a:t>
            </a:r>
            <a:r>
              <a:rPr lang="uk-UA" sz="3200" dirty="0">
                <a:latin typeface="Constantia" panose="02030602050306030303" pitchFamily="18" charset="0"/>
              </a:rPr>
              <a:t>участі здобувачів освітньої програми у програмах академічної мобільності та неформальної освіти з </a:t>
            </a:r>
            <a:r>
              <a:rPr lang="uk-UA" sz="3200" dirty="0" err="1">
                <a:latin typeface="Constantia" panose="02030602050306030303" pitchFamily="18" charset="0"/>
              </a:rPr>
              <a:t>перезарахуванням</a:t>
            </a:r>
            <a:r>
              <a:rPr lang="uk-UA" sz="3200" dirty="0">
                <a:latin typeface="Constantia" panose="02030602050306030303" pitchFamily="18" charset="0"/>
              </a:rPr>
              <a:t> результатів навчання.</a:t>
            </a:r>
          </a:p>
          <a:p>
            <a:pPr marL="457200" lvl="0" indent="-457200" algn="just">
              <a:buFont typeface="Wingdings" panose="05000000000000000000" pitchFamily="2" charset="2"/>
              <a:buChar char="ü"/>
            </a:pPr>
            <a:r>
              <a:rPr lang="ru-RU" sz="3200" dirty="0" err="1">
                <a:latin typeface="Constantia" panose="02030602050306030303" pitchFamily="18" charset="0"/>
              </a:rPr>
              <a:t>Деталізувати</a:t>
            </a:r>
            <a:r>
              <a:rPr lang="ru-RU" sz="3200" dirty="0">
                <a:latin typeface="Constantia" panose="02030602050306030303" pitchFamily="18" charset="0"/>
              </a:rPr>
              <a:t> у </a:t>
            </a:r>
            <a:r>
              <a:rPr lang="ru-RU" sz="3200" dirty="0" err="1">
                <a:latin typeface="Constantia" panose="02030602050306030303" pitchFamily="18" charset="0"/>
              </a:rPr>
              <a:t>відповідних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нормативних</a:t>
            </a:r>
            <a:r>
              <a:rPr lang="ru-RU" sz="3200" dirty="0">
                <a:latin typeface="Constantia" panose="02030602050306030303" pitchFamily="18" charset="0"/>
              </a:rPr>
              <a:t> документах </a:t>
            </a:r>
            <a:r>
              <a:rPr lang="ru-RU" sz="3200" b="1" i="1" dirty="0" err="1">
                <a:latin typeface="Constantia" panose="02030602050306030303" pitchFamily="18" charset="0"/>
              </a:rPr>
              <a:t>критерії</a:t>
            </a:r>
            <a:r>
              <a:rPr lang="ru-RU" sz="3200" b="1" i="1" dirty="0">
                <a:latin typeface="Constantia" panose="02030602050306030303" pitchFamily="18" charset="0"/>
              </a:rPr>
              <a:t> та </a:t>
            </a:r>
            <a:r>
              <a:rPr lang="ru-RU" sz="3200" b="1" i="1" dirty="0" err="1">
                <a:latin typeface="Constantia" panose="02030602050306030303" pitchFamily="18" charset="0"/>
              </a:rPr>
              <a:t>умови</a:t>
            </a:r>
            <a:r>
              <a:rPr lang="ru-RU" sz="3200" b="1" i="1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визнання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результатів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навчання</a:t>
            </a:r>
            <a:r>
              <a:rPr lang="ru-RU" sz="3200" dirty="0">
                <a:latin typeface="Constantia" panose="02030602050306030303" pitchFamily="18" charset="0"/>
              </a:rPr>
              <a:t>, </a:t>
            </a:r>
            <a:r>
              <a:rPr lang="ru-RU" sz="3200" dirty="0" err="1">
                <a:latin typeface="Constantia" panose="02030602050306030303" pitchFamily="18" charset="0"/>
              </a:rPr>
              <a:t>здобутих</a:t>
            </a:r>
            <a:r>
              <a:rPr lang="ru-RU" sz="3200" dirty="0">
                <a:latin typeface="Constantia" panose="02030602050306030303" pitchFamily="18" charset="0"/>
              </a:rPr>
              <a:t> в </a:t>
            </a:r>
            <a:r>
              <a:rPr lang="ru-RU" sz="3200" dirty="0" err="1">
                <a:latin typeface="Constantia" panose="02030602050306030303" pitchFamily="18" charset="0"/>
              </a:rPr>
              <a:t>інших</a:t>
            </a:r>
            <a:r>
              <a:rPr lang="ru-RU" sz="3200" dirty="0">
                <a:latin typeface="Constantia" panose="02030602050306030303" pitchFamily="18" charset="0"/>
              </a:rPr>
              <a:t> ЗВО.</a:t>
            </a:r>
            <a:endParaRPr lang="uk-UA" sz="3200" dirty="0">
              <a:latin typeface="Constantia" panose="02030602050306030303" pitchFamily="18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ü"/>
            </a:pPr>
            <a:r>
              <a:rPr lang="ru-RU" sz="3200" dirty="0" err="1">
                <a:latin typeface="Constantia" panose="02030602050306030303" pitchFamily="18" charset="0"/>
              </a:rPr>
              <a:t>Опрацювати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можливість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впровадження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короткострокових</a:t>
            </a:r>
            <a:r>
              <a:rPr lang="ru-RU" sz="3200" b="1" i="1" dirty="0">
                <a:latin typeface="Constantia" panose="02030602050306030303" pitchFamily="18" charset="0"/>
              </a:rPr>
              <a:t> форм </a:t>
            </a:r>
            <a:r>
              <a:rPr lang="ru-RU" sz="3200" b="1" i="1" dirty="0" err="1">
                <a:latin typeface="Constantia" panose="02030602050306030303" pitchFamily="18" charset="0"/>
              </a:rPr>
              <a:t>академічної</a:t>
            </a:r>
            <a:r>
              <a:rPr lang="ru-RU" sz="3200" b="1" i="1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мобільності</a:t>
            </a:r>
            <a:r>
              <a:rPr lang="ru-RU" sz="3200" dirty="0">
                <a:latin typeface="Constantia" panose="02030602050306030303" pitchFamily="18" charset="0"/>
              </a:rPr>
              <a:t> (</a:t>
            </a:r>
            <a:r>
              <a:rPr lang="ru-RU" sz="3200" dirty="0" err="1">
                <a:latin typeface="Constantia" panose="02030602050306030303" pitchFamily="18" charset="0"/>
              </a:rPr>
              <a:t>літні</a:t>
            </a:r>
            <a:r>
              <a:rPr lang="ru-RU" sz="3200" dirty="0">
                <a:latin typeface="Constantia" panose="02030602050306030303" pitchFamily="18" charset="0"/>
              </a:rPr>
              <a:t> школа, </a:t>
            </a:r>
            <a:r>
              <a:rPr lang="ru-RU" sz="3200" dirty="0" err="1">
                <a:latin typeface="Constantia" panose="02030602050306030303" pitchFamily="18" charset="0"/>
              </a:rPr>
              <a:t>воркшопаи</a:t>
            </a:r>
            <a:r>
              <a:rPr lang="ru-RU" sz="3200" dirty="0">
                <a:latin typeface="Constantia" panose="02030602050306030303" pitchFamily="18" charset="0"/>
              </a:rPr>
              <a:t>, онлайн-</a:t>
            </a:r>
            <a:r>
              <a:rPr lang="ru-RU" sz="3200" dirty="0" err="1">
                <a:latin typeface="Constantia" panose="02030602050306030303" pitchFamily="18" charset="0"/>
              </a:rPr>
              <a:t>програми</a:t>
            </a:r>
            <a:r>
              <a:rPr lang="ru-RU" sz="3200" dirty="0">
                <a:latin typeface="Constantia" panose="02030602050306030303" pitchFamily="18" charset="0"/>
              </a:rPr>
              <a:t>).</a:t>
            </a:r>
          </a:p>
          <a:p>
            <a:pPr marL="457200" lvl="0" indent="-457200" algn="just">
              <a:buFont typeface="Wingdings" panose="05000000000000000000" pitchFamily="2" charset="2"/>
              <a:buChar char="ü"/>
            </a:pPr>
            <a:r>
              <a:rPr lang="ru-RU" sz="3200" dirty="0" err="1">
                <a:latin typeface="Constantia" panose="02030602050306030303" pitchFamily="18" charset="0"/>
              </a:rPr>
              <a:t>Оновити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b="1" i="1" dirty="0">
                <a:latin typeface="Constantia" panose="02030602050306030303" pitchFamily="18" charset="0"/>
              </a:rPr>
              <a:t>список </a:t>
            </a:r>
            <a:r>
              <a:rPr lang="ru-RU" sz="3200" b="1" i="1" dirty="0" err="1">
                <a:latin typeface="Constantia" panose="02030602050306030303" pitchFamily="18" charset="0"/>
              </a:rPr>
              <a:t>літератури</a:t>
            </a:r>
            <a:r>
              <a:rPr lang="ru-RU" sz="3200" b="1" i="1" dirty="0">
                <a:latin typeface="Constantia" panose="02030602050306030303" pitchFamily="18" charset="0"/>
              </a:rPr>
              <a:t> </a:t>
            </a:r>
            <a:r>
              <a:rPr lang="ru-RU" sz="3200" dirty="0">
                <a:latin typeface="Constantia" panose="02030602050306030303" pitchFamily="18" charset="0"/>
              </a:rPr>
              <a:t>до </a:t>
            </a:r>
            <a:r>
              <a:rPr lang="ru-RU" sz="3200" dirty="0" err="1">
                <a:latin typeface="Constantia" panose="02030602050306030303" pitchFamily="18" charset="0"/>
              </a:rPr>
              <a:t>програми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вступних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іспитів</a:t>
            </a:r>
            <a:r>
              <a:rPr lang="ru-RU" sz="3200" dirty="0">
                <a:latin typeface="Constantia" panose="02030602050306030303" pitchFamily="18" charset="0"/>
              </a:rPr>
              <a:t>.</a:t>
            </a:r>
            <a:endParaRPr lang="uk-UA" sz="32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705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8CDA6A-04F1-F12A-4F1D-AA2F498213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223" b="9724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1028700" y="9182801"/>
            <a:ext cx="9251315" cy="11036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2F5E9D-0AA2-250F-BB32-1B3F9FDE9A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2B3A5B"/>
              </a:clrFrom>
              <a:clrTo>
                <a:srgbClr val="2B3A5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/>
          <a:stretch/>
        </p:blipFill>
        <p:spPr bwMode="auto">
          <a:xfrm>
            <a:off x="4911995" y="9424910"/>
            <a:ext cx="11180518" cy="7717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8566EC-FBE8-C711-7AD3-D30FDE8AA6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0" r="57389"/>
          <a:stretch/>
        </p:blipFill>
        <p:spPr bwMode="auto">
          <a:xfrm>
            <a:off x="954623" y="9514707"/>
            <a:ext cx="4125470" cy="7722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B457432-396A-6D0F-731A-B674ABA3559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4" t="72470" r="61271"/>
          <a:stretch/>
        </p:blipFill>
        <p:spPr bwMode="auto">
          <a:xfrm>
            <a:off x="15316200" y="9457302"/>
            <a:ext cx="2971800" cy="8291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Image 27"/>
          <p:cNvPicPr/>
          <p:nvPr/>
        </p:nvPicPr>
        <p:blipFill rotWithShape="1">
          <a:blip r:embed="rId6" cstate="print"/>
          <a:srcRect l="-1055" t="-1716" r="56438" b="4174"/>
          <a:stretch/>
        </p:blipFill>
        <p:spPr bwMode="auto">
          <a:xfrm>
            <a:off x="15925800" y="200382"/>
            <a:ext cx="1115695" cy="116649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Надпись 3"/>
          <p:cNvSpPr txBox="1">
            <a:spLocks noChangeArrowheads="1"/>
          </p:cNvSpPr>
          <p:nvPr/>
        </p:nvSpPr>
        <p:spPr bwMode="auto">
          <a:xfrm>
            <a:off x="16802100" y="457200"/>
            <a:ext cx="1447800" cy="11271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</a:t>
            </a:r>
            <a:endParaRPr kumimoji="0" lang="uk-UA" altLang="uk-UA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1" i="0" u="none" strike="noStrike" cap="none" normalizeH="0" baseline="0" dirty="0">
                <a:ln>
                  <a:noFill/>
                </a:ln>
                <a:solidFill>
                  <a:srgbClr val="843C0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 ЯКОСТІ ВИЩОЇ ОСВІТИ ЧНУ</a:t>
            </a: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3124200" y="228031"/>
            <a:ext cx="1257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76200" y="376166"/>
            <a:ext cx="309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dirty="0"/>
              <a:t>К</a:t>
            </a: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0" y="1622425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pSp>
        <p:nvGrpSpPr>
          <p:cNvPr id="33" name="Group 2">
            <a:extLst>
              <a:ext uri="{FF2B5EF4-FFF2-40B4-BE49-F238E27FC236}">
                <a16:creationId xmlns:a16="http://schemas.microsoft.com/office/drawing/2014/main" id="{3646F507-26CA-7042-6F65-1873EBAADCF0}"/>
              </a:ext>
            </a:extLst>
          </p:cNvPr>
          <p:cNvGrpSpPr/>
          <p:nvPr/>
        </p:nvGrpSpPr>
        <p:grpSpPr>
          <a:xfrm>
            <a:off x="0" y="200382"/>
            <a:ext cx="1645693" cy="10086618"/>
            <a:chOff x="0" y="0"/>
            <a:chExt cx="596967" cy="2709333"/>
          </a:xfrm>
          <a:solidFill>
            <a:srgbClr val="E5D5C1"/>
          </a:solidFill>
        </p:grpSpPr>
        <p:sp>
          <p:nvSpPr>
            <p:cNvPr id="34" name="Freeform 3">
              <a:extLst>
                <a:ext uri="{FF2B5EF4-FFF2-40B4-BE49-F238E27FC236}">
                  <a16:creationId xmlns:a16="http://schemas.microsoft.com/office/drawing/2014/main" id="{F3B8E050-5C38-85B1-8115-430ACCBF7738}"/>
                </a:ext>
              </a:extLst>
            </p:cNvPr>
            <p:cNvSpPr/>
            <p:nvPr/>
          </p:nvSpPr>
          <p:spPr>
            <a:xfrm>
              <a:off x="0" y="0"/>
              <a:ext cx="596967" cy="2709333"/>
            </a:xfrm>
            <a:custGeom>
              <a:avLst/>
              <a:gdLst/>
              <a:ahLst/>
              <a:cxnLst/>
              <a:rect l="l" t="t" r="r" b="b"/>
              <a:pathLst>
                <a:path w="596967" h="2709333">
                  <a:moveTo>
                    <a:pt x="0" y="0"/>
                  </a:moveTo>
                  <a:lnTo>
                    <a:pt x="596967" y="0"/>
                  </a:lnTo>
                  <a:lnTo>
                    <a:pt x="596967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</p:sp>
        <p:sp>
          <p:nvSpPr>
            <p:cNvPr id="35" name="TextBox 4">
              <a:extLst>
                <a:ext uri="{FF2B5EF4-FFF2-40B4-BE49-F238E27FC236}">
                  <a16:creationId xmlns:a16="http://schemas.microsoft.com/office/drawing/2014/main" id="{B1F9B907-FF19-69E7-8EB5-92928B372E4F}"/>
                </a:ext>
              </a:extLst>
            </p:cNvPr>
            <p:cNvSpPr txBox="1"/>
            <p:nvPr/>
          </p:nvSpPr>
          <p:spPr>
            <a:xfrm>
              <a:off x="0" y="-38100"/>
              <a:ext cx="596967" cy="27474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" name="Freeform 21">
            <a:extLst>
              <a:ext uri="{FF2B5EF4-FFF2-40B4-BE49-F238E27FC236}">
                <a16:creationId xmlns:a16="http://schemas.microsoft.com/office/drawing/2014/main" id="{8B34849B-27E5-AECC-5A12-49A9127B2094}"/>
              </a:ext>
            </a:extLst>
          </p:cNvPr>
          <p:cNvSpPr/>
          <p:nvPr/>
        </p:nvSpPr>
        <p:spPr>
          <a:xfrm>
            <a:off x="-38100" y="172433"/>
            <a:ext cx="1624651" cy="1405094"/>
          </a:xfrm>
          <a:custGeom>
            <a:avLst/>
            <a:gdLst/>
            <a:ahLst/>
            <a:cxnLst/>
            <a:rect l="l" t="t" r="r" b="b"/>
            <a:pathLst>
              <a:path w="2451097" h="2424741">
                <a:moveTo>
                  <a:pt x="0" y="0"/>
                </a:moveTo>
                <a:lnTo>
                  <a:pt x="2451096" y="0"/>
                </a:lnTo>
                <a:lnTo>
                  <a:pt x="2451096" y="2424741"/>
                </a:lnTo>
                <a:lnTo>
                  <a:pt x="0" y="242474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36" name="TextBox 25">
            <a:extLst>
              <a:ext uri="{FF2B5EF4-FFF2-40B4-BE49-F238E27FC236}">
                <a16:creationId xmlns:a16="http://schemas.microsoft.com/office/drawing/2014/main" id="{17772A68-B71B-F062-573F-0E6CE1823957}"/>
              </a:ext>
            </a:extLst>
          </p:cNvPr>
          <p:cNvSpPr txBox="1"/>
          <p:nvPr/>
        </p:nvSpPr>
        <p:spPr>
          <a:xfrm>
            <a:off x="2144396" y="804661"/>
            <a:ext cx="13781404" cy="10965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487"/>
              </a:lnSpc>
            </a:pPr>
            <a:r>
              <a:rPr lang="uk-UA" sz="54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  <a:ea typeface="Cambria" panose="02040503050406030204" pitchFamily="18" charset="0"/>
                <a:cs typeface="Garet Bold"/>
                <a:sym typeface="Garet Bold"/>
              </a:rPr>
              <a:t>Позитивні практики</a:t>
            </a:r>
            <a:endParaRPr lang="en-US" sz="5400" b="1" dirty="0">
              <a:solidFill>
                <a:schemeClr val="accent2">
                  <a:lumMod val="50000"/>
                </a:schemeClr>
              </a:solidFill>
              <a:latin typeface="Constantia" panose="02030602050306030303" pitchFamily="18" charset="0"/>
              <a:ea typeface="Cambria" panose="02040503050406030204" pitchFamily="18" charset="0"/>
              <a:cs typeface="Garet Bold"/>
              <a:sym typeface="Garet Bold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30096" y="2884003"/>
            <a:ext cx="157194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endParaRPr lang="uk-UA" sz="3200" dirty="0"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200" dirty="0">
                <a:latin typeface="Constantia" panose="02030602050306030303" pitchFamily="18" charset="0"/>
              </a:rPr>
              <a:t>Документально </a:t>
            </a:r>
            <a:r>
              <a:rPr lang="ru-RU" sz="3200" dirty="0" err="1">
                <a:latin typeface="Constantia" panose="02030602050306030303" pitchFamily="18" charset="0"/>
              </a:rPr>
              <a:t>закріплено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механізми</a:t>
            </a:r>
            <a:r>
              <a:rPr lang="ru-RU" sz="3200" b="1" i="1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визнання</a:t>
            </a:r>
            <a:r>
              <a:rPr lang="ru-RU" sz="3200" b="1" i="1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результатів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навчання</a:t>
            </a:r>
            <a:r>
              <a:rPr lang="ru-RU" sz="3200" dirty="0">
                <a:latin typeface="Constantia" panose="02030602050306030303" pitchFamily="18" charset="0"/>
              </a:rPr>
              <a:t>, </a:t>
            </a:r>
            <a:r>
              <a:rPr lang="ru-RU" sz="3200" dirty="0" err="1">
                <a:latin typeface="Constantia" panose="02030602050306030303" pitchFamily="18" charset="0"/>
              </a:rPr>
              <a:t>отриманих</a:t>
            </a:r>
            <a:r>
              <a:rPr lang="ru-RU" sz="3200" dirty="0">
                <a:latin typeface="Constantia" panose="02030602050306030303" pitchFamily="18" charset="0"/>
              </a:rPr>
              <a:t> в </a:t>
            </a:r>
            <a:r>
              <a:rPr lang="ru-RU" sz="3200" dirty="0" err="1">
                <a:latin typeface="Constantia" panose="02030602050306030303" pitchFamily="18" charset="0"/>
              </a:rPr>
              <a:t>інших</a:t>
            </a:r>
            <a:r>
              <a:rPr lang="ru-RU" sz="3200" dirty="0">
                <a:latin typeface="Constantia" panose="02030602050306030303" pitchFamily="18" charset="0"/>
              </a:rPr>
              <a:t> ЗВО та в межах </a:t>
            </a:r>
            <a:r>
              <a:rPr lang="ru-RU" sz="3200" dirty="0" err="1">
                <a:latin typeface="Constantia" panose="02030602050306030303" pitchFamily="18" charset="0"/>
              </a:rPr>
              <a:t>неформальної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освіти</a:t>
            </a:r>
            <a:r>
              <a:rPr lang="ru-RU" sz="3200" dirty="0">
                <a:latin typeface="Constantia" panose="02030602050306030303" pitchFamily="18" charset="0"/>
              </a:rPr>
              <a:t>. </a:t>
            </a:r>
            <a:endParaRPr lang="uk-UA" sz="3200" dirty="0">
              <a:latin typeface="Constantia" panose="020306020503060303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200" dirty="0" err="1">
                <a:latin typeface="Constantia" panose="02030602050306030303" pitchFamily="18" charset="0"/>
              </a:rPr>
              <a:t>Успішний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досвід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участі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здобувачів</a:t>
            </a:r>
            <a:r>
              <a:rPr lang="ru-RU" sz="3200" dirty="0">
                <a:latin typeface="Constantia" panose="02030602050306030303" pitchFamily="18" charset="0"/>
              </a:rPr>
              <a:t> у </a:t>
            </a:r>
            <a:r>
              <a:rPr lang="ru-RU" sz="3200" b="1" i="1" dirty="0" err="1">
                <a:latin typeface="Constantia" panose="02030602050306030303" pitchFamily="18" charset="0"/>
              </a:rPr>
              <a:t>програмах</a:t>
            </a:r>
            <a:r>
              <a:rPr lang="ru-RU" sz="3200" b="1" i="1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внутрішньої</a:t>
            </a:r>
            <a:r>
              <a:rPr lang="ru-RU" sz="3200" b="1" i="1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академічної</a:t>
            </a:r>
            <a:r>
              <a:rPr lang="ru-RU" sz="3200" b="1" i="1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мобільності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із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Запорізьким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національним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університетом</a:t>
            </a:r>
            <a:r>
              <a:rPr lang="ru-RU" sz="3200" dirty="0">
                <a:latin typeface="Constantia" panose="02030602050306030303" pitchFamily="18" charset="0"/>
              </a:rPr>
              <a:t> та </a:t>
            </a:r>
            <a:r>
              <a:rPr lang="ru-RU" sz="3200" dirty="0" err="1">
                <a:latin typeface="Constantia" panose="02030602050306030303" pitchFamily="18" charset="0"/>
              </a:rPr>
              <a:t>Луцьким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національним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технічним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університетом</a:t>
            </a:r>
            <a:r>
              <a:rPr lang="ru-RU" sz="3200" dirty="0">
                <a:latin typeface="Constantia" panose="02030602050306030303" pitchFamily="18" charset="0"/>
              </a:rPr>
              <a:t>.</a:t>
            </a:r>
            <a:endParaRPr lang="uk-UA" sz="3200" dirty="0">
              <a:latin typeface="Constantia" panose="020306020503060303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200" dirty="0" err="1">
                <a:latin typeface="Constantia" panose="02030602050306030303" pitchFamily="18" charset="0"/>
              </a:rPr>
              <a:t>Здобувачі</a:t>
            </a:r>
            <a:r>
              <a:rPr lang="ru-RU" sz="3200" dirty="0">
                <a:latin typeface="Constantia" panose="02030602050306030303" pitchFamily="18" charset="0"/>
              </a:rPr>
              <a:t> ОНП </a:t>
            </a:r>
            <a:r>
              <a:rPr lang="ru-RU" sz="3200" dirty="0" err="1">
                <a:latin typeface="Constantia" panose="02030602050306030303" pitchFamily="18" charset="0"/>
              </a:rPr>
              <a:t>мають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можливість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брати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b="1" i="1" dirty="0">
                <a:latin typeface="Constantia" panose="02030602050306030303" pitchFamily="18" charset="0"/>
              </a:rPr>
              <a:t>участь</a:t>
            </a:r>
            <a:r>
              <a:rPr lang="ru-RU" sz="3200" dirty="0">
                <a:latin typeface="Constantia" panose="02030602050306030303" pitchFamily="18" charset="0"/>
              </a:rPr>
              <a:t> у </a:t>
            </a:r>
            <a:r>
              <a:rPr lang="ru-RU" sz="3200" dirty="0" err="1">
                <a:latin typeface="Constantia" panose="02030602050306030303" pitchFamily="18" charset="0"/>
              </a:rPr>
              <a:t>міжнародних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наукових</a:t>
            </a:r>
            <a:r>
              <a:rPr lang="ru-RU" sz="3200" b="1" i="1" dirty="0">
                <a:latin typeface="Constantia" panose="02030602050306030303" pitchFamily="18" charset="0"/>
              </a:rPr>
              <a:t> </a:t>
            </a:r>
            <a:r>
              <a:rPr lang="ru-RU" sz="3200" b="1" i="1" dirty="0" err="1">
                <a:latin typeface="Constantia" panose="02030602050306030303" pitchFamily="18" charset="0"/>
              </a:rPr>
              <a:t>проєктах</a:t>
            </a:r>
            <a:r>
              <a:rPr lang="ru-RU" sz="3200" dirty="0">
                <a:latin typeface="Constantia" panose="02030602050306030303" pitchFamily="18" charset="0"/>
              </a:rPr>
              <a:t> за тематикою </a:t>
            </a:r>
            <a:r>
              <a:rPr lang="ru-RU" sz="3200" dirty="0" err="1">
                <a:latin typeface="Constantia" panose="02030602050306030303" pitchFamily="18" charset="0"/>
              </a:rPr>
              <a:t>своїх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 err="1">
                <a:latin typeface="Constantia" panose="02030602050306030303" pitchFamily="18" charset="0"/>
              </a:rPr>
              <a:t>досліджень</a:t>
            </a:r>
            <a:r>
              <a:rPr lang="ru-RU" sz="3200" dirty="0">
                <a:latin typeface="Constantia" panose="02030602050306030303" pitchFamily="18" charset="0"/>
              </a:rPr>
              <a:t>.</a:t>
            </a:r>
            <a:endParaRPr lang="uk-UA" sz="3200" dirty="0">
              <a:latin typeface="Constantia" panose="02030602050306030303" pitchFamily="18" charset="0"/>
            </a:endParaRPr>
          </a:p>
          <a:p>
            <a:pPr algn="just"/>
            <a:r>
              <a:rPr lang="ru-RU" sz="3200" dirty="0">
                <a:latin typeface="Constantia" panose="02030602050306030303" pitchFamily="18" charset="0"/>
              </a:rPr>
              <a:t> </a:t>
            </a:r>
            <a:endParaRPr lang="uk-UA" sz="3200" b="1" dirty="0">
              <a:latin typeface="Constantia" panose="02030602050306030303" pitchFamily="18" charset="0"/>
            </a:endParaRPr>
          </a:p>
        </p:txBody>
      </p:sp>
      <p:pic>
        <p:nvPicPr>
          <p:cNvPr id="18" name="Рисунок 17" descr="У ЧНУ ім. Ю. Федьковича розпочалася реєстрація вступників: деталі | Новини">
            <a:extLst>
              <a:ext uri="{FF2B5EF4-FFF2-40B4-BE49-F238E27FC236}">
                <a16:creationId xmlns:a16="http://schemas.microsoft.com/office/drawing/2014/main" id="{A7DEBD69-FC14-48A2-8123-0F357AF3EEF3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307" y="8907077"/>
            <a:ext cx="1983103" cy="1437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4379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2617</TotalTime>
  <Words>3228</Words>
  <Application>Microsoft Office PowerPoint</Application>
  <PresentationFormat>Произвольный</PresentationFormat>
  <Paragraphs>344</Paragraphs>
  <Slides>37</Slides>
  <Notes>16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5" baseType="lpstr">
      <vt:lpstr>Wingdings</vt:lpstr>
      <vt:lpstr>Constantia</vt:lpstr>
      <vt:lpstr>Calibri</vt:lpstr>
      <vt:lpstr>Century</vt:lpstr>
      <vt:lpstr>Arial</vt:lpstr>
      <vt:lpstr>Cambria</vt:lpstr>
      <vt:lpstr>Office Theme</vt:lpstr>
      <vt:lpstr>Об’єкт оболонки Пакувальника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Blue Simple Modern Business Proposal Pitch Deck Presentation Design</dc:title>
  <dc:creator>PC</dc:creator>
  <cp:lastModifiedBy>User</cp:lastModifiedBy>
  <cp:revision>240</cp:revision>
  <dcterms:created xsi:type="dcterms:W3CDTF">2006-08-16T00:00:00Z</dcterms:created>
  <dcterms:modified xsi:type="dcterms:W3CDTF">2025-06-23T09:23:13Z</dcterms:modified>
  <dc:identifier>DAGUkCFVh3I</dc:identifier>
</cp:coreProperties>
</file>