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1A4F8-5F15-4545-911D-34545A7C3886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F9C2-FF5E-4333-8CC4-0A98DBC3C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9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742DF-A819-4732-21BF-D15D1E8F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2162ED-E528-948D-D8B8-0D20B5BAF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83BBC0-659B-D97C-719A-77DDAE381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4DD7E5-F8FA-546D-F780-FBA20354D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13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742DF-A819-4732-21BF-D15D1E8F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2162ED-E528-948D-D8B8-0D20B5BAF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83BBC0-659B-D97C-719A-77DDAE381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4DD7E5-F8FA-546D-F780-FBA20354D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4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4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40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356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0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54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71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23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0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25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611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ADD8-92B0-40A1-A824-B3C453B26768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2190-2342-4363-9C14-B4C9BA041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4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20C30-C1C3-F832-D71D-69DC8F24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F6DE4-D56B-E5E2-94F1-75C72374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685801" y="6121868"/>
            <a:ext cx="6167543" cy="735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85BDD-A0DC-2459-BC38-A2FDEB1E3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3274663" y="6342070"/>
            <a:ext cx="7453679" cy="455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3B434-1BD6-7A0B-F778-89E8F48AAB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636416" y="6343138"/>
            <a:ext cx="2750313" cy="51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5429C-84BB-A414-0D6A-724132C666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0210800" y="6304868"/>
            <a:ext cx="1981200" cy="552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>
            <a:extLst>
              <a:ext uri="{FF2B5EF4-FFF2-40B4-BE49-F238E27FC236}">
                <a16:creationId xmlns:a16="http://schemas.microsoft.com/office/drawing/2014/main" id="{7451BE81-D988-93E3-9030-26994B487016}"/>
              </a:ext>
            </a:extLst>
          </p:cNvPr>
          <p:cNvPicPr/>
          <p:nvPr/>
        </p:nvPicPr>
        <p:blipFill rotWithShape="1">
          <a:blip r:embed="rId8" cstate="print"/>
          <a:srcRect l="-1055" t="-1716" r="56438" b="4174"/>
          <a:stretch/>
        </p:blipFill>
        <p:spPr bwMode="auto">
          <a:xfrm>
            <a:off x="10617200" y="133589"/>
            <a:ext cx="743797" cy="7776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>
            <a:extLst>
              <a:ext uri="{FF2B5EF4-FFF2-40B4-BE49-F238E27FC236}">
                <a16:creationId xmlns:a16="http://schemas.microsoft.com/office/drawing/2014/main" id="{78238977-CC39-77A8-6D8F-4AD33108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4801"/>
            <a:ext cx="965200" cy="6064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800" b="1" dirty="0">
                <a:solidFill>
                  <a:srgbClr val="843C0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lang="uk-UA" altLang="uk-UA" sz="600" dirty="0"/>
          </a:p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800" b="1" dirty="0">
                <a:solidFill>
                  <a:srgbClr val="843C0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lang="uk-UA" altLang="uk-UA" sz="1200" dirty="0">
              <a:latin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06D4165-5FB5-E475-B20F-8A09D165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181311"/>
            <a:ext cx="8382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04930464-10AB-9316-5166-8E892C75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50778"/>
            <a:ext cx="2064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200" dirty="0"/>
              <a:t>К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3C2BDCC7-015A-88C8-F342-DE9FAD6C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8507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D7D04DE-8BBF-7CD2-B03F-7839B4519817}"/>
              </a:ext>
            </a:extLst>
          </p:cNvPr>
          <p:cNvSpPr/>
          <p:nvPr/>
        </p:nvSpPr>
        <p:spPr>
          <a:xfrm>
            <a:off x="573330" y="-71672"/>
            <a:ext cx="10080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639" indent="240012" algn="ctr">
              <a:spcBef>
                <a:spcPts val="103"/>
              </a:spcBef>
            </a:pPr>
            <a:r>
              <a:rPr lang="uk-UA" sz="3200" dirty="0">
                <a:latin typeface="Constantia" panose="02030602050306030303" pitchFamily="18" charset="0"/>
                <a:ea typeface="Times New Roman" panose="02020603050405020304" pitchFamily="18" charset="0"/>
              </a:rPr>
              <a:t>План акредитацій на 2025-2026 </a:t>
            </a:r>
            <a:r>
              <a:rPr lang="uk-UA" sz="32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н.р</a:t>
            </a:r>
            <a:r>
              <a:rPr lang="uk-UA" sz="3200" dirty="0">
                <a:latin typeface="Constantia" panose="02030602050306030303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BC07291-CE40-D74D-7BEC-713B9E5EA799}"/>
              </a:ext>
            </a:extLst>
          </p:cNvPr>
          <p:cNvGrpSpPr/>
          <p:nvPr/>
        </p:nvGrpSpPr>
        <p:grpSpPr>
          <a:xfrm>
            <a:off x="-25400" y="-61685"/>
            <a:ext cx="1043672" cy="6939867"/>
            <a:chOff x="-140467" y="-19050"/>
            <a:chExt cx="953267" cy="3003427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1A4C6A6-C851-887F-2437-1601C762E4AB}"/>
                </a:ext>
              </a:extLst>
            </p:cNvPr>
            <p:cNvSpPr/>
            <p:nvPr/>
          </p:nvSpPr>
          <p:spPr>
            <a:xfrm>
              <a:off x="-140467" y="8272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D3C5BA"/>
            </a:solidFill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0306C076-D77E-EBF8-1282-A022FAB1D84D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F8FF0529-A856-E4E8-FBE0-CB99937940F9}"/>
              </a:ext>
            </a:extLst>
          </p:cNvPr>
          <p:cNvSpPr/>
          <p:nvPr/>
        </p:nvSpPr>
        <p:spPr>
          <a:xfrm>
            <a:off x="-25400" y="114956"/>
            <a:ext cx="889883" cy="796295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ru-RU" sz="1200" dirty="0"/>
          </a:p>
        </p:txBody>
      </p:sp>
      <p:pic>
        <p:nvPicPr>
          <p:cNvPr id="10" name="Picture 4" descr="Riesige Abschlusskappe und Diplom AIGerated | Premium Foto">
            <a:extLst>
              <a:ext uri="{FF2B5EF4-FFF2-40B4-BE49-F238E27FC236}">
                <a16:creationId xmlns:a16="http://schemas.microsoft.com/office/drawing/2014/main" id="{6699DA15-302D-FE93-121A-1FAE59D7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363510"/>
            <a:ext cx="915371" cy="5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CE1B9-0EE9-BF5C-5D8D-75E0FC5E95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8342" y="4804805"/>
            <a:ext cx="1533047" cy="138996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82709"/>
              </p:ext>
            </p:extLst>
          </p:nvPr>
        </p:nvGraphicFramePr>
        <p:xfrm>
          <a:off x="1207006" y="422039"/>
          <a:ext cx="9549058" cy="6020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9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</a:rPr>
                        <a:t>№п/п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Назва програми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Рівень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Гарант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Планова дата прийняття - НАЗЯВО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Дата подання ВСО в Центр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Державна служба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Магістр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Круглашов А.М.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 жовтня 2025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15.09.2025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Геосистеми та </a:t>
                      </a:r>
                      <a:r>
                        <a:rPr lang="uk-UA" sz="1800" dirty="0" err="1">
                          <a:effectLst/>
                        </a:rPr>
                        <a:t>георизики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Кирилюк С.М.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13 січня 2026 р.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15.12.2025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Автоматизація та комп'ютерно-інтегровані технології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Бакалавр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Чупира С.М.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22 січня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22.12.2025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Образотворче мистецтво, декоративне мистецтво, реставрація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Гатеж Н.В.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30 січня 2026 р.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02.01.2026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Інформатика та математика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Лучко В.М.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 лютого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05.01.2026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Географія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Холявчук Д.І.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 лютого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12.01.2026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Менеджмент туристичної індустрії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Підгірна В.Н.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 лютого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19.01.2026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Менеджмент організацій і адміністрування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Сторощук Б.Д.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 лютого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22.01.2026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Архітектура та містобудування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Ватаманюк Н.Ю.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23 лютого 2026 р.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26.01.2026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Системний аналіз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Перцов А.С.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24 лютого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30.01.2026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0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20C30-C1C3-F832-D71D-69DC8F24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F6DE4-D56B-E5E2-94F1-75C72374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685801" y="6121868"/>
            <a:ext cx="6167543" cy="735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85BDD-A0DC-2459-BC38-A2FDEB1E3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3274663" y="6342070"/>
            <a:ext cx="7453679" cy="455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3B434-1BD6-7A0B-F778-89E8F48AAB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636416" y="6343138"/>
            <a:ext cx="2750313" cy="51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5429C-84BB-A414-0D6A-724132C666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0210800" y="6304868"/>
            <a:ext cx="1981200" cy="552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>
            <a:extLst>
              <a:ext uri="{FF2B5EF4-FFF2-40B4-BE49-F238E27FC236}">
                <a16:creationId xmlns:a16="http://schemas.microsoft.com/office/drawing/2014/main" id="{7451BE81-D988-93E3-9030-26994B487016}"/>
              </a:ext>
            </a:extLst>
          </p:cNvPr>
          <p:cNvPicPr/>
          <p:nvPr/>
        </p:nvPicPr>
        <p:blipFill rotWithShape="1">
          <a:blip r:embed="rId8" cstate="print"/>
          <a:srcRect l="-1055" t="-1716" r="56438" b="4174"/>
          <a:stretch/>
        </p:blipFill>
        <p:spPr bwMode="auto">
          <a:xfrm>
            <a:off x="10617200" y="133589"/>
            <a:ext cx="743797" cy="7776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>
            <a:extLst>
              <a:ext uri="{FF2B5EF4-FFF2-40B4-BE49-F238E27FC236}">
                <a16:creationId xmlns:a16="http://schemas.microsoft.com/office/drawing/2014/main" id="{78238977-CC39-77A8-6D8F-4AD33108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4801"/>
            <a:ext cx="965200" cy="6064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800" b="1" dirty="0">
                <a:solidFill>
                  <a:srgbClr val="843C0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lang="uk-UA" altLang="uk-UA" sz="600" dirty="0"/>
          </a:p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800" b="1" dirty="0">
                <a:solidFill>
                  <a:srgbClr val="843C0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lang="uk-UA" altLang="uk-UA" sz="1200" dirty="0">
              <a:latin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06D4165-5FB5-E475-B20F-8A09D165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181311"/>
            <a:ext cx="8382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04930464-10AB-9316-5166-8E892C75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50778"/>
            <a:ext cx="2064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200" dirty="0"/>
              <a:t>К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3C2BDCC7-015A-88C8-F342-DE9FAD6C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8507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20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BC07291-CE40-D74D-7BEC-713B9E5EA799}"/>
              </a:ext>
            </a:extLst>
          </p:cNvPr>
          <p:cNvGrpSpPr/>
          <p:nvPr/>
        </p:nvGrpSpPr>
        <p:grpSpPr>
          <a:xfrm>
            <a:off x="-25400" y="-61685"/>
            <a:ext cx="1043672" cy="6939867"/>
            <a:chOff x="-140467" y="-19050"/>
            <a:chExt cx="953267" cy="3003427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1A4C6A6-C851-887F-2437-1601C762E4AB}"/>
                </a:ext>
              </a:extLst>
            </p:cNvPr>
            <p:cNvSpPr/>
            <p:nvPr/>
          </p:nvSpPr>
          <p:spPr>
            <a:xfrm>
              <a:off x="-140467" y="8272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D3C5BA"/>
            </a:solidFill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0306C076-D77E-EBF8-1282-A022FAB1D84D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1200"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F8FF0529-A856-E4E8-FBE0-CB99937940F9}"/>
              </a:ext>
            </a:extLst>
          </p:cNvPr>
          <p:cNvSpPr/>
          <p:nvPr/>
        </p:nvSpPr>
        <p:spPr>
          <a:xfrm>
            <a:off x="-25400" y="114956"/>
            <a:ext cx="889883" cy="796295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ru-RU" sz="1200" dirty="0"/>
          </a:p>
        </p:txBody>
      </p:sp>
      <p:pic>
        <p:nvPicPr>
          <p:cNvPr id="10" name="Picture 4" descr="Riesige Abschlusskappe und Diplom AIGerated | Premium Foto">
            <a:extLst>
              <a:ext uri="{FF2B5EF4-FFF2-40B4-BE49-F238E27FC236}">
                <a16:creationId xmlns:a16="http://schemas.microsoft.com/office/drawing/2014/main" id="{6699DA15-302D-FE93-121A-1FAE59D7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363510"/>
            <a:ext cx="915371" cy="5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7CE1B9-0EE9-BF5C-5D8D-75E0FC5E95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8342" y="4804805"/>
            <a:ext cx="1533047" cy="138996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74469"/>
              </p:ext>
            </p:extLst>
          </p:nvPr>
        </p:nvGraphicFramePr>
        <p:xfrm>
          <a:off x="1068142" y="135385"/>
          <a:ext cx="9549058" cy="636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93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</a:rPr>
                        <a:t>№п/п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Назва програми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Рівень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Гарант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Планова дата прийняття- НАЗЯВО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Дата подання ВСО в Центр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Богослов'я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Щербань М.В.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27 лютого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02.02.2026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Політологія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Доктор філософії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Ротар Н.Ю.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27 лютого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05.02.2026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Логопедія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Бакалавр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Перепелюк І.Р.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 березня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09.02.2026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Архітектура та містобудування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Магістр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Коротун І.В.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 березня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16.02.2026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Будівництво та цивільна інженерія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Бакалавр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Струк А.Я.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 березня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19.02.2026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Міжнародне право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Бакалавр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Кучук С.М.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17 березня 2026 р.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23.02.2026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Історія та археологія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Доктор філософії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Добржанській</a:t>
                      </a:r>
                      <a:r>
                        <a:rPr lang="uk-UA" sz="1800" dirty="0">
                          <a:effectLst/>
                        </a:rPr>
                        <a:t> О.В.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 березня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26.02.2026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Хімія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Доктор філософії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Фочук</a:t>
                      </a:r>
                      <a:r>
                        <a:rPr lang="uk-UA" sz="1800" dirty="0">
                          <a:effectLst/>
                        </a:rPr>
                        <a:t> П.М.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 квітня 2026 р.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02.03.2026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Прикладна фізика та наноматеріали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Доктор філософії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Черкез</a:t>
                      </a:r>
                      <a:r>
                        <a:rPr lang="uk-UA" sz="1800" dirty="0">
                          <a:effectLst/>
                        </a:rPr>
                        <a:t> Р.Г.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 квітня 2026 р.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05.03.2026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Екологія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Магістр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/>
                        <a:t>Легета У.В.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22 вересня 2025 р.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 перенесено на 2026 р.</a:t>
                      </a: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4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Біотехнології та біоінженерія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Магістр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Марченко М.М.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9 жовтня 2025 р.</a:t>
                      </a: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 перенесено на 2026 р.</a:t>
                      </a: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86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400</Words>
  <Application>Microsoft Office PowerPoint</Application>
  <PresentationFormat>Широкоэкранный</PresentationFormat>
  <Paragraphs>145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Constantia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Кushnir</dc:creator>
  <cp:lastModifiedBy>ADMIN</cp:lastModifiedBy>
  <cp:revision>6</cp:revision>
  <dcterms:created xsi:type="dcterms:W3CDTF">2025-08-28T05:54:44Z</dcterms:created>
  <dcterms:modified xsi:type="dcterms:W3CDTF">2025-08-28T09:21:47Z</dcterms:modified>
</cp:coreProperties>
</file>